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766" r:id="rId2"/>
    <p:sldId id="1038" r:id="rId3"/>
    <p:sldId id="1045" r:id="rId4"/>
    <p:sldId id="1046" r:id="rId5"/>
    <p:sldId id="1047" r:id="rId6"/>
    <p:sldId id="1060" r:id="rId7"/>
    <p:sldId id="1061" r:id="rId8"/>
    <p:sldId id="1062" r:id="rId9"/>
    <p:sldId id="1063" r:id="rId10"/>
    <p:sldId id="1064" r:id="rId11"/>
    <p:sldId id="1065" r:id="rId12"/>
    <p:sldId id="1066" r:id="rId13"/>
    <p:sldId id="1067" r:id="rId14"/>
    <p:sldId id="1068" r:id="rId15"/>
    <p:sldId id="1069" r:id="rId16"/>
    <p:sldId id="1093" r:id="rId17"/>
    <p:sldId id="1094" r:id="rId18"/>
    <p:sldId id="1099" r:id="rId19"/>
    <p:sldId id="1101" r:id="rId20"/>
    <p:sldId id="1100" r:id="rId21"/>
    <p:sldId id="1090" r:id="rId22"/>
    <p:sldId id="1091" r:id="rId23"/>
    <p:sldId id="1108" r:id="rId24"/>
    <p:sldId id="1102" r:id="rId25"/>
    <p:sldId id="1103" r:id="rId26"/>
    <p:sldId id="1104" r:id="rId27"/>
    <p:sldId id="1116" r:id="rId28"/>
    <p:sldId id="1114" r:id="rId29"/>
    <p:sldId id="1110" r:id="rId30"/>
    <p:sldId id="1111" r:id="rId31"/>
    <p:sldId id="1105" r:id="rId32"/>
    <p:sldId id="1095" r:id="rId33"/>
    <p:sldId id="1036" r:id="rId34"/>
  </p:sldIdLst>
  <p:sldSz cx="12192000" cy="6858000"/>
  <p:notesSz cx="6858000" cy="9144000"/>
  <p:custDataLst>
    <p:tags r:id="rId3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939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9" autoAdjust="0"/>
    <p:restoredTop sz="99762" autoAdjust="0"/>
  </p:normalViewPr>
  <p:slideViewPr>
    <p:cSldViewPr>
      <p:cViewPr>
        <p:scale>
          <a:sx n="71" d="100"/>
          <a:sy n="71" d="100"/>
        </p:scale>
        <p:origin x="-600" y="-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0A556-63D1-4AA7-AF4A-E2700F25695C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CE03028-855B-4B72-AC00-85580003DC7B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особенности  первых государств</a:t>
          </a:r>
        </a:p>
      </dgm:t>
    </dgm:pt>
    <dgm:pt modelId="{16E5977C-04CF-45DB-A0ED-8DA32CB36A09}" type="parTrans" cxnId="{8D40EF75-F961-4E1F-B34F-64DF71EEE0CB}">
      <dgm:prSet/>
      <dgm:spPr/>
      <dgm:t>
        <a:bodyPr/>
        <a:lstStyle/>
        <a:p>
          <a:endParaRPr lang="ru-RU"/>
        </a:p>
      </dgm:t>
    </dgm:pt>
    <dgm:pt modelId="{D073D1E6-A4D9-4EF8-8B39-36E2FC0D6228}" type="sibTrans" cxnId="{8D40EF75-F961-4E1F-B34F-64DF71EEE0CB}">
      <dgm:prSet/>
      <dgm:spPr/>
      <dgm:t>
        <a:bodyPr/>
        <a:lstStyle/>
        <a:p>
          <a:endParaRPr lang="ru-RU"/>
        </a:p>
      </dgm:t>
    </dgm:pt>
    <dgm:pt modelId="{2491D491-0599-4FAB-A3D9-46148FFD41A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возникновение </a:t>
          </a:r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 берегах рек: Нил, Тигр, Евфрат, Инд, Хуанхэ</a:t>
          </a:r>
        </a:p>
      </dgm:t>
    </dgm:pt>
    <dgm:pt modelId="{561B84D8-D60C-46AD-A2AD-39AB4A8804A7}" type="parTrans" cxnId="{97922320-975B-4918-BA48-A97C10710FEE}">
      <dgm:prSet/>
      <dgm:spPr/>
      <dgm:t>
        <a:bodyPr/>
        <a:lstStyle/>
        <a:p>
          <a:endParaRPr lang="ru-RU"/>
        </a:p>
      </dgm:t>
    </dgm:pt>
    <dgm:pt modelId="{9614C151-80E9-4FDE-8420-29510F4623A3}" type="sibTrans" cxnId="{97922320-975B-4918-BA48-A97C10710FEE}">
      <dgm:prSet/>
      <dgm:spPr/>
      <dgm:t>
        <a:bodyPr/>
        <a:lstStyle/>
        <a:p>
          <a:endParaRPr lang="ru-RU"/>
        </a:p>
      </dgm:t>
    </dgm:pt>
    <dgm:pt modelId="{03701231-4611-46AE-A745-8B3E3BFC7DB5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возникновение </a:t>
          </a:r>
          <a:r>
            <a: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 основе союзов племен, нуждающихся 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в четкой организации 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D379DE21-33EA-47CB-9F20-945144B1180A}" type="parTrans" cxnId="{2A696113-BB39-4F89-8B4C-A6B16342BBC4}">
      <dgm:prSet/>
      <dgm:spPr/>
      <dgm:t>
        <a:bodyPr/>
        <a:lstStyle/>
        <a:p>
          <a:endParaRPr lang="ru-RU"/>
        </a:p>
      </dgm:t>
    </dgm:pt>
    <dgm:pt modelId="{69E7F44B-3B53-4548-988F-6F311F94B838}" type="sibTrans" cxnId="{2A696113-BB39-4F89-8B4C-A6B16342BBC4}">
      <dgm:prSet/>
      <dgm:spPr/>
      <dgm:t>
        <a:bodyPr/>
        <a:lstStyle/>
        <a:p>
          <a:endParaRPr lang="ru-RU"/>
        </a:p>
      </dgm:t>
    </dgm:pt>
    <dgm:pt modelId="{6DB2854C-B73A-468E-89F3-C2D096D31C88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организации труда масс людей</a:t>
          </a:r>
        </a:p>
      </dgm:t>
    </dgm:pt>
    <dgm:pt modelId="{4D95C54F-132F-4262-ABE8-5BB17ED4423D}" type="parTrans" cxnId="{D4441000-111D-4674-A898-2707A7902174}">
      <dgm:prSet/>
      <dgm:spPr/>
      <dgm:t>
        <a:bodyPr/>
        <a:lstStyle/>
        <a:p>
          <a:endParaRPr lang="ru-RU"/>
        </a:p>
      </dgm:t>
    </dgm:pt>
    <dgm:pt modelId="{E1452FE0-C155-413F-9615-5D50149F3127}" type="sibTrans" cxnId="{D4441000-111D-4674-A898-2707A7902174}">
      <dgm:prSet/>
      <dgm:spPr/>
      <dgm:t>
        <a:bodyPr/>
        <a:lstStyle/>
        <a:p>
          <a:endParaRPr lang="ru-RU"/>
        </a:p>
      </dgm:t>
    </dgm:pt>
    <dgm:pt modelId="{9DDBCDF7-B2DA-4317-84A9-D3C444D91E17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необходимость </a:t>
          </a:r>
          <a:r>
            <a: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проведения постоянных ирригационных </a:t>
          </a:r>
          <a:r>
            <a: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работ</a:t>
          </a:r>
          <a:endParaRPr lang="ru-RU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2DFE85D9-49AB-4EE5-B647-5AD691E04A3B}" type="parTrans" cxnId="{68DB4F9B-83FF-4ECD-9CCC-DF2464EE7136}">
      <dgm:prSet/>
      <dgm:spPr/>
      <dgm:t>
        <a:bodyPr/>
        <a:lstStyle/>
        <a:p>
          <a:endParaRPr lang="ru-RU"/>
        </a:p>
      </dgm:t>
    </dgm:pt>
    <dgm:pt modelId="{29D986F4-9CED-4B7F-AA93-C0EAE8B74CCA}" type="sibTrans" cxnId="{68DB4F9B-83FF-4ECD-9CCC-DF2464EE7136}">
      <dgm:prSet/>
      <dgm:spPr/>
      <dgm:t>
        <a:bodyPr/>
        <a:lstStyle/>
        <a:p>
          <a:endParaRPr lang="ru-RU"/>
        </a:p>
      </dgm:t>
    </dgm:pt>
    <dgm:pt modelId="{8A8434A9-453F-4821-926F-42CBDC1D44B0}" type="pres">
      <dgm:prSet presAssocID="{0070A556-63D1-4AA7-AF4A-E2700F25695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D79B9F-DF09-4F93-A485-B1ECBFC19E91}" type="pres">
      <dgm:prSet presAssocID="{9CE03028-855B-4B72-AC00-85580003DC7B}" presName="centerShape" presStyleLbl="node0" presStyleIdx="0" presStyleCnt="1"/>
      <dgm:spPr/>
      <dgm:t>
        <a:bodyPr/>
        <a:lstStyle/>
        <a:p>
          <a:endParaRPr lang="ru-RU"/>
        </a:p>
      </dgm:t>
    </dgm:pt>
    <dgm:pt modelId="{3E626518-4A29-4B2D-8648-2C822E955811}" type="pres">
      <dgm:prSet presAssocID="{561B84D8-D60C-46AD-A2AD-39AB4A8804A7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F0E3C054-A7EE-4601-B2DC-8BB57D54241E}" type="pres">
      <dgm:prSet presAssocID="{2491D491-0599-4FAB-A3D9-46148FFD41A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F65A5-61E0-4DE6-BC32-D704654A162F}" type="pres">
      <dgm:prSet presAssocID="{D379DE21-33EA-47CB-9F20-945144B1180A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85C4D37F-8924-48DD-95F7-7A0FE8027499}" type="pres">
      <dgm:prSet presAssocID="{03701231-4611-46AE-A745-8B3E3BFC7DB5}" presName="node" presStyleLbl="node1" presStyleIdx="1" presStyleCnt="4" custScaleX="1075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5E9CDA-7C3C-431E-AA7B-2934C0EB1D5B}" type="pres">
      <dgm:prSet presAssocID="{4D95C54F-132F-4262-ABE8-5BB17ED4423D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3C1AF963-86C6-4696-B270-08B589283F75}" type="pres">
      <dgm:prSet presAssocID="{6DB2854C-B73A-468E-89F3-C2D096D31C8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17B41-EA07-4940-9054-8EBB78C5F7E2}" type="pres">
      <dgm:prSet presAssocID="{2DFE85D9-49AB-4EE5-B647-5AD691E04A3B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A467ED79-90D2-472A-AF92-35B4DE9396A1}" type="pres">
      <dgm:prSet presAssocID="{9DDBCDF7-B2DA-4317-84A9-D3C444D91E1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D21390-C617-49AA-AE39-F1FE4CB194A0}" type="presOf" srcId="{561B84D8-D60C-46AD-A2AD-39AB4A8804A7}" destId="{3E626518-4A29-4B2D-8648-2C822E955811}" srcOrd="0" destOrd="0" presId="urn:microsoft.com/office/officeart/2005/8/layout/radial4"/>
    <dgm:cxn modelId="{3ED50C6B-F300-400F-974F-28BED2553094}" type="presOf" srcId="{4D95C54F-132F-4262-ABE8-5BB17ED4423D}" destId="{C65E9CDA-7C3C-431E-AA7B-2934C0EB1D5B}" srcOrd="0" destOrd="0" presId="urn:microsoft.com/office/officeart/2005/8/layout/radial4"/>
    <dgm:cxn modelId="{8D40EF75-F961-4E1F-B34F-64DF71EEE0CB}" srcId="{0070A556-63D1-4AA7-AF4A-E2700F25695C}" destId="{9CE03028-855B-4B72-AC00-85580003DC7B}" srcOrd="0" destOrd="0" parTransId="{16E5977C-04CF-45DB-A0ED-8DA32CB36A09}" sibTransId="{D073D1E6-A4D9-4EF8-8B39-36E2FC0D6228}"/>
    <dgm:cxn modelId="{F9A9BEBC-1166-4A8C-AFC2-D7E5BE54FD8A}" type="presOf" srcId="{9CE03028-855B-4B72-AC00-85580003DC7B}" destId="{23D79B9F-DF09-4F93-A485-B1ECBFC19E91}" srcOrd="0" destOrd="0" presId="urn:microsoft.com/office/officeart/2005/8/layout/radial4"/>
    <dgm:cxn modelId="{F0E21B9D-A728-47E9-B495-915B5AEC48B2}" type="presOf" srcId="{03701231-4611-46AE-A745-8B3E3BFC7DB5}" destId="{85C4D37F-8924-48DD-95F7-7A0FE8027499}" srcOrd="0" destOrd="0" presId="urn:microsoft.com/office/officeart/2005/8/layout/radial4"/>
    <dgm:cxn modelId="{97922320-975B-4918-BA48-A97C10710FEE}" srcId="{9CE03028-855B-4B72-AC00-85580003DC7B}" destId="{2491D491-0599-4FAB-A3D9-46148FFD41AF}" srcOrd="0" destOrd="0" parTransId="{561B84D8-D60C-46AD-A2AD-39AB4A8804A7}" sibTransId="{9614C151-80E9-4FDE-8420-29510F4623A3}"/>
    <dgm:cxn modelId="{302DFC65-F8BA-4640-A85E-187ECA495C04}" type="presOf" srcId="{2DFE85D9-49AB-4EE5-B647-5AD691E04A3B}" destId="{92117B41-EA07-4940-9054-8EBB78C5F7E2}" srcOrd="0" destOrd="0" presId="urn:microsoft.com/office/officeart/2005/8/layout/radial4"/>
    <dgm:cxn modelId="{6B8B2D98-45F3-4BAF-9D31-0FC45551683D}" type="presOf" srcId="{6DB2854C-B73A-468E-89F3-C2D096D31C88}" destId="{3C1AF963-86C6-4696-B270-08B589283F75}" srcOrd="0" destOrd="0" presId="urn:microsoft.com/office/officeart/2005/8/layout/radial4"/>
    <dgm:cxn modelId="{D4441000-111D-4674-A898-2707A7902174}" srcId="{9CE03028-855B-4B72-AC00-85580003DC7B}" destId="{6DB2854C-B73A-468E-89F3-C2D096D31C88}" srcOrd="2" destOrd="0" parTransId="{4D95C54F-132F-4262-ABE8-5BB17ED4423D}" sibTransId="{E1452FE0-C155-413F-9615-5D50149F3127}"/>
    <dgm:cxn modelId="{2A696113-BB39-4F89-8B4C-A6B16342BBC4}" srcId="{9CE03028-855B-4B72-AC00-85580003DC7B}" destId="{03701231-4611-46AE-A745-8B3E3BFC7DB5}" srcOrd="1" destOrd="0" parTransId="{D379DE21-33EA-47CB-9F20-945144B1180A}" sibTransId="{69E7F44B-3B53-4548-988F-6F311F94B838}"/>
    <dgm:cxn modelId="{E4C0E448-760E-43C3-9668-273129D92332}" type="presOf" srcId="{D379DE21-33EA-47CB-9F20-945144B1180A}" destId="{BAFF65A5-61E0-4DE6-BC32-D704654A162F}" srcOrd="0" destOrd="0" presId="urn:microsoft.com/office/officeart/2005/8/layout/radial4"/>
    <dgm:cxn modelId="{68DB4F9B-83FF-4ECD-9CCC-DF2464EE7136}" srcId="{9CE03028-855B-4B72-AC00-85580003DC7B}" destId="{9DDBCDF7-B2DA-4317-84A9-D3C444D91E17}" srcOrd="3" destOrd="0" parTransId="{2DFE85D9-49AB-4EE5-B647-5AD691E04A3B}" sibTransId="{29D986F4-9CED-4B7F-AA93-C0EAE8B74CCA}"/>
    <dgm:cxn modelId="{9B735CDF-9FA5-441A-AED1-6F761A834175}" type="presOf" srcId="{9DDBCDF7-B2DA-4317-84A9-D3C444D91E17}" destId="{A467ED79-90D2-472A-AF92-35B4DE9396A1}" srcOrd="0" destOrd="0" presId="urn:microsoft.com/office/officeart/2005/8/layout/radial4"/>
    <dgm:cxn modelId="{54033269-7C6F-4850-92A4-CCC800190FA5}" type="presOf" srcId="{2491D491-0599-4FAB-A3D9-46148FFD41AF}" destId="{F0E3C054-A7EE-4601-B2DC-8BB57D54241E}" srcOrd="0" destOrd="0" presId="urn:microsoft.com/office/officeart/2005/8/layout/radial4"/>
    <dgm:cxn modelId="{3053B2B4-176F-4B8A-A58B-F8F29E686508}" type="presOf" srcId="{0070A556-63D1-4AA7-AF4A-E2700F25695C}" destId="{8A8434A9-453F-4821-926F-42CBDC1D44B0}" srcOrd="0" destOrd="0" presId="urn:microsoft.com/office/officeart/2005/8/layout/radial4"/>
    <dgm:cxn modelId="{FB9F3621-65C2-46B1-9392-1918DB129A32}" type="presParOf" srcId="{8A8434A9-453F-4821-926F-42CBDC1D44B0}" destId="{23D79B9F-DF09-4F93-A485-B1ECBFC19E91}" srcOrd="0" destOrd="0" presId="urn:microsoft.com/office/officeart/2005/8/layout/radial4"/>
    <dgm:cxn modelId="{B4024234-1046-45A9-B777-ECCD74954B8D}" type="presParOf" srcId="{8A8434A9-453F-4821-926F-42CBDC1D44B0}" destId="{3E626518-4A29-4B2D-8648-2C822E955811}" srcOrd="1" destOrd="0" presId="urn:microsoft.com/office/officeart/2005/8/layout/radial4"/>
    <dgm:cxn modelId="{E63493A2-04E5-437F-8411-608169CADEF3}" type="presParOf" srcId="{8A8434A9-453F-4821-926F-42CBDC1D44B0}" destId="{F0E3C054-A7EE-4601-B2DC-8BB57D54241E}" srcOrd="2" destOrd="0" presId="urn:microsoft.com/office/officeart/2005/8/layout/radial4"/>
    <dgm:cxn modelId="{70842934-4102-4B37-9282-1C607B88798C}" type="presParOf" srcId="{8A8434A9-453F-4821-926F-42CBDC1D44B0}" destId="{BAFF65A5-61E0-4DE6-BC32-D704654A162F}" srcOrd="3" destOrd="0" presId="urn:microsoft.com/office/officeart/2005/8/layout/radial4"/>
    <dgm:cxn modelId="{50C6763D-1A79-424F-A646-9CEF8395C750}" type="presParOf" srcId="{8A8434A9-453F-4821-926F-42CBDC1D44B0}" destId="{85C4D37F-8924-48DD-95F7-7A0FE8027499}" srcOrd="4" destOrd="0" presId="urn:microsoft.com/office/officeart/2005/8/layout/radial4"/>
    <dgm:cxn modelId="{E1CAA49E-5EFF-4C20-85E7-0B6F68F9EA72}" type="presParOf" srcId="{8A8434A9-453F-4821-926F-42CBDC1D44B0}" destId="{C65E9CDA-7C3C-431E-AA7B-2934C0EB1D5B}" srcOrd="5" destOrd="0" presId="urn:microsoft.com/office/officeart/2005/8/layout/radial4"/>
    <dgm:cxn modelId="{38FC2ADD-1612-456B-B27B-06D41AC34DB6}" type="presParOf" srcId="{8A8434A9-453F-4821-926F-42CBDC1D44B0}" destId="{3C1AF963-86C6-4696-B270-08B589283F75}" srcOrd="6" destOrd="0" presId="urn:microsoft.com/office/officeart/2005/8/layout/radial4"/>
    <dgm:cxn modelId="{C37BAA21-1709-4A9F-863C-34D80E482219}" type="presParOf" srcId="{8A8434A9-453F-4821-926F-42CBDC1D44B0}" destId="{92117B41-EA07-4940-9054-8EBB78C5F7E2}" srcOrd="7" destOrd="0" presId="urn:microsoft.com/office/officeart/2005/8/layout/radial4"/>
    <dgm:cxn modelId="{F4285A24-90B8-4883-8FBD-327979706B08}" type="presParOf" srcId="{8A8434A9-453F-4821-926F-42CBDC1D44B0}" destId="{A467ED79-90D2-472A-AF92-35B4DE9396A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F1DE3-D65A-4F2E-9AC4-4710BCBF281C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DB41D5-9F04-40E7-BB36-AC10EBA8271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ИРРИГАЦИОННОЕ      ЗЕМЛЕДЕЛИЕ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8B66AECC-7B51-480F-89D3-27DA803E63E9}" type="parTrans" cxnId="{F7DCE875-0026-418E-8F73-4387924AF733}">
      <dgm:prSet/>
      <dgm:spPr/>
      <dgm:t>
        <a:bodyPr/>
        <a:lstStyle/>
        <a:p>
          <a:endParaRPr lang="ru-RU"/>
        </a:p>
      </dgm:t>
    </dgm:pt>
    <dgm:pt modelId="{8C184C69-7E03-4735-9C6D-1FF94F653AA5}" type="sibTrans" cxnId="{F7DCE875-0026-418E-8F73-4387924AF733}">
      <dgm:prSet/>
      <dgm:spPr/>
      <dgm:t>
        <a:bodyPr/>
        <a:lstStyle/>
        <a:p>
          <a:endParaRPr lang="ru-RU"/>
        </a:p>
      </dgm:t>
    </dgm:pt>
    <dgm:pt modelId="{021383E4-14A1-4E0E-AF7C-6093074D32B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РЕМЕСЛО   И   ТОРГОВЛЯ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68EDF82-9327-4134-813D-27F77BFF037D}" type="parTrans" cxnId="{F6C6E87B-2243-40F2-A926-F9BC53BCBCDD}">
      <dgm:prSet/>
      <dgm:spPr/>
      <dgm:t>
        <a:bodyPr/>
        <a:lstStyle/>
        <a:p>
          <a:endParaRPr lang="ru-RU"/>
        </a:p>
      </dgm:t>
    </dgm:pt>
    <dgm:pt modelId="{F022B5EA-3581-4AAE-B3FA-B44A496C6A8E}" type="sibTrans" cxnId="{F6C6E87B-2243-40F2-A926-F9BC53BCBCDD}">
      <dgm:prSet/>
      <dgm:spPr/>
      <dgm:t>
        <a:bodyPr/>
        <a:lstStyle/>
        <a:p>
          <a:endParaRPr lang="ru-RU"/>
        </a:p>
      </dgm:t>
    </dgm:pt>
    <dgm:pt modelId="{0197A64C-3496-4AE3-9553-4957901ADFBF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</a:t>
          </a:r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ГОРОДА   И   КРЕПОСТИ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3CFF044-8766-4185-A17A-2A202031F802}" type="parTrans" cxnId="{72F2743F-F5E4-4095-9444-C361EB9E7609}">
      <dgm:prSet/>
      <dgm:spPr/>
      <dgm:t>
        <a:bodyPr/>
        <a:lstStyle/>
        <a:p>
          <a:endParaRPr lang="ru-RU"/>
        </a:p>
      </dgm:t>
    </dgm:pt>
    <dgm:pt modelId="{7724A753-D5A7-4782-BFF7-915C1A1ECDA1}" type="sibTrans" cxnId="{72F2743F-F5E4-4095-9444-C361EB9E7609}">
      <dgm:prSet/>
      <dgm:spPr/>
      <dgm:t>
        <a:bodyPr/>
        <a:lstStyle/>
        <a:p>
          <a:endParaRPr lang="ru-RU"/>
        </a:p>
      </dgm:t>
    </dgm:pt>
    <dgm:pt modelId="{7F492E05-F6AA-4BDB-AD59-BE2BFFC64D0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ДЖАНБАСКАЛА,  ТОПРАККАЛА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F1581A95-320F-4AAC-8E01-9E9F8377AA80}" type="parTrans" cxnId="{2114CC82-4C66-4B00-ABB2-9197D1CCAB60}">
      <dgm:prSet/>
      <dgm:spPr/>
      <dgm:t>
        <a:bodyPr/>
        <a:lstStyle/>
        <a:p>
          <a:endParaRPr lang="ru-RU"/>
        </a:p>
      </dgm:t>
    </dgm:pt>
    <dgm:pt modelId="{D411071B-B018-407B-9AB2-F20D54CA0000}" type="sibTrans" cxnId="{2114CC82-4C66-4B00-ABB2-9197D1CCAB60}">
      <dgm:prSet/>
      <dgm:spPr/>
      <dgm:t>
        <a:bodyPr/>
        <a:lstStyle/>
        <a:p>
          <a:endParaRPr lang="ru-RU"/>
        </a:p>
      </dgm:t>
    </dgm:pt>
    <dgm:pt modelId="{5A12B488-FBD1-4C4D-8996-80ECCFCDC0C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ВЫСОКИЙ УРОВЕНЬ СТРОИТЕЛЬСТВА</a:t>
          </a:r>
          <a:endParaRPr lang="ru-RU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85FB225-DFF0-401F-A7C1-B99B8FEC604C}" type="parTrans" cxnId="{5208B2A9-8243-4F84-A9C3-8DC66019B116}">
      <dgm:prSet/>
      <dgm:spPr/>
      <dgm:t>
        <a:bodyPr/>
        <a:lstStyle/>
        <a:p>
          <a:endParaRPr lang="ru-RU"/>
        </a:p>
      </dgm:t>
    </dgm:pt>
    <dgm:pt modelId="{4C01931C-006A-4C2B-AADF-A2848D756762}" type="sibTrans" cxnId="{5208B2A9-8243-4F84-A9C3-8DC66019B116}">
      <dgm:prSet/>
      <dgm:spPr/>
      <dgm:t>
        <a:bodyPr/>
        <a:lstStyle/>
        <a:p>
          <a:endParaRPr lang="ru-RU"/>
        </a:p>
      </dgm:t>
    </dgm:pt>
    <dgm:pt modelId="{732F80C8-4FBB-4B04-ACE6-BAC1DC0BA26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СКУЛЬПТУРА И НАСТЕННАЯ ЖИВОПИСЬ</a:t>
          </a:r>
          <a:endParaRPr lang="ru-RU" sz="2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0067B760-CA69-45E5-8A7B-BDAD46D194F4}" type="parTrans" cxnId="{CFC9F202-7573-40E4-BA16-DAA66C81A940}">
      <dgm:prSet/>
      <dgm:spPr/>
      <dgm:t>
        <a:bodyPr/>
        <a:lstStyle/>
        <a:p>
          <a:endParaRPr lang="ru-RU"/>
        </a:p>
      </dgm:t>
    </dgm:pt>
    <dgm:pt modelId="{7EB42B81-2825-4E63-BFA3-8767EA043941}" type="sibTrans" cxnId="{CFC9F202-7573-40E4-BA16-DAA66C81A940}">
      <dgm:prSet/>
      <dgm:spPr/>
      <dgm:t>
        <a:bodyPr/>
        <a:lstStyle/>
        <a:p>
          <a:endParaRPr lang="ru-RU"/>
        </a:p>
      </dgm:t>
    </dgm:pt>
    <dgm:pt modelId="{B29F7AC3-801B-4D60-9645-68DC2BEFC98A}" type="pres">
      <dgm:prSet presAssocID="{617F1DE3-D65A-4F2E-9AC4-4710BCBF281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552D8B-00AF-4AD5-B5E6-A233A7873E45}" type="pres">
      <dgm:prSet presAssocID="{37DB41D5-9F04-40E7-BB36-AC10EBA8271D}" presName="parentLin" presStyleCnt="0"/>
      <dgm:spPr/>
    </dgm:pt>
    <dgm:pt modelId="{9A857E63-1CED-4F1A-9006-7976B67493B0}" type="pres">
      <dgm:prSet presAssocID="{37DB41D5-9F04-40E7-BB36-AC10EBA8271D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7DC70607-5623-47B1-89DD-BC30028304C4}" type="pres">
      <dgm:prSet presAssocID="{37DB41D5-9F04-40E7-BB36-AC10EBA8271D}" presName="parentText" presStyleLbl="node1" presStyleIdx="0" presStyleCnt="6" custScaleX="124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3D83E-427F-4314-A8B7-9616A1C63F25}" type="pres">
      <dgm:prSet presAssocID="{37DB41D5-9F04-40E7-BB36-AC10EBA8271D}" presName="negativeSpace" presStyleCnt="0"/>
      <dgm:spPr/>
    </dgm:pt>
    <dgm:pt modelId="{1F020FF0-37AE-4597-BD7C-045298395046}" type="pres">
      <dgm:prSet presAssocID="{37DB41D5-9F04-40E7-BB36-AC10EBA8271D}" presName="childText" presStyleLbl="conFgAcc1" presStyleIdx="0" presStyleCnt="6">
        <dgm:presLayoutVars>
          <dgm:bulletEnabled val="1"/>
        </dgm:presLayoutVars>
      </dgm:prSet>
      <dgm:spPr/>
    </dgm:pt>
    <dgm:pt modelId="{5793A0E1-6770-455C-90AD-BC14FE52F293}" type="pres">
      <dgm:prSet presAssocID="{8C184C69-7E03-4735-9C6D-1FF94F653AA5}" presName="spaceBetweenRectangles" presStyleCnt="0"/>
      <dgm:spPr/>
    </dgm:pt>
    <dgm:pt modelId="{21A7813B-857C-421B-A513-F96E60CCDC94}" type="pres">
      <dgm:prSet presAssocID="{021383E4-14A1-4E0E-AF7C-6093074D32BA}" presName="parentLin" presStyleCnt="0"/>
      <dgm:spPr/>
    </dgm:pt>
    <dgm:pt modelId="{807358E0-4EEC-420E-B039-0514FEAFD6AB}" type="pres">
      <dgm:prSet presAssocID="{021383E4-14A1-4E0E-AF7C-6093074D32BA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529BB6A3-45B6-411B-82D9-22AC35886965}" type="pres">
      <dgm:prSet presAssocID="{021383E4-14A1-4E0E-AF7C-6093074D32BA}" presName="parentText" presStyleLbl="node1" presStyleIdx="1" presStyleCnt="6" custScaleX="1255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DDD68-BA75-4471-9D2D-A1FB1CF2E1C5}" type="pres">
      <dgm:prSet presAssocID="{021383E4-14A1-4E0E-AF7C-6093074D32BA}" presName="negativeSpace" presStyleCnt="0"/>
      <dgm:spPr/>
    </dgm:pt>
    <dgm:pt modelId="{47D73581-6946-4222-97D5-FB12A51ACDA9}" type="pres">
      <dgm:prSet presAssocID="{021383E4-14A1-4E0E-AF7C-6093074D32BA}" presName="childText" presStyleLbl="conFgAcc1" presStyleIdx="1" presStyleCnt="6">
        <dgm:presLayoutVars>
          <dgm:bulletEnabled val="1"/>
        </dgm:presLayoutVars>
      </dgm:prSet>
      <dgm:spPr/>
    </dgm:pt>
    <dgm:pt modelId="{61B0AA8A-2982-4AF4-81EC-F115ACBC80AE}" type="pres">
      <dgm:prSet presAssocID="{F022B5EA-3581-4AAE-B3FA-B44A496C6A8E}" presName="spaceBetweenRectangles" presStyleCnt="0"/>
      <dgm:spPr/>
    </dgm:pt>
    <dgm:pt modelId="{668B2D13-7B2A-40A0-B8A6-DEC55D9C4778}" type="pres">
      <dgm:prSet presAssocID="{0197A64C-3496-4AE3-9553-4957901ADFBF}" presName="parentLin" presStyleCnt="0"/>
      <dgm:spPr/>
    </dgm:pt>
    <dgm:pt modelId="{EFDAB47B-3CB2-478A-B2A9-8D56CDE5D02D}" type="pres">
      <dgm:prSet presAssocID="{0197A64C-3496-4AE3-9553-4957901ADFBF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80592517-7288-4B91-8902-ABD855B20A5D}" type="pres">
      <dgm:prSet presAssocID="{0197A64C-3496-4AE3-9553-4957901ADFBF}" presName="parentText" presStyleLbl="node1" presStyleIdx="2" presStyleCnt="6" custScaleX="1263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FC9D9-6F85-4681-8BD9-687ADEA7E657}" type="pres">
      <dgm:prSet presAssocID="{0197A64C-3496-4AE3-9553-4957901ADFBF}" presName="negativeSpace" presStyleCnt="0"/>
      <dgm:spPr/>
    </dgm:pt>
    <dgm:pt modelId="{7045B68A-6439-4D1C-8567-86AC9D37CF9A}" type="pres">
      <dgm:prSet presAssocID="{0197A64C-3496-4AE3-9553-4957901ADFBF}" presName="childText" presStyleLbl="conFgAcc1" presStyleIdx="2" presStyleCnt="6">
        <dgm:presLayoutVars>
          <dgm:bulletEnabled val="1"/>
        </dgm:presLayoutVars>
      </dgm:prSet>
      <dgm:spPr/>
    </dgm:pt>
    <dgm:pt modelId="{8FDE17AB-6AAC-4EE1-A0F2-D7260354677D}" type="pres">
      <dgm:prSet presAssocID="{7724A753-D5A7-4782-BFF7-915C1A1ECDA1}" presName="spaceBetweenRectangles" presStyleCnt="0"/>
      <dgm:spPr/>
    </dgm:pt>
    <dgm:pt modelId="{C0931EDA-4EAF-4D00-96ED-DFE95DE4AF74}" type="pres">
      <dgm:prSet presAssocID="{7F492E05-F6AA-4BDB-AD59-BE2BFFC64D07}" presName="parentLin" presStyleCnt="0"/>
      <dgm:spPr/>
    </dgm:pt>
    <dgm:pt modelId="{D0B1C2FC-F0EE-483E-A70D-741F6AC3148F}" type="pres">
      <dgm:prSet presAssocID="{7F492E05-F6AA-4BDB-AD59-BE2BFFC64D07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67B48AF5-AE0D-44FB-AC08-6E2949B07FA1}" type="pres">
      <dgm:prSet presAssocID="{7F492E05-F6AA-4BDB-AD59-BE2BFFC64D07}" presName="parentText" presStyleLbl="node1" presStyleIdx="3" presStyleCnt="6" custScaleX="1263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05F641-3534-4DC2-9026-D3D7E32A5012}" type="pres">
      <dgm:prSet presAssocID="{7F492E05-F6AA-4BDB-AD59-BE2BFFC64D07}" presName="negativeSpace" presStyleCnt="0"/>
      <dgm:spPr/>
    </dgm:pt>
    <dgm:pt modelId="{A88513F7-2A83-4187-8708-189CFA9E026F}" type="pres">
      <dgm:prSet presAssocID="{7F492E05-F6AA-4BDB-AD59-BE2BFFC64D07}" presName="childText" presStyleLbl="conFgAcc1" presStyleIdx="3" presStyleCnt="6" custLinFactNeighborY="-1384">
        <dgm:presLayoutVars>
          <dgm:bulletEnabled val="1"/>
        </dgm:presLayoutVars>
      </dgm:prSet>
      <dgm:spPr/>
    </dgm:pt>
    <dgm:pt modelId="{E2D0A9F7-4393-4AA4-A3EA-415D8EC01F85}" type="pres">
      <dgm:prSet presAssocID="{D411071B-B018-407B-9AB2-F20D54CA0000}" presName="spaceBetweenRectangles" presStyleCnt="0"/>
      <dgm:spPr/>
    </dgm:pt>
    <dgm:pt modelId="{0A558630-07FF-4557-96A5-68ECC86D644A}" type="pres">
      <dgm:prSet presAssocID="{5A12B488-FBD1-4C4D-8996-80ECCFCDC0CA}" presName="parentLin" presStyleCnt="0"/>
      <dgm:spPr/>
    </dgm:pt>
    <dgm:pt modelId="{8AD0CE3A-48AF-4C8D-9CBE-E161502322BD}" type="pres">
      <dgm:prSet presAssocID="{5A12B488-FBD1-4C4D-8996-80ECCFCDC0CA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36C813F1-5D3E-436E-99FF-5F831C1BEF2D}" type="pres">
      <dgm:prSet presAssocID="{5A12B488-FBD1-4C4D-8996-80ECCFCDC0CA}" presName="parentText" presStyleLbl="node1" presStyleIdx="4" presStyleCnt="6" custScaleX="124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60DE4-74CB-4090-A034-8E3B5D5B9D51}" type="pres">
      <dgm:prSet presAssocID="{5A12B488-FBD1-4C4D-8996-80ECCFCDC0CA}" presName="negativeSpace" presStyleCnt="0"/>
      <dgm:spPr/>
    </dgm:pt>
    <dgm:pt modelId="{29D5A5EF-520F-4BC2-8738-C0DE011FF8FA}" type="pres">
      <dgm:prSet presAssocID="{5A12B488-FBD1-4C4D-8996-80ECCFCDC0CA}" presName="childText" presStyleLbl="conFgAcc1" presStyleIdx="4" presStyleCnt="6">
        <dgm:presLayoutVars>
          <dgm:bulletEnabled val="1"/>
        </dgm:presLayoutVars>
      </dgm:prSet>
      <dgm:spPr/>
    </dgm:pt>
    <dgm:pt modelId="{59DF7A7B-F4FC-4481-A67B-F979F62A9F08}" type="pres">
      <dgm:prSet presAssocID="{4C01931C-006A-4C2B-AADF-A2848D756762}" presName="spaceBetweenRectangles" presStyleCnt="0"/>
      <dgm:spPr/>
    </dgm:pt>
    <dgm:pt modelId="{EBEBB679-C212-4844-B2F1-744736E6E6A8}" type="pres">
      <dgm:prSet presAssocID="{732F80C8-4FBB-4B04-ACE6-BAC1DC0BA265}" presName="parentLin" presStyleCnt="0"/>
      <dgm:spPr/>
    </dgm:pt>
    <dgm:pt modelId="{34EAF699-E2C0-49C1-B6FD-4DEEA4CB7ED4}" type="pres">
      <dgm:prSet presAssocID="{732F80C8-4FBB-4B04-ACE6-BAC1DC0BA265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6CA36F05-D6D6-4214-8EB8-2E2D7E7E3D01}" type="pres">
      <dgm:prSet presAssocID="{732F80C8-4FBB-4B04-ACE6-BAC1DC0BA265}" presName="parentText" presStyleLbl="node1" presStyleIdx="5" presStyleCnt="6" custScaleX="124725" custLinFactNeighborX="-3841" custLinFactNeighborY="-47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036F4-FE8B-4097-B29D-C3574148C4EF}" type="pres">
      <dgm:prSet presAssocID="{732F80C8-4FBB-4B04-ACE6-BAC1DC0BA265}" presName="negativeSpace" presStyleCnt="0"/>
      <dgm:spPr/>
    </dgm:pt>
    <dgm:pt modelId="{E3D08DA9-1AFB-41AE-AFE6-11E88D0C671C}" type="pres">
      <dgm:prSet presAssocID="{732F80C8-4FBB-4B04-ACE6-BAC1DC0BA26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6C6E87B-2243-40F2-A926-F9BC53BCBCDD}" srcId="{617F1DE3-D65A-4F2E-9AC4-4710BCBF281C}" destId="{021383E4-14A1-4E0E-AF7C-6093074D32BA}" srcOrd="1" destOrd="0" parTransId="{468EDF82-9327-4134-813D-27F77BFF037D}" sibTransId="{F022B5EA-3581-4AAE-B3FA-B44A496C6A8E}"/>
    <dgm:cxn modelId="{93711A37-11C6-469B-8CC1-EE5C9B78AE46}" type="presOf" srcId="{021383E4-14A1-4E0E-AF7C-6093074D32BA}" destId="{529BB6A3-45B6-411B-82D9-22AC35886965}" srcOrd="1" destOrd="0" presId="urn:microsoft.com/office/officeart/2005/8/layout/list1"/>
    <dgm:cxn modelId="{5208B2A9-8243-4F84-A9C3-8DC66019B116}" srcId="{617F1DE3-D65A-4F2E-9AC4-4710BCBF281C}" destId="{5A12B488-FBD1-4C4D-8996-80ECCFCDC0CA}" srcOrd="4" destOrd="0" parTransId="{185FB225-DFF0-401F-A7C1-B99B8FEC604C}" sibTransId="{4C01931C-006A-4C2B-AADF-A2848D756762}"/>
    <dgm:cxn modelId="{2EF4E39B-59C7-4954-BC41-3C614C163050}" type="presOf" srcId="{617F1DE3-D65A-4F2E-9AC4-4710BCBF281C}" destId="{B29F7AC3-801B-4D60-9645-68DC2BEFC98A}" srcOrd="0" destOrd="0" presId="urn:microsoft.com/office/officeart/2005/8/layout/list1"/>
    <dgm:cxn modelId="{8489AB77-4F32-4256-AB01-70E0F6B1ECF8}" type="presOf" srcId="{7F492E05-F6AA-4BDB-AD59-BE2BFFC64D07}" destId="{D0B1C2FC-F0EE-483E-A70D-741F6AC3148F}" srcOrd="0" destOrd="0" presId="urn:microsoft.com/office/officeart/2005/8/layout/list1"/>
    <dgm:cxn modelId="{7C23E29D-E482-46CC-8CC3-D46A81BDB7BF}" type="presOf" srcId="{5A12B488-FBD1-4C4D-8996-80ECCFCDC0CA}" destId="{8AD0CE3A-48AF-4C8D-9CBE-E161502322BD}" srcOrd="0" destOrd="0" presId="urn:microsoft.com/office/officeart/2005/8/layout/list1"/>
    <dgm:cxn modelId="{F201071E-34B8-4CF7-B8E5-0C574D539F14}" type="presOf" srcId="{37DB41D5-9F04-40E7-BB36-AC10EBA8271D}" destId="{7DC70607-5623-47B1-89DD-BC30028304C4}" srcOrd="1" destOrd="0" presId="urn:microsoft.com/office/officeart/2005/8/layout/list1"/>
    <dgm:cxn modelId="{64595D3B-E173-4CFE-8A9F-245E9F763C56}" type="presOf" srcId="{0197A64C-3496-4AE3-9553-4957901ADFBF}" destId="{80592517-7288-4B91-8902-ABD855B20A5D}" srcOrd="1" destOrd="0" presId="urn:microsoft.com/office/officeart/2005/8/layout/list1"/>
    <dgm:cxn modelId="{38102A4F-DF23-40B0-90D8-4715E0F33884}" type="presOf" srcId="{732F80C8-4FBB-4B04-ACE6-BAC1DC0BA265}" destId="{6CA36F05-D6D6-4214-8EB8-2E2D7E7E3D01}" srcOrd="1" destOrd="0" presId="urn:microsoft.com/office/officeart/2005/8/layout/list1"/>
    <dgm:cxn modelId="{7F0FC734-2CC0-48A8-9826-C2675D2E1DCE}" type="presOf" srcId="{021383E4-14A1-4E0E-AF7C-6093074D32BA}" destId="{807358E0-4EEC-420E-B039-0514FEAFD6AB}" srcOrd="0" destOrd="0" presId="urn:microsoft.com/office/officeart/2005/8/layout/list1"/>
    <dgm:cxn modelId="{2114CC82-4C66-4B00-ABB2-9197D1CCAB60}" srcId="{617F1DE3-D65A-4F2E-9AC4-4710BCBF281C}" destId="{7F492E05-F6AA-4BDB-AD59-BE2BFFC64D07}" srcOrd="3" destOrd="0" parTransId="{F1581A95-320F-4AAC-8E01-9E9F8377AA80}" sibTransId="{D411071B-B018-407B-9AB2-F20D54CA0000}"/>
    <dgm:cxn modelId="{CFC9F202-7573-40E4-BA16-DAA66C81A940}" srcId="{617F1DE3-D65A-4F2E-9AC4-4710BCBF281C}" destId="{732F80C8-4FBB-4B04-ACE6-BAC1DC0BA265}" srcOrd="5" destOrd="0" parTransId="{0067B760-CA69-45E5-8A7B-BDAD46D194F4}" sibTransId="{7EB42B81-2825-4E63-BFA3-8767EA043941}"/>
    <dgm:cxn modelId="{F7DCE875-0026-418E-8F73-4387924AF733}" srcId="{617F1DE3-D65A-4F2E-9AC4-4710BCBF281C}" destId="{37DB41D5-9F04-40E7-BB36-AC10EBA8271D}" srcOrd="0" destOrd="0" parTransId="{8B66AECC-7B51-480F-89D3-27DA803E63E9}" sibTransId="{8C184C69-7E03-4735-9C6D-1FF94F653AA5}"/>
    <dgm:cxn modelId="{72F2743F-F5E4-4095-9444-C361EB9E7609}" srcId="{617F1DE3-D65A-4F2E-9AC4-4710BCBF281C}" destId="{0197A64C-3496-4AE3-9553-4957901ADFBF}" srcOrd="2" destOrd="0" parTransId="{73CFF044-8766-4185-A17A-2A202031F802}" sibTransId="{7724A753-D5A7-4782-BFF7-915C1A1ECDA1}"/>
    <dgm:cxn modelId="{CD2E1A90-8488-4F74-B242-8B28E87DD460}" type="presOf" srcId="{5A12B488-FBD1-4C4D-8996-80ECCFCDC0CA}" destId="{36C813F1-5D3E-436E-99FF-5F831C1BEF2D}" srcOrd="1" destOrd="0" presId="urn:microsoft.com/office/officeart/2005/8/layout/list1"/>
    <dgm:cxn modelId="{A97AC086-E852-4E05-B34F-B1D00EC2AE94}" type="presOf" srcId="{7F492E05-F6AA-4BDB-AD59-BE2BFFC64D07}" destId="{67B48AF5-AE0D-44FB-AC08-6E2949B07FA1}" srcOrd="1" destOrd="0" presId="urn:microsoft.com/office/officeart/2005/8/layout/list1"/>
    <dgm:cxn modelId="{458746B0-2915-4F59-BA7D-211B2FB75DF0}" type="presOf" srcId="{37DB41D5-9F04-40E7-BB36-AC10EBA8271D}" destId="{9A857E63-1CED-4F1A-9006-7976B67493B0}" srcOrd="0" destOrd="0" presId="urn:microsoft.com/office/officeart/2005/8/layout/list1"/>
    <dgm:cxn modelId="{FA5B53CF-CE6A-4CA1-A771-D2B8ABF2BE26}" type="presOf" srcId="{732F80C8-4FBB-4B04-ACE6-BAC1DC0BA265}" destId="{34EAF699-E2C0-49C1-B6FD-4DEEA4CB7ED4}" srcOrd="0" destOrd="0" presId="urn:microsoft.com/office/officeart/2005/8/layout/list1"/>
    <dgm:cxn modelId="{A912A1F0-6B34-4DB2-8C34-1081D4E9C164}" type="presOf" srcId="{0197A64C-3496-4AE3-9553-4957901ADFBF}" destId="{EFDAB47B-3CB2-478A-B2A9-8D56CDE5D02D}" srcOrd="0" destOrd="0" presId="urn:microsoft.com/office/officeart/2005/8/layout/list1"/>
    <dgm:cxn modelId="{39E6675F-1A82-43FE-A42A-264C1C81BD52}" type="presParOf" srcId="{B29F7AC3-801B-4D60-9645-68DC2BEFC98A}" destId="{40552D8B-00AF-4AD5-B5E6-A233A7873E45}" srcOrd="0" destOrd="0" presId="urn:microsoft.com/office/officeart/2005/8/layout/list1"/>
    <dgm:cxn modelId="{E1197B45-D404-42A3-8799-8C2A220A9718}" type="presParOf" srcId="{40552D8B-00AF-4AD5-B5E6-A233A7873E45}" destId="{9A857E63-1CED-4F1A-9006-7976B67493B0}" srcOrd="0" destOrd="0" presId="urn:microsoft.com/office/officeart/2005/8/layout/list1"/>
    <dgm:cxn modelId="{C676206E-E7AE-4829-9223-2428DAB3E6B6}" type="presParOf" srcId="{40552D8B-00AF-4AD5-B5E6-A233A7873E45}" destId="{7DC70607-5623-47B1-89DD-BC30028304C4}" srcOrd="1" destOrd="0" presId="urn:microsoft.com/office/officeart/2005/8/layout/list1"/>
    <dgm:cxn modelId="{CD73F8E4-0818-48C4-8F8B-CED52EE5FD0F}" type="presParOf" srcId="{B29F7AC3-801B-4D60-9645-68DC2BEFC98A}" destId="{A613D83E-427F-4314-A8B7-9616A1C63F25}" srcOrd="1" destOrd="0" presId="urn:microsoft.com/office/officeart/2005/8/layout/list1"/>
    <dgm:cxn modelId="{2F3466E3-60B0-4771-8692-FFFF8F587BFA}" type="presParOf" srcId="{B29F7AC3-801B-4D60-9645-68DC2BEFC98A}" destId="{1F020FF0-37AE-4597-BD7C-045298395046}" srcOrd="2" destOrd="0" presId="urn:microsoft.com/office/officeart/2005/8/layout/list1"/>
    <dgm:cxn modelId="{B7A218E3-BEB7-468E-B035-139ADCEB13B4}" type="presParOf" srcId="{B29F7AC3-801B-4D60-9645-68DC2BEFC98A}" destId="{5793A0E1-6770-455C-90AD-BC14FE52F293}" srcOrd="3" destOrd="0" presId="urn:microsoft.com/office/officeart/2005/8/layout/list1"/>
    <dgm:cxn modelId="{1DAA4272-62AD-4A3C-B185-365421937597}" type="presParOf" srcId="{B29F7AC3-801B-4D60-9645-68DC2BEFC98A}" destId="{21A7813B-857C-421B-A513-F96E60CCDC94}" srcOrd="4" destOrd="0" presId="urn:microsoft.com/office/officeart/2005/8/layout/list1"/>
    <dgm:cxn modelId="{52FA32DD-E711-40DD-9189-9617A1981B5F}" type="presParOf" srcId="{21A7813B-857C-421B-A513-F96E60CCDC94}" destId="{807358E0-4EEC-420E-B039-0514FEAFD6AB}" srcOrd="0" destOrd="0" presId="urn:microsoft.com/office/officeart/2005/8/layout/list1"/>
    <dgm:cxn modelId="{AD136C81-4A47-4064-9A26-4827C53E5365}" type="presParOf" srcId="{21A7813B-857C-421B-A513-F96E60CCDC94}" destId="{529BB6A3-45B6-411B-82D9-22AC35886965}" srcOrd="1" destOrd="0" presId="urn:microsoft.com/office/officeart/2005/8/layout/list1"/>
    <dgm:cxn modelId="{7940B48F-A596-43F8-B6C2-ED5E399758CB}" type="presParOf" srcId="{B29F7AC3-801B-4D60-9645-68DC2BEFC98A}" destId="{679DDD68-BA75-4471-9D2D-A1FB1CF2E1C5}" srcOrd="5" destOrd="0" presId="urn:microsoft.com/office/officeart/2005/8/layout/list1"/>
    <dgm:cxn modelId="{E03F1635-C1DF-46BD-B69B-51422424D912}" type="presParOf" srcId="{B29F7AC3-801B-4D60-9645-68DC2BEFC98A}" destId="{47D73581-6946-4222-97D5-FB12A51ACDA9}" srcOrd="6" destOrd="0" presId="urn:microsoft.com/office/officeart/2005/8/layout/list1"/>
    <dgm:cxn modelId="{3E3F5CCA-9658-4F31-A194-6EAC1B32CBC9}" type="presParOf" srcId="{B29F7AC3-801B-4D60-9645-68DC2BEFC98A}" destId="{61B0AA8A-2982-4AF4-81EC-F115ACBC80AE}" srcOrd="7" destOrd="0" presId="urn:microsoft.com/office/officeart/2005/8/layout/list1"/>
    <dgm:cxn modelId="{5ABED310-F707-412E-A6F3-78B44C0951F0}" type="presParOf" srcId="{B29F7AC3-801B-4D60-9645-68DC2BEFC98A}" destId="{668B2D13-7B2A-40A0-B8A6-DEC55D9C4778}" srcOrd="8" destOrd="0" presId="urn:microsoft.com/office/officeart/2005/8/layout/list1"/>
    <dgm:cxn modelId="{1FA206CE-B302-493C-A9D2-6B8FC582F4D8}" type="presParOf" srcId="{668B2D13-7B2A-40A0-B8A6-DEC55D9C4778}" destId="{EFDAB47B-3CB2-478A-B2A9-8D56CDE5D02D}" srcOrd="0" destOrd="0" presId="urn:microsoft.com/office/officeart/2005/8/layout/list1"/>
    <dgm:cxn modelId="{53E6C578-1E1A-4993-A515-A7FE8E33C51D}" type="presParOf" srcId="{668B2D13-7B2A-40A0-B8A6-DEC55D9C4778}" destId="{80592517-7288-4B91-8902-ABD855B20A5D}" srcOrd="1" destOrd="0" presId="urn:microsoft.com/office/officeart/2005/8/layout/list1"/>
    <dgm:cxn modelId="{A73D9F80-C370-46AE-AEA8-781106A3D053}" type="presParOf" srcId="{B29F7AC3-801B-4D60-9645-68DC2BEFC98A}" destId="{ACEFC9D9-6F85-4681-8BD9-687ADEA7E657}" srcOrd="9" destOrd="0" presId="urn:microsoft.com/office/officeart/2005/8/layout/list1"/>
    <dgm:cxn modelId="{24036029-57D3-4CCF-98AD-41F599E5694B}" type="presParOf" srcId="{B29F7AC3-801B-4D60-9645-68DC2BEFC98A}" destId="{7045B68A-6439-4D1C-8567-86AC9D37CF9A}" srcOrd="10" destOrd="0" presId="urn:microsoft.com/office/officeart/2005/8/layout/list1"/>
    <dgm:cxn modelId="{3263F967-B82D-46BD-AAA2-C8B30A25FD5F}" type="presParOf" srcId="{B29F7AC3-801B-4D60-9645-68DC2BEFC98A}" destId="{8FDE17AB-6AAC-4EE1-A0F2-D7260354677D}" srcOrd="11" destOrd="0" presId="urn:microsoft.com/office/officeart/2005/8/layout/list1"/>
    <dgm:cxn modelId="{5597EED2-DE4D-4638-8414-FB796FDB8B1D}" type="presParOf" srcId="{B29F7AC3-801B-4D60-9645-68DC2BEFC98A}" destId="{C0931EDA-4EAF-4D00-96ED-DFE95DE4AF74}" srcOrd="12" destOrd="0" presId="urn:microsoft.com/office/officeart/2005/8/layout/list1"/>
    <dgm:cxn modelId="{5692E18A-BB0D-4C5F-84B8-253C3F1F9E7E}" type="presParOf" srcId="{C0931EDA-4EAF-4D00-96ED-DFE95DE4AF74}" destId="{D0B1C2FC-F0EE-483E-A70D-741F6AC3148F}" srcOrd="0" destOrd="0" presId="urn:microsoft.com/office/officeart/2005/8/layout/list1"/>
    <dgm:cxn modelId="{EA0CF68D-78AA-4219-9518-60D32FB28DCD}" type="presParOf" srcId="{C0931EDA-4EAF-4D00-96ED-DFE95DE4AF74}" destId="{67B48AF5-AE0D-44FB-AC08-6E2949B07FA1}" srcOrd="1" destOrd="0" presId="urn:microsoft.com/office/officeart/2005/8/layout/list1"/>
    <dgm:cxn modelId="{00160857-6D11-436C-9656-BAD596B01062}" type="presParOf" srcId="{B29F7AC3-801B-4D60-9645-68DC2BEFC98A}" destId="{2405F641-3534-4DC2-9026-D3D7E32A5012}" srcOrd="13" destOrd="0" presId="urn:microsoft.com/office/officeart/2005/8/layout/list1"/>
    <dgm:cxn modelId="{D32E4411-AA49-4EDD-B7A5-F05C6ECC55BC}" type="presParOf" srcId="{B29F7AC3-801B-4D60-9645-68DC2BEFC98A}" destId="{A88513F7-2A83-4187-8708-189CFA9E026F}" srcOrd="14" destOrd="0" presId="urn:microsoft.com/office/officeart/2005/8/layout/list1"/>
    <dgm:cxn modelId="{56D4E22D-158C-4C83-B092-384AEACBAA26}" type="presParOf" srcId="{B29F7AC3-801B-4D60-9645-68DC2BEFC98A}" destId="{E2D0A9F7-4393-4AA4-A3EA-415D8EC01F85}" srcOrd="15" destOrd="0" presId="urn:microsoft.com/office/officeart/2005/8/layout/list1"/>
    <dgm:cxn modelId="{D3EDF23D-9FB5-483D-9A26-9DCCF746A916}" type="presParOf" srcId="{B29F7AC3-801B-4D60-9645-68DC2BEFC98A}" destId="{0A558630-07FF-4557-96A5-68ECC86D644A}" srcOrd="16" destOrd="0" presId="urn:microsoft.com/office/officeart/2005/8/layout/list1"/>
    <dgm:cxn modelId="{FF5EAA96-29CF-456D-9034-1FDBB37CAD5A}" type="presParOf" srcId="{0A558630-07FF-4557-96A5-68ECC86D644A}" destId="{8AD0CE3A-48AF-4C8D-9CBE-E161502322BD}" srcOrd="0" destOrd="0" presId="urn:microsoft.com/office/officeart/2005/8/layout/list1"/>
    <dgm:cxn modelId="{59FE7500-554E-4754-B49B-AEEFEB27380C}" type="presParOf" srcId="{0A558630-07FF-4557-96A5-68ECC86D644A}" destId="{36C813F1-5D3E-436E-99FF-5F831C1BEF2D}" srcOrd="1" destOrd="0" presId="urn:microsoft.com/office/officeart/2005/8/layout/list1"/>
    <dgm:cxn modelId="{C574F41D-8697-42B2-93C6-34ED4CF3B0C4}" type="presParOf" srcId="{B29F7AC3-801B-4D60-9645-68DC2BEFC98A}" destId="{CE760DE4-74CB-4090-A034-8E3B5D5B9D51}" srcOrd="17" destOrd="0" presId="urn:microsoft.com/office/officeart/2005/8/layout/list1"/>
    <dgm:cxn modelId="{7EF5B6B6-465E-420A-83A2-9F5A406B5E25}" type="presParOf" srcId="{B29F7AC3-801B-4D60-9645-68DC2BEFC98A}" destId="{29D5A5EF-520F-4BC2-8738-C0DE011FF8FA}" srcOrd="18" destOrd="0" presId="urn:microsoft.com/office/officeart/2005/8/layout/list1"/>
    <dgm:cxn modelId="{22804AC5-A27A-49E3-AE66-AF6CBE36F432}" type="presParOf" srcId="{B29F7AC3-801B-4D60-9645-68DC2BEFC98A}" destId="{59DF7A7B-F4FC-4481-A67B-F979F62A9F08}" srcOrd="19" destOrd="0" presId="urn:microsoft.com/office/officeart/2005/8/layout/list1"/>
    <dgm:cxn modelId="{87ACB099-F4B8-4284-8FCB-A177921D67FD}" type="presParOf" srcId="{B29F7AC3-801B-4D60-9645-68DC2BEFC98A}" destId="{EBEBB679-C212-4844-B2F1-744736E6E6A8}" srcOrd="20" destOrd="0" presId="urn:microsoft.com/office/officeart/2005/8/layout/list1"/>
    <dgm:cxn modelId="{B1B32E5A-CF27-4470-98EC-ACE9EF4264DC}" type="presParOf" srcId="{EBEBB679-C212-4844-B2F1-744736E6E6A8}" destId="{34EAF699-E2C0-49C1-B6FD-4DEEA4CB7ED4}" srcOrd="0" destOrd="0" presId="urn:microsoft.com/office/officeart/2005/8/layout/list1"/>
    <dgm:cxn modelId="{8D561883-295F-4259-8797-830E4F7E9F79}" type="presParOf" srcId="{EBEBB679-C212-4844-B2F1-744736E6E6A8}" destId="{6CA36F05-D6D6-4214-8EB8-2E2D7E7E3D01}" srcOrd="1" destOrd="0" presId="urn:microsoft.com/office/officeart/2005/8/layout/list1"/>
    <dgm:cxn modelId="{63C479EC-550E-45C0-A4EA-D0A91E3022A4}" type="presParOf" srcId="{B29F7AC3-801B-4D60-9645-68DC2BEFC98A}" destId="{EE9036F4-FE8B-4097-B29D-C3574148C4EF}" srcOrd="21" destOrd="0" presId="urn:microsoft.com/office/officeart/2005/8/layout/list1"/>
    <dgm:cxn modelId="{1915575F-7AC0-41AE-BEAF-76FE5C05CB74}" type="presParOf" srcId="{B29F7AC3-801B-4D60-9645-68DC2BEFC98A}" destId="{E3D08DA9-1AFB-41AE-AFE6-11E88D0C671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D79B9F-DF09-4F93-A485-B1ECBFC19E91}">
      <dsp:nvSpPr>
        <dsp:cNvPr id="0" name=""/>
        <dsp:cNvSpPr/>
      </dsp:nvSpPr>
      <dsp:spPr>
        <a:xfrm>
          <a:off x="4212861" y="3239326"/>
          <a:ext cx="3095556" cy="3095556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особенности  первых государств</a:t>
          </a:r>
        </a:p>
      </dsp:txBody>
      <dsp:txXfrm>
        <a:off x="4212861" y="3239326"/>
        <a:ext cx="3095556" cy="3095556"/>
      </dsp:txXfrm>
    </dsp:sp>
    <dsp:sp modelId="{3E626518-4A29-4B2D-8648-2C822E955811}">
      <dsp:nvSpPr>
        <dsp:cNvPr id="0" name=""/>
        <dsp:cNvSpPr/>
      </dsp:nvSpPr>
      <dsp:spPr>
        <a:xfrm rot="11700000">
          <a:off x="1875073" y="3613047"/>
          <a:ext cx="2300395" cy="88223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3C054-A7EE-4601-B2DC-8BB57D54241E}">
      <dsp:nvSpPr>
        <dsp:cNvPr id="0" name=""/>
        <dsp:cNvSpPr/>
      </dsp:nvSpPr>
      <dsp:spPr>
        <a:xfrm>
          <a:off x="443876" y="2580160"/>
          <a:ext cx="2940778" cy="23526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возникновение </a:t>
          </a:r>
          <a:r>
            <a:rPr lang="ru-RU" sz="26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 берегах рек: Нил, Тигр, Евфрат, Инд, Хуанхэ</a:t>
          </a:r>
        </a:p>
      </dsp:txBody>
      <dsp:txXfrm>
        <a:off x="443876" y="2580160"/>
        <a:ext cx="2940778" cy="2352622"/>
      </dsp:txXfrm>
    </dsp:sp>
    <dsp:sp modelId="{BAFF65A5-61E0-4DE6-BC32-D704654A162F}">
      <dsp:nvSpPr>
        <dsp:cNvPr id="0" name=""/>
        <dsp:cNvSpPr/>
      </dsp:nvSpPr>
      <dsp:spPr>
        <a:xfrm rot="14700000">
          <a:off x="3413645" y="1779449"/>
          <a:ext cx="2300395" cy="88223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4D37F-8924-48DD-95F7-7A0FE8027499}">
      <dsp:nvSpPr>
        <dsp:cNvPr id="0" name=""/>
        <dsp:cNvSpPr/>
      </dsp:nvSpPr>
      <dsp:spPr>
        <a:xfrm>
          <a:off x="2496271" y="1821"/>
          <a:ext cx="3162954" cy="23526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возникновение </a:t>
          </a:r>
          <a:r>
            <a:rPr lang="ru-RU" sz="28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на основе союзов племен, нуждающихся </a:t>
          </a: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в четкой организации 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2496271" y="1821"/>
        <a:ext cx="3162954" cy="2352622"/>
      </dsp:txXfrm>
    </dsp:sp>
    <dsp:sp modelId="{C65E9CDA-7C3C-431E-AA7B-2934C0EB1D5B}">
      <dsp:nvSpPr>
        <dsp:cNvPr id="0" name=""/>
        <dsp:cNvSpPr/>
      </dsp:nvSpPr>
      <dsp:spPr>
        <a:xfrm rot="17700000">
          <a:off x="5807238" y="1779449"/>
          <a:ext cx="2300395" cy="88223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AF963-86C6-4696-B270-08B589283F75}">
      <dsp:nvSpPr>
        <dsp:cNvPr id="0" name=""/>
        <dsp:cNvSpPr/>
      </dsp:nvSpPr>
      <dsp:spPr>
        <a:xfrm>
          <a:off x="5973141" y="1821"/>
          <a:ext cx="2940778" cy="23526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организации труда масс людей</a:t>
          </a:r>
        </a:p>
      </dsp:txBody>
      <dsp:txXfrm>
        <a:off x="5973141" y="1821"/>
        <a:ext cx="2940778" cy="2352622"/>
      </dsp:txXfrm>
    </dsp:sp>
    <dsp:sp modelId="{92117B41-EA07-4940-9054-8EBB78C5F7E2}">
      <dsp:nvSpPr>
        <dsp:cNvPr id="0" name=""/>
        <dsp:cNvSpPr/>
      </dsp:nvSpPr>
      <dsp:spPr>
        <a:xfrm rot="20700000">
          <a:off x="7345810" y="3613047"/>
          <a:ext cx="2300395" cy="882233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7ED79-90D2-472A-AF92-35B4DE9396A1}">
      <dsp:nvSpPr>
        <dsp:cNvPr id="0" name=""/>
        <dsp:cNvSpPr/>
      </dsp:nvSpPr>
      <dsp:spPr>
        <a:xfrm>
          <a:off x="8136624" y="2580160"/>
          <a:ext cx="2940778" cy="23526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необходимость </a:t>
          </a:r>
          <a:r>
            <a:rPr lang="ru-RU" sz="26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проведения постоянных ирригационных </a:t>
          </a: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работ</a:t>
          </a:r>
          <a:endParaRPr lang="ru-RU" sz="2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136624" y="2580160"/>
        <a:ext cx="2940778" cy="23526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EA273-2379-434E-9EEF-70B9F6626DF8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D9DB5-202D-41FA-A589-C3B2A115E3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36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B734F-0F8C-4EB4-8AEA-5C6CE4ABEA6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0519E-CEE9-45F6-A1A7-181538329EE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120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C9CCF-04ED-433C-92BA-761EB23B4B3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916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C9CCF-04ED-433C-92BA-761EB23B4B3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79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C9CCF-04ED-433C-92BA-761EB23B4B39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42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7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9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9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95" y="28071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9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45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D6998B9-DD35-4413-8B38-A7EA8361E4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74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80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1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1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1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7" Type="http://schemas.openxmlformats.org/officeDocument/2006/relationships/image" Target="../media/image3.png"/><Relationship Id="rId12" Type="http://schemas.microsoft.com/office/2007/relationships/hdphoto" Target="../media/hdphoto6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3.wdp"/><Relationship Id="rId10" Type="http://schemas.microsoft.com/office/2007/relationships/hdphoto" Target="../media/hdphoto58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radosvet.zx6.ru/uploads/posts/2008-11/1227263525_image008.jp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hyperlink" Target="http://foto.rambler.ru/public/dima_4udik/27/4/1-web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orage.classniy.ru/6/2/0/9/5153.jpeg" TargetMode="External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0" Type="http://schemas.openxmlformats.org/officeDocument/2006/relationships/hyperlink" Target="http://numizmat.ru/netcat_files/Image/626-gold-coins-.jpg" TargetMode="External"/><Relationship Id="rId4" Type="http://schemas.openxmlformats.org/officeDocument/2006/relationships/hyperlink" Target="http://cs732.vk.com/u65363672/123935923/x_4781f45b.jpg" TargetMode="Externa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text=%20%D0%9A%D0%B0%D1%80%D1%82%D0%B8%D0%BD%D0%BA%D0%B8,%20%D1%84%D0%BE%D1%82%D0%BE.%20%D0%98%D1%80%D1%80%D0%B8%D0%B3%D0%B0%D1%86%D0%B8%D0%BE%D0%BD%D0%BD%D1%8B%D0%B5%20%D1%81%D0%B8%D1%81%D1%82%D0%B5%D0%BC%D1%8B%20%D0%B4%D1%80%D0%B5%D0%B2%D0%BD%D0%B5%D0%B3%D0%BE%20%D0%95%D0%B3%D0%B8%D0%BF%D1%82%D0%B0.&amp;img_url=http://www.what-this.ru/assets/images/civilization/civilization-and-state-3.jpg&amp;pos=0&amp;rpt=simage&amp;lr=11&amp;noreask=1&amp;source=wi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hyperlink" Target="http://images.yandex.ru/yandsearch?text=%20%D0%9A%D0%B0%D1%80%D1%82%D0%B8%D0%BD%D0%BA%D0%B8,%20%D1%84%D0%BE%D1%82%D0%BE.%20%D0%98%D1%80%D1%80%D0%B8%D0%B3%D0%B0%D1%86%D0%B8%D0%BE%D0%BD%D0%BD%D1%8B%D0%B5%20%D1%81%D0%B8%D1%81%D1%82%D0%B5%D0%BC%D1%8B%20%D0%B4%D1%80%D0%B5%D0%B2%D0%BD%D0%B5%D0%B3%D0%BE%20%D0%95%D0%B3%D0%B8%D0%BF%D1%82%D0%B0.&amp;img_url=http://vitusltd.ru/V-images/irr001.jpg&amp;pos=1&amp;rpt=simage&amp;lr=11&amp;noreask=1&amp;source=wiz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73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94" y="472327"/>
            <a:ext cx="6853767" cy="1122295"/>
          </a:xfrm>
        </p:spPr>
        <p:txBody>
          <a:bodyPr wrap="square" tIns="29401">
            <a:spAutoFit/>
          </a:bodyPr>
          <a:lstStyle/>
          <a:p>
            <a:pPr marL="25566" algn="l" defTabSz="1161232">
              <a:spcBef>
                <a:spcPts val="230"/>
              </a:spcBef>
              <a:defRPr/>
            </a:pPr>
            <a:r>
              <a:rPr lang="ru-RU" sz="6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endParaRPr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487488" y="2852985"/>
            <a:ext cx="5040560" cy="3059997"/>
          </a:xfrm>
          <a:prstGeom prst="rect">
            <a:avLst/>
          </a:prstGeom>
        </p:spPr>
        <p:txBody>
          <a:bodyPr wrap="square" lIns="0" tIns="28123" rIns="0" bIns="0">
            <a:spAutoFit/>
          </a:bodyPr>
          <a:lstStyle/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   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«ДРЕВНИЕ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ГОСУДАРСТВА 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МИРА».</a:t>
            </a:r>
            <a:endParaRPr lang="ru-RU" sz="4800" b="1" i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53653" y="500093"/>
            <a:ext cx="1261403" cy="123827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2445" y="482600"/>
            <a:ext cx="1276351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1" y="548692"/>
            <a:ext cx="361587" cy="709381"/>
          </a:xfrm>
          <a:prstGeom prst="rect">
            <a:avLst/>
          </a:prstGeom>
        </p:spPr>
        <p:txBody>
          <a:bodyPr wrap="square" lIns="0" tIns="31960" rIns="0" bIns="0">
            <a:spAutoFit/>
          </a:bodyPr>
          <a:lstStyle/>
          <a:p>
            <a:pPr defTabSz="1161087">
              <a:spcBef>
                <a:spcPts val="252"/>
              </a:spcBef>
              <a:defRPr/>
            </a:pPr>
            <a:r>
              <a:rPr lang="ru-RU" sz="4400" b="1" spc="2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025091" y="1146873"/>
            <a:ext cx="1143008" cy="424637"/>
          </a:xfrm>
          <a:prstGeom prst="rect">
            <a:avLst/>
          </a:prstGeom>
        </p:spPr>
        <p:txBody>
          <a:bodyPr wrap="square" lIns="0" tIns="24290" rIns="0" bIns="0">
            <a:spAutoFit/>
          </a:bodyPr>
          <a:lstStyle/>
          <a:p>
            <a:pPr algn="ctr" defTabSz="1161087">
              <a:spcBef>
                <a:spcPts val="192"/>
              </a:spcBef>
              <a:defRPr/>
            </a:pPr>
            <a:r>
              <a:rPr lang="ru-RU" sz="2600" spc="-10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9" y="550696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843661"/>
            <a:endParaRPr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695412" y="2786058"/>
            <a:ext cx="614255" cy="35232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4432" y="2420888"/>
            <a:ext cx="136093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29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7104112" y="4005064"/>
            <a:ext cx="1271742" cy="2299261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01" b="99099" l="0" r="100000">
                        <a14:foregroundMark x1="62802" y1="15315" x2="62802" y2="93694"/>
                        <a14:foregroundMark x1="74879" y1="21622" x2="75845" y2="96396"/>
                        <a14:foregroundMark x1="91787" y1="5405" x2="93720" y2="91892"/>
                        <a14:foregroundMark x1="61836" y1="9009" x2="61836" y2="9009"/>
                        <a14:foregroundMark x1="19324" y1="8108" x2="23188" y2="15315"/>
                        <a14:foregroundMark x1="24638" y1="30631" x2="19807" y2="40541"/>
                        <a14:foregroundMark x1="14010" y1="19820" x2="11594" y2="66667"/>
                        <a14:foregroundMark x1="14010" y1="74775" x2="16908" y2="94595"/>
                        <a14:foregroundMark x1="9179" y1="71171" x2="6280" y2="92793"/>
                        <a14:backgroundMark x1="22222" y1="44144" x2="24155" y2="96396"/>
                        <a14:backgroundMark x1="23188" y1="16216" x2="21256" y2="31532"/>
                        <a14:backgroundMark x1="38647" y1="55856" x2="43478" y2="94595"/>
                        <a14:backgroundMark x1="59903" y1="74775" x2="57971" y2="96396"/>
                        <a14:backgroundMark x1="84058" y1="52252" x2="76812" y2="92793"/>
                        <a14:backgroundMark x1="95652" y1="5405" x2="97585" y2="95495"/>
                        <a14:backgroundMark x1="11594" y1="76577" x2="12560" y2="96396"/>
                        <a14:backgroundMark x1="90338" y1="75676" x2="88406" y2="92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509120"/>
            <a:ext cx="3000116" cy="160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37" b="100000" l="2632" r="100000">
                        <a14:foregroundMark x1="37719" y1="50218" x2="37719" y2="52402"/>
                        <a14:foregroundMark x1="70175" y1="68122" x2="71053" y2="80786"/>
                        <a14:foregroundMark x1="66667" y1="89520" x2="70175" y2="93013"/>
                        <a14:foregroundMark x1="81579" y1="93450" x2="67544" y2="9345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420888"/>
            <a:ext cx="974973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0" b="100000" l="4317" r="93525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492896"/>
            <a:ext cx="106394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91" name="Line 23"/>
          <p:cNvSpPr>
            <a:spLocks noChangeShapeType="1"/>
          </p:cNvSpPr>
          <p:nvPr/>
        </p:nvSpPr>
        <p:spPr bwMode="auto">
          <a:xfrm flipH="1">
            <a:off x="2639503" y="5445125"/>
            <a:ext cx="670983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6864351" y="1700220"/>
            <a:ext cx="4749800" cy="4687887"/>
            <a:chOff x="3402" y="1162"/>
            <a:chExt cx="2244" cy="2953"/>
          </a:xfrm>
        </p:grpSpPr>
        <p:graphicFrame>
          <p:nvGraphicFramePr>
            <p:cNvPr id="17435" name="Object 29"/>
            <p:cNvGraphicFramePr>
              <a:graphicFrameLocks noChangeAspect="1"/>
            </p:cNvGraphicFramePr>
            <p:nvPr/>
          </p:nvGraphicFramePr>
          <p:xfrm>
            <a:off x="4740" y="1842"/>
            <a:ext cx="817" cy="502"/>
          </p:xfrm>
          <a:graphic>
            <a:graphicData uri="http://schemas.openxmlformats.org/presentationml/2006/ole">
              <p:oleObj spid="_x0000_s3074" name="PHOTO-PAINT" r:id="rId3" imgW="660317" imgH="406063" progId="">
                <p:embed/>
              </p:oleObj>
            </a:graphicData>
          </a:graphic>
        </p:graphicFrame>
        <p:graphicFrame>
          <p:nvGraphicFramePr>
            <p:cNvPr id="17436" name="Object 30"/>
            <p:cNvGraphicFramePr>
              <a:graphicFrameLocks noChangeAspect="1"/>
            </p:cNvGraphicFramePr>
            <p:nvPr/>
          </p:nvGraphicFramePr>
          <p:xfrm>
            <a:off x="3696" y="3475"/>
            <a:ext cx="725" cy="413"/>
          </p:xfrm>
          <a:graphic>
            <a:graphicData uri="http://schemas.openxmlformats.org/presentationml/2006/ole">
              <p:oleObj spid="_x0000_s3075" name="PHOTO-PAINT" r:id="rId4" imgW="469841" imgH="266385" progId="">
                <p:embed/>
              </p:oleObj>
            </a:graphicData>
          </a:graphic>
        </p:graphicFrame>
        <p:graphicFrame>
          <p:nvGraphicFramePr>
            <p:cNvPr id="17437" name="Object 31"/>
            <p:cNvGraphicFramePr>
              <a:graphicFrameLocks noChangeAspect="1"/>
            </p:cNvGraphicFramePr>
            <p:nvPr/>
          </p:nvGraphicFramePr>
          <p:xfrm>
            <a:off x="4785" y="1207"/>
            <a:ext cx="861" cy="322"/>
          </p:xfrm>
          <a:graphic>
            <a:graphicData uri="http://schemas.openxmlformats.org/presentationml/2006/ole">
              <p:oleObj spid="_x0000_s3076" name="PHOTO-PAINT" r:id="rId5" imgW="926984" imgH="177465" progId="">
                <p:embed/>
              </p:oleObj>
            </a:graphicData>
          </a:graphic>
        </p:graphicFrame>
        <p:graphicFrame>
          <p:nvGraphicFramePr>
            <p:cNvPr id="17438" name="Object 32"/>
            <p:cNvGraphicFramePr>
              <a:graphicFrameLocks noChangeAspect="1"/>
            </p:cNvGraphicFramePr>
            <p:nvPr/>
          </p:nvGraphicFramePr>
          <p:xfrm>
            <a:off x="4717" y="3385"/>
            <a:ext cx="771" cy="724"/>
          </p:xfrm>
          <a:graphic>
            <a:graphicData uri="http://schemas.openxmlformats.org/presentationml/2006/ole">
              <p:oleObj spid="_x0000_s3077" name="PHOTO-PAINT" r:id="rId6" imgW="622003" imgH="583921" progId="">
                <p:embed/>
              </p:oleObj>
            </a:graphicData>
          </a:graphic>
        </p:graphicFrame>
        <p:sp>
          <p:nvSpPr>
            <p:cNvPr id="17439" name="Text Box 33"/>
            <p:cNvSpPr txBox="1">
              <a:spLocks noChangeArrowheads="1"/>
            </p:cNvSpPr>
            <p:nvPr/>
          </p:nvSpPr>
          <p:spPr bwMode="auto">
            <a:xfrm>
              <a:off x="3878" y="1162"/>
              <a:ext cx="907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Границы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 царства</a:t>
              </a:r>
            </a:p>
          </p:txBody>
        </p:sp>
        <p:sp>
          <p:nvSpPr>
            <p:cNvPr id="17440" name="Text Box 34"/>
            <p:cNvSpPr txBox="1">
              <a:spLocks noChangeArrowheads="1"/>
            </p:cNvSpPr>
            <p:nvPr/>
          </p:nvSpPr>
          <p:spPr bwMode="auto">
            <a:xfrm>
              <a:off x="3833" y="1888"/>
              <a:ext cx="1044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Города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ru-RU" altLang="ru-RU" dirty="0" err="1"/>
                <a:t>Вавилонии</a:t>
              </a:r>
              <a:endParaRPr lang="ru-RU" altLang="ru-RU" dirty="0"/>
            </a:p>
          </p:txBody>
        </p:sp>
        <p:sp>
          <p:nvSpPr>
            <p:cNvPr id="17441" name="Text Box 35"/>
            <p:cNvSpPr txBox="1">
              <a:spLocks noChangeArrowheads="1"/>
            </p:cNvSpPr>
            <p:nvPr/>
          </p:nvSpPr>
          <p:spPr bwMode="auto">
            <a:xfrm>
              <a:off x="3402" y="3884"/>
              <a:ext cx="145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Караванный путь</a:t>
              </a:r>
            </a:p>
          </p:txBody>
        </p:sp>
        <p:sp>
          <p:nvSpPr>
            <p:cNvPr id="17442" name="Text Box 36"/>
            <p:cNvSpPr txBox="1">
              <a:spLocks noChangeArrowheads="1"/>
            </p:cNvSpPr>
            <p:nvPr/>
          </p:nvSpPr>
          <p:spPr bwMode="auto">
            <a:xfrm>
              <a:off x="3651" y="3022"/>
              <a:ext cx="192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Сухопутные и водные пути</a:t>
              </a:r>
            </a:p>
          </p:txBody>
        </p:sp>
        <p:graphicFrame>
          <p:nvGraphicFramePr>
            <p:cNvPr id="17443" name="Object 37"/>
            <p:cNvGraphicFramePr>
              <a:graphicFrameLocks noChangeAspect="1"/>
            </p:cNvGraphicFramePr>
            <p:nvPr/>
          </p:nvGraphicFramePr>
          <p:xfrm>
            <a:off x="4785" y="2432"/>
            <a:ext cx="635" cy="560"/>
          </p:xfrm>
          <a:graphic>
            <a:graphicData uri="http://schemas.openxmlformats.org/presentationml/2006/ole">
              <p:oleObj spid="_x0000_s3078" name="PHOTO-PAINT" r:id="rId7" imgW="431594" imgH="380818" progId="">
                <p:embed/>
              </p:oleObj>
            </a:graphicData>
          </a:graphic>
        </p:graphicFrame>
        <p:sp>
          <p:nvSpPr>
            <p:cNvPr id="17444" name="Text Box 38"/>
            <p:cNvSpPr txBox="1">
              <a:spLocks noChangeArrowheads="1"/>
            </p:cNvSpPr>
            <p:nvPr/>
          </p:nvSpPr>
          <p:spPr bwMode="auto">
            <a:xfrm>
              <a:off x="3969" y="2478"/>
              <a:ext cx="907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Город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ru-RU" altLang="ru-RU" dirty="0"/>
                <a:t>Вавилон</a:t>
              </a:r>
            </a:p>
          </p:txBody>
        </p:sp>
      </p:grpSp>
      <p:sp>
        <p:nvSpPr>
          <p:cNvPr id="84007" name="Text Box 39"/>
          <p:cNvSpPr txBox="1">
            <a:spLocks noChangeArrowheads="1"/>
          </p:cNvSpPr>
          <p:nvPr/>
        </p:nvSpPr>
        <p:spPr bwMode="auto">
          <a:xfrm>
            <a:off x="911424" y="1412804"/>
            <a:ext cx="73448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824100">
                    <a:alpha val="3098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ru-RU" altLang="ru-RU" sz="2000" dirty="0"/>
              <a:t>Возможные обозначения </a:t>
            </a:r>
            <a:r>
              <a:rPr lang="ru-RU" altLang="ru-RU" sz="2000" dirty="0" smtClean="0"/>
              <a:t>   на </a:t>
            </a:r>
            <a:r>
              <a:rPr lang="ru-RU" altLang="ru-RU" sz="2000" dirty="0"/>
              <a:t>карте</a:t>
            </a:r>
          </a:p>
        </p:txBody>
      </p:sp>
      <p:sp>
        <p:nvSpPr>
          <p:cNvPr id="84011" name="Oval 43"/>
          <p:cNvSpPr>
            <a:spLocks noChangeArrowheads="1"/>
          </p:cNvSpPr>
          <p:nvPr/>
        </p:nvSpPr>
        <p:spPr bwMode="auto">
          <a:xfrm>
            <a:off x="10223503" y="4149754"/>
            <a:ext cx="480484" cy="360363"/>
          </a:xfrm>
          <a:prstGeom prst="ellipse">
            <a:avLst/>
          </a:prstGeom>
          <a:solidFill>
            <a:srgbClr val="663C34"/>
          </a:solidFill>
          <a:ln w="76200" cmpd="tri">
            <a:solidFill>
              <a:srgbClr val="CAA59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36160" y="2277074"/>
            <a:ext cx="6817784" cy="3627437"/>
            <a:chOff x="1107" y="1230"/>
            <a:chExt cx="3493" cy="2421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107" y="1230"/>
              <a:ext cx="3493" cy="2421"/>
              <a:chOff x="472" y="1411"/>
              <a:chExt cx="3493" cy="2421"/>
            </a:xfrm>
          </p:grpSpPr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472" y="1411"/>
                <a:ext cx="3493" cy="2421"/>
                <a:chOff x="472" y="1411"/>
                <a:chExt cx="3493" cy="2421"/>
              </a:xfrm>
            </p:grpSpPr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472" y="1411"/>
                  <a:ext cx="3493" cy="2421"/>
                  <a:chOff x="1606" y="1184"/>
                  <a:chExt cx="3493" cy="2421"/>
                </a:xfrm>
              </p:grpSpPr>
              <p:graphicFrame>
                <p:nvGraphicFramePr>
                  <p:cNvPr id="17433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1606" y="1184"/>
                  <a:ext cx="3493" cy="2421"/>
                </p:xfrm>
                <a:graphic>
                  <a:graphicData uri="http://schemas.openxmlformats.org/presentationml/2006/ole">
                    <p:oleObj spid="_x0000_s3079" name="PHOTO-PAINT" r:id="rId8" imgW="2730159" imgH="1892063" progId="">
                      <p:embed/>
                    </p:oleObj>
                  </a:graphicData>
                </a:graphic>
              </p:graphicFrame>
              <p:sp>
                <p:nvSpPr>
                  <p:cNvPr id="83981" name="Freeform 13"/>
                  <p:cNvSpPr>
                    <a:spLocks/>
                  </p:cNvSpPr>
                  <p:nvPr/>
                </p:nvSpPr>
                <p:spPr bwMode="auto">
                  <a:xfrm>
                    <a:off x="2835" y="2655"/>
                    <a:ext cx="1723" cy="544"/>
                  </a:xfrm>
                  <a:custGeom>
                    <a:avLst/>
                    <a:gdLst>
                      <a:gd name="T0" fmla="*/ 1451 w 1723"/>
                      <a:gd name="T1" fmla="*/ 0 h 544"/>
                      <a:gd name="T2" fmla="*/ 1360 w 1723"/>
                      <a:gd name="T3" fmla="*/ 91 h 544"/>
                      <a:gd name="T4" fmla="*/ 1281 w 1723"/>
                      <a:gd name="T5" fmla="*/ 110 h 544"/>
                      <a:gd name="T6" fmla="*/ 1134 w 1723"/>
                      <a:gd name="T7" fmla="*/ 91 h 544"/>
                      <a:gd name="T8" fmla="*/ 952 w 1723"/>
                      <a:gd name="T9" fmla="*/ 136 h 544"/>
                      <a:gd name="T10" fmla="*/ 816 w 1723"/>
                      <a:gd name="T11" fmla="*/ 136 h 544"/>
                      <a:gd name="T12" fmla="*/ 589 w 1723"/>
                      <a:gd name="T13" fmla="*/ 181 h 544"/>
                      <a:gd name="T14" fmla="*/ 407 w 1723"/>
                      <a:gd name="T15" fmla="*/ 323 h 544"/>
                      <a:gd name="T16" fmla="*/ 272 w 1723"/>
                      <a:gd name="T17" fmla="*/ 499 h 544"/>
                      <a:gd name="T18" fmla="*/ 0 w 1723"/>
                      <a:gd name="T19" fmla="*/ 544 h 544"/>
                      <a:gd name="T20" fmla="*/ 1723 w 1723"/>
                      <a:gd name="T21" fmla="*/ 544 h 544"/>
                      <a:gd name="T22" fmla="*/ 1678 w 1723"/>
                      <a:gd name="T23" fmla="*/ 499 h 544"/>
                      <a:gd name="T24" fmla="*/ 1587 w 1723"/>
                      <a:gd name="T25" fmla="*/ 363 h 544"/>
                      <a:gd name="T26" fmla="*/ 1497 w 1723"/>
                      <a:gd name="T27" fmla="*/ 91 h 544"/>
                      <a:gd name="T28" fmla="*/ 1451 w 1723"/>
                      <a:gd name="T29" fmla="*/ 0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723" h="544">
                        <a:moveTo>
                          <a:pt x="1451" y="0"/>
                        </a:moveTo>
                        <a:lnTo>
                          <a:pt x="1360" y="91"/>
                        </a:lnTo>
                        <a:cubicBezTo>
                          <a:pt x="1334" y="97"/>
                          <a:pt x="1307" y="104"/>
                          <a:pt x="1281" y="110"/>
                        </a:cubicBezTo>
                        <a:lnTo>
                          <a:pt x="1134" y="91"/>
                        </a:lnTo>
                        <a:lnTo>
                          <a:pt x="952" y="136"/>
                        </a:lnTo>
                        <a:lnTo>
                          <a:pt x="816" y="136"/>
                        </a:lnTo>
                        <a:lnTo>
                          <a:pt x="589" y="181"/>
                        </a:lnTo>
                        <a:cubicBezTo>
                          <a:pt x="406" y="318"/>
                          <a:pt x="420" y="243"/>
                          <a:pt x="407" y="323"/>
                        </a:cubicBezTo>
                        <a:lnTo>
                          <a:pt x="272" y="499"/>
                        </a:lnTo>
                        <a:lnTo>
                          <a:pt x="0" y="544"/>
                        </a:lnTo>
                        <a:lnTo>
                          <a:pt x="1723" y="544"/>
                        </a:lnTo>
                        <a:lnTo>
                          <a:pt x="1678" y="499"/>
                        </a:lnTo>
                        <a:lnTo>
                          <a:pt x="1587" y="363"/>
                        </a:lnTo>
                        <a:lnTo>
                          <a:pt x="1497" y="91"/>
                        </a:lnTo>
                        <a:lnTo>
                          <a:pt x="145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ru-RU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  <p:grpSp>
              <p:nvGrpSpPr>
                <p:cNvPr id="7" name="Group 14"/>
                <p:cNvGrpSpPr>
                  <a:grpSpLocks/>
                </p:cNvGrpSpPr>
                <p:nvPr/>
              </p:nvGrpSpPr>
              <p:grpSpPr bwMode="auto">
                <a:xfrm>
                  <a:off x="2245" y="2113"/>
                  <a:ext cx="273" cy="253"/>
                  <a:chOff x="4694" y="1389"/>
                  <a:chExt cx="318" cy="298"/>
                </a:xfrm>
              </p:grpSpPr>
              <p:sp>
                <p:nvSpPr>
                  <p:cNvPr id="8398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4694" y="1389"/>
                    <a:ext cx="317" cy="298"/>
                  </a:xfrm>
                  <a:prstGeom prst="ellipse">
                    <a:avLst/>
                  </a:prstGeom>
                  <a:solidFill>
                    <a:srgbClr val="824100"/>
                  </a:soli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  <p:sp>
                <p:nvSpPr>
                  <p:cNvPr id="8398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4785" y="1480"/>
                    <a:ext cx="120" cy="124"/>
                  </a:xfrm>
                  <a:prstGeom prst="ellipse">
                    <a:avLst/>
                  </a:prstGeom>
                  <a:solidFill>
                    <a:srgbClr val="824100"/>
                  </a:solidFill>
                  <a:ln w="762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17428" name="Text Box 17"/>
              <p:cNvSpPr txBox="1">
                <a:spLocks noChangeArrowheads="1"/>
              </p:cNvSpPr>
              <p:nvPr/>
            </p:nvSpPr>
            <p:spPr bwMode="auto">
              <a:xfrm>
                <a:off x="1474" y="2114"/>
                <a:ext cx="907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altLang="ru-RU" sz="2000"/>
                  <a:t>Вавилон</a:t>
                </a:r>
              </a:p>
            </p:txBody>
          </p:sp>
        </p:grpSp>
        <p:sp>
          <p:nvSpPr>
            <p:cNvPr id="17425" name="Text Box 19"/>
            <p:cNvSpPr txBox="1">
              <a:spLocks noChangeArrowheads="1"/>
            </p:cNvSpPr>
            <p:nvPr/>
          </p:nvSpPr>
          <p:spPr bwMode="auto">
            <a:xfrm rot="2023824">
              <a:off x="1588" y="1501"/>
              <a:ext cx="1043" cy="2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000" i="1">
                  <a:solidFill>
                    <a:schemeClr val="accent2"/>
                  </a:solidFill>
                </a:rPr>
                <a:t>р. Евфрат</a:t>
              </a:r>
            </a:p>
          </p:txBody>
        </p:sp>
        <p:sp>
          <p:nvSpPr>
            <p:cNvPr id="17426" name="Text Box 20"/>
            <p:cNvSpPr txBox="1">
              <a:spLocks noChangeArrowheads="1"/>
            </p:cNvSpPr>
            <p:nvPr/>
          </p:nvSpPr>
          <p:spPr bwMode="auto">
            <a:xfrm rot="3122276">
              <a:off x="2925" y="1761"/>
              <a:ext cx="590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i="1">
                  <a:solidFill>
                    <a:schemeClr val="accent2"/>
                  </a:solidFill>
                </a:rPr>
                <a:t>р.Тигр</a:t>
              </a:r>
            </a:p>
          </p:txBody>
        </p:sp>
      </p:grpSp>
      <p:sp>
        <p:nvSpPr>
          <p:cNvPr id="17416" name="Rectangle 44"/>
          <p:cNvSpPr>
            <a:spLocks noChangeArrowheads="1"/>
          </p:cNvSpPr>
          <p:nvPr/>
        </p:nvSpPr>
        <p:spPr bwMode="auto">
          <a:xfrm>
            <a:off x="335379" y="764706"/>
            <a:ext cx="11425767" cy="48231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ru-RU" altLang="ru-RU" sz="2800" dirty="0" smtClean="0"/>
              <a:t>Причина </a:t>
            </a:r>
            <a:r>
              <a:rPr lang="ru-RU" altLang="ru-RU" sz="2800" dirty="0"/>
              <a:t>возвышения Вавилонского </a:t>
            </a:r>
            <a:r>
              <a:rPr lang="ru-RU" altLang="ru-RU" sz="2800" dirty="0" smtClean="0"/>
              <a:t>царства - торговые пути</a:t>
            </a:r>
            <a:endParaRPr lang="ru-RU" altLang="ru-RU" sz="2800" dirty="0"/>
          </a:p>
        </p:txBody>
      </p: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7370" y="1844827"/>
            <a:ext cx="7008284" cy="4681537"/>
            <a:chOff x="2789" y="618"/>
            <a:chExt cx="3311" cy="2949"/>
          </a:xfrm>
        </p:grpSpPr>
        <p:pic>
          <p:nvPicPr>
            <p:cNvPr id="17422" name="Picture 4" descr="новый-1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618"/>
              <a:ext cx="3311" cy="2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>
              <a:off x="4332" y="1933"/>
              <a:ext cx="227" cy="227"/>
            </a:xfrm>
            <a:prstGeom prst="ellipse">
              <a:avLst/>
            </a:prstGeom>
            <a:noFill/>
            <a:ln w="76200" cmpd="tri">
              <a:solidFill>
                <a:srgbClr val="F1F0E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32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07" grpId="0"/>
      <p:bldP spid="840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45" y="1772816"/>
            <a:ext cx="6427395" cy="48245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 algn="ctr">
              <a:buNone/>
            </a:pP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центре города на земляной платформе находился храм. </a:t>
            </a:r>
          </a:p>
          <a:p>
            <a:pPr algn="ctr">
              <a:buNone/>
            </a:pP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Построен в честь верховного бога Мардука.</a:t>
            </a:r>
          </a:p>
          <a:p>
            <a:pPr algn="ctr">
              <a:buNone/>
            </a:pPr>
            <a:r>
              <a:rPr lang="ru-RU" sz="3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Согласно вавилонскому мифу, бог Мардук создал Землю среди сплошного океана</a:t>
            </a:r>
            <a:r>
              <a:rPr lang="ru-RU" sz="3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1124744"/>
            <a:ext cx="6840760" cy="98072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Вавилон</a:t>
            </a: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– «Врата бога» 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09721" y="1857369"/>
            <a:ext cx="272413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http://s19.postimg.org/9v54fpu5v/marduk_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353" y="1988840"/>
            <a:ext cx="3264363" cy="4392488"/>
          </a:xfrm>
          <a:prstGeom prst="rect">
            <a:avLst/>
          </a:prstGeom>
          <a:noFill/>
        </p:spPr>
      </p:pic>
      <p:pic>
        <p:nvPicPr>
          <p:cNvPr id="6" name="Рисунок 5" descr="ÐÐ± ÑÑÐ¾Ð¼ Ð¼Ð¾Ð³ÑÑ ÑÐ²Ð¸Ð´ÐµÑÐµÐ»ÑÑÑÐ²Ð¾Ð²Ð°ÑÑ Ð·Ð´Ð°Ð½Ð¸Ñ Ð¸ ÑÑÐ°Ð¼Ñ:"/>
          <p:cNvPicPr/>
          <p:nvPr/>
        </p:nvPicPr>
        <p:blipFill>
          <a:blip r:embed="rId4" cstate="print"/>
          <a:srcRect l="9428" t="25428" r="59038" b="9046"/>
          <a:stretch>
            <a:fillRect/>
          </a:stretch>
        </p:blipFill>
        <p:spPr bwMode="auto">
          <a:xfrm>
            <a:off x="3215680" y="2132856"/>
            <a:ext cx="20162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cf.ppt-online.org/files/slide/o/o1JiDknOzg0XVPlCK8v5aAm6E4xc7IRptwWGNB/slide-21.jpg"/>
          <p:cNvPicPr/>
          <p:nvPr/>
        </p:nvPicPr>
        <p:blipFill>
          <a:blip r:embed="rId5" cstate="print"/>
          <a:srcRect l="1510" t="5623" r="2150" b="5868"/>
          <a:stretch>
            <a:fillRect/>
          </a:stretch>
        </p:blipFill>
        <p:spPr bwMode="auto">
          <a:xfrm>
            <a:off x="7824192" y="980754"/>
            <a:ext cx="3168352" cy="139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Ð°Ð²Ð¾ÐµÐ²Ð°Ð½Ð¸Ñ"/>
          <p:cNvPicPr/>
          <p:nvPr/>
        </p:nvPicPr>
        <p:blipFill>
          <a:blip r:embed="rId6" cstate="print"/>
          <a:srcRect l="50965" t="25917" r="5385" b="13447"/>
          <a:stretch>
            <a:fillRect/>
          </a:stretch>
        </p:blipFill>
        <p:spPr bwMode="auto">
          <a:xfrm>
            <a:off x="3599725" y="4581128"/>
            <a:ext cx="240026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1384" y="908720"/>
            <a:ext cx="10873208" cy="271482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Долгое время города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Месопотамии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воевали за право быть главным городом. Около 1750 г. до н.э. царь Вавилона Хаммурапи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создал государство, охватывавшее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почти всю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Мессопотамию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- от Персидского залива до Ассирии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включительно.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http://player.myshared.ru/30/1309770/slides/slide_1.jpg"/>
          <p:cNvPicPr/>
          <p:nvPr/>
        </p:nvPicPr>
        <p:blipFill>
          <a:blip r:embed="rId2" cstate="print"/>
          <a:srcRect l="30252" t="3423" r="48455" b="68460"/>
          <a:stretch>
            <a:fillRect/>
          </a:stretch>
        </p:blipFill>
        <p:spPr bwMode="auto">
          <a:xfrm>
            <a:off x="4007769" y="3789040"/>
            <a:ext cx="376841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layer.myshared.ru/7/792369/slides/slide_4.jpg"/>
          <p:cNvPicPr/>
          <p:nvPr/>
        </p:nvPicPr>
        <p:blipFill>
          <a:blip r:embed="rId3" cstate="print"/>
          <a:srcRect l="69611" t="16137" r="2700" b="13683"/>
          <a:stretch>
            <a:fillRect/>
          </a:stretch>
        </p:blipFill>
        <p:spPr bwMode="auto">
          <a:xfrm>
            <a:off x="9264353" y="3573040"/>
            <a:ext cx="2099275" cy="290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layer.myshared.ru/7/792369/slides/slide_7.jpg"/>
          <p:cNvPicPr/>
          <p:nvPr/>
        </p:nvPicPr>
        <p:blipFill>
          <a:blip r:embed="rId4" cstate="print"/>
          <a:srcRect l="72402" t="10758" r="3981" b="23461"/>
          <a:stretch>
            <a:fillRect/>
          </a:stretch>
        </p:blipFill>
        <p:spPr bwMode="auto">
          <a:xfrm>
            <a:off x="839433" y="3717056"/>
            <a:ext cx="1872343" cy="292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447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91" y="836712"/>
            <a:ext cx="10725727" cy="1656184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ru-RU" sz="4900" b="1" dirty="0" smtClean="0"/>
              <a:t>                                                                          </a:t>
            </a:r>
            <a:r>
              <a:rPr lang="ru-RU" sz="3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Законы Хаммурапи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latin typeface="Arial" pitchFamily="34" charset="0"/>
                <a:cs typeface="Arial" pitchFamily="34" charset="0"/>
              </a:rPr>
            </a:b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3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Закон-это </a:t>
            </a:r>
            <a:r>
              <a:rPr lang="ru-RU" sz="31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строгое непререкаемое предписание, правило, </a:t>
            </a:r>
            <a:r>
              <a:rPr lang="ru-RU" sz="3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обязательное к  исполнению </a:t>
            </a:r>
            <a:r>
              <a:rPr lang="ru-RU" sz="31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>всеми гражданами данного государства. </a:t>
            </a:r>
            <a:r>
              <a:rPr lang="ru-RU" sz="3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rPr>
            </a:b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5447928" y="2420888"/>
            <a:ext cx="6480720" cy="417646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Цель создания: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Приучить народ к дисциплине и хорошему поведению. 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Стела из черного базальта найдена в 1901 году французскими археологами. Высота 2 метра. Свод законов содержит 282 статьи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924944"/>
            <a:ext cx="2592288" cy="2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player.myshared.ru/30/1309770/slides/slide_3.jpg"/>
          <p:cNvPicPr/>
          <p:nvPr/>
        </p:nvPicPr>
        <p:blipFill>
          <a:blip r:embed="rId3" cstate="print"/>
          <a:srcRect l="26773" t="15892" r="35238" b="16626"/>
          <a:stretch>
            <a:fillRect/>
          </a:stretch>
        </p:blipFill>
        <p:spPr bwMode="auto">
          <a:xfrm>
            <a:off x="2711625" y="3861048"/>
            <a:ext cx="2520280" cy="25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87649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6148" y="1052756"/>
            <a:ext cx="9130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Arial" pitchFamily="34" charset="0"/>
                <a:ea typeface="Roboto Slab" pitchFamily="2" charset="0"/>
                <a:cs typeface="Arial" pitchFamily="34" charset="0"/>
              </a:rPr>
              <a:t>Вавилонский царь Хаммурапи и его законы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400" y="1844841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После долгих войн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Вавилон стал 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самым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могущественным государством </a:t>
            </a:r>
            <a:r>
              <a:rPr lang="ru-RU" sz="3200" b="1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Двуречья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ru-RU" sz="32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2.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Хаммурапи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(</a:t>
            </a: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1792–1750 гг. 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до н. э.)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был 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справедливым </a:t>
            </a: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мудрым правителем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</a:t>
            </a:r>
            <a:endParaRPr lang="ru-RU" sz="3200" b="1" dirty="0" smtClean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endParaRPr lang="ru-RU" sz="32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3. 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Главное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правило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законов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Хаммурапи –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«око за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око, зуб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за зуб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»</a:t>
            </a: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</a:p>
          <a:p>
            <a:pPr>
              <a:lnSpc>
                <a:spcPts val="2400"/>
              </a:lnSpc>
            </a:pPr>
            <a:endParaRPr lang="ru-RU" sz="32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4</a:t>
            </a:r>
            <a:r>
              <a:rPr lang="ru-RU" sz="32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Законы царя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защищали имущество </a:t>
            </a: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богачей и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свободных</a:t>
            </a: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людей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от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рабства</a:t>
            </a:r>
            <a:r>
              <a:rPr lang="ru-RU" sz="3200" b="1" dirty="0" smtClean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</a:t>
            </a:r>
            <a:endParaRPr lang="ru-RU" sz="3200" b="1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189" y="1145702"/>
            <a:ext cx="2723867" cy="5115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189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908720"/>
            <a:ext cx="4824536" cy="4968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КИТАЙ</a:t>
            </a: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обширной территории между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реками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Янцзы и Хуанхэ издавна проживали земледельческие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племена, которые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постепенно расселились на равнинной части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территории современного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Китая. </a:t>
            </a:r>
            <a:endParaRPr lang="ru-RU" sz="28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7916" y="3790834"/>
            <a:ext cx="6528725" cy="2829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124744"/>
            <a:ext cx="2808312" cy="2446312"/>
          </a:xfrm>
          <a:prstGeom prst="rect">
            <a:avLst/>
          </a:prstGeom>
        </p:spPr>
      </p:pic>
      <p:pic>
        <p:nvPicPr>
          <p:cNvPr id="10" name="Рисунок 9" descr="https://cf2.ppt-online.org/files2/slide/m/McyUoKRXLnzx4iASdv9fPOe3hNGwrVtgBZ8mljk5D/slide-6.jpg"/>
          <p:cNvPicPr/>
          <p:nvPr/>
        </p:nvPicPr>
        <p:blipFill>
          <a:blip r:embed="rId5" cstate="print"/>
          <a:srcRect l="1924" t="17345" r="36505" b="7923"/>
          <a:stretch>
            <a:fillRect/>
          </a:stretch>
        </p:blipFill>
        <p:spPr bwMode="auto">
          <a:xfrm>
            <a:off x="5447928" y="1124744"/>
            <a:ext cx="3312368" cy="238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3884261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6091" y="1124744"/>
            <a:ext cx="5038695" cy="5328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344" y="1052743"/>
            <a:ext cx="6480720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Начало древнекитайской цивилизации – рубеж 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тыс. до н. э.   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Шан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царь-жрец.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этот период было разработано учение о «божественной царственности». Небо – высшее божество, а правитель – сын Неба, поэтому само царство стало называться Поднебесным.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04020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004" y="1052736"/>
            <a:ext cx="5948297" cy="532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352" y="1196761"/>
            <a:ext cx="5400600" cy="51706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середине </a:t>
            </a:r>
            <a:r>
              <a:rPr lang="en-US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тыс. до н. э. от почти двухсот государственных образований осталось менее трёх десятков.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221 г. до н. э. государство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Цинь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подчинило себе всю территорию «борющихся царств». Возникла империя </a:t>
            </a:r>
            <a:r>
              <a:rPr lang="ru-RU" sz="3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Цинь</a:t>
            </a:r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457627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980728"/>
            <a:ext cx="11521280" cy="20162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Именно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тогда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 повелению императора </a:t>
            </a:r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Цинь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Ши </a:t>
            </a:r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Хуанди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целью защиты от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кочевников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была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построена Великая Китайская стена.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60" y="3140984"/>
            <a:ext cx="11521280" cy="3530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3191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1052751"/>
            <a:ext cx="11521280" cy="29523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Затем  главенство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Китае переходит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 Империи </a:t>
            </a: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Хань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В этот период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организуются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завоевательные походы в Корею и Вьетнам,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устанавливаются торговые отношения со многими  государствами Центральной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Азии и Ближнего Востока. Так появился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Великий шелковый путь.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3934" y="4149080"/>
            <a:ext cx="6266193" cy="244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780" y="4869172"/>
            <a:ext cx="5432189" cy="1723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854867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95400" y="119675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ГОСУДАРСТВО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695430" y="2204908"/>
            <a:ext cx="1123324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ГОСУДАРСТВА ДРЕВНЕГО ЕГИПТА И ВАВИЛОНА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3717076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ГОСУДАРСТВА ДРЕВНЕГО КИТАЯ И ИНДИИ</a:t>
            </a:r>
            <a:endParaRPr lang="ru-RU" sz="4000" dirty="0" smtClean="0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94"/>
            <a:ext cx="12192000" cy="10714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23392" y="5373260"/>
            <a:ext cx="11137237" cy="1323439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ГОСУАРСТВА, ВОЗНИКШИЕ НА ТЕРРИТОРИИ УЗБЕКИСТАНА</a:t>
            </a: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" grpId="0" animBg="1" autoUpdateAnimBg="0"/>
      <p:bldP spid="1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980728"/>
            <a:ext cx="5328592" cy="489654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Китайские купцы везли по нему  </a:t>
            </a:r>
          </a:p>
          <a:p>
            <a:pPr marL="342900" indent="-342900"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изделия 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из 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4013"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шёлковой ткани, бумагу,  железо, лакированные </a:t>
            </a:r>
          </a:p>
          <a:p>
            <a:pPr marL="354013"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изделия, драгоценные </a:t>
            </a:r>
          </a:p>
          <a:p>
            <a:pPr marL="354013"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металлы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 descr="http://lifecity.com.ua/knowledge/1212274327_i-9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4" y="3429000"/>
            <a:ext cx="5619751" cy="2657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854867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352" y="1037794"/>
            <a:ext cx="5472608" cy="5324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Самые ранние очаги индийской цивилизации появились ещё в </a:t>
            </a:r>
            <a:r>
              <a:rPr lang="en-GB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тыс. до н. э. в долинах рек Инд и Ганг. </a:t>
            </a:r>
          </a:p>
          <a:p>
            <a:pPr algn="ctr"/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середины </a:t>
            </a:r>
            <a:r>
              <a:rPr lang="en-GB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3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тыс. до н. э. начинается проникновение в Индию арийский племён.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003" y="1124744"/>
            <a:ext cx="5745983" cy="5262979"/>
          </a:xfrm>
          <a:prstGeom prst="rect">
            <a:avLst/>
          </a:prstGeo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593040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295" y="1215960"/>
            <a:ext cx="6188312" cy="550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в. до н. э. возникла крупная империя </a:t>
            </a:r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Маурьев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она просуществовала два века. В империи существовал хорошо организованный управленческий аппарат, который охватывал все уровни власти – от центрального до городских и сельских общин.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4969" y="1037787"/>
            <a:ext cx="5072731" cy="5592551"/>
          </a:xfrm>
          <a:prstGeom prst="rect">
            <a:avLst/>
          </a:prstGeom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05328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27966" r="33613"/>
          <a:stretch>
            <a:fillRect/>
          </a:stretch>
        </p:blipFill>
        <p:spPr bwMode="auto">
          <a:xfrm>
            <a:off x="6384032" y="1196752"/>
            <a:ext cx="528091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УЗБЕКИСТАНА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980730"/>
            <a:ext cx="5760640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Первоначально это были  небольшие  государственные  образования или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государства - оазисы.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Источники свидетельствуют - в VII-VI вв. до н.э. в земледельческих долинах Узбекистана проживали  </a:t>
            </a:r>
            <a:r>
              <a:rPr lang="ru-RU" sz="2800" b="1" dirty="0" err="1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согдийцы</a:t>
            </a:r>
            <a:r>
              <a:rPr lang="ru-RU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2800" b="1" dirty="0" err="1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бактрийцы</a:t>
            </a:r>
            <a:r>
              <a:rPr lang="ru-RU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2800" b="1" dirty="0" err="1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хорезмийцы</a:t>
            </a:r>
            <a:r>
              <a:rPr lang="de-DE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а их страна называлась  Согдом, Бактрией, Хорезмом.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39349" y="188651"/>
            <a:ext cx="11631083" cy="854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 anchor="ctr"/>
          <a:lstStyle/>
          <a:p>
            <a:pPr algn="ctr"/>
            <a:r>
              <a:rPr lang="ru-RU" altLang="ru-RU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ДРЕВНИЙ ХОРЕЗМ</a:t>
            </a:r>
            <a:endParaRPr lang="ru-RU" altLang="ru-RU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296984388"/>
              </p:ext>
            </p:extLst>
          </p:nvPr>
        </p:nvGraphicFramePr>
        <p:xfrm>
          <a:off x="870316" y="1340768"/>
          <a:ext cx="10698293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8482617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815413" y="4340428"/>
            <a:ext cx="1075319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Хорезме развивалась и городская культура.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Здесь была построена огромная крепость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Калалыгыр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дворцом-резиденцией местного правителя.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В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II вв. до н.э. в Хорезме был сооружен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город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Джанбаскала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 descr="http://player.myshared.ru/28/1305325/slides/slide_7.jpg"/>
          <p:cNvPicPr/>
          <p:nvPr/>
        </p:nvPicPr>
        <p:blipFill>
          <a:blip r:embed="rId2" cstate="print"/>
          <a:srcRect l="40567" t="54915" r="2672" b="10043"/>
          <a:stretch>
            <a:fillRect/>
          </a:stretch>
        </p:blipFill>
        <p:spPr bwMode="auto">
          <a:xfrm>
            <a:off x="3215680" y="2852936"/>
            <a:ext cx="547260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layer.myshared.ru/28/1305325/slides/slide_7.jpg"/>
          <p:cNvPicPr/>
          <p:nvPr/>
        </p:nvPicPr>
        <p:blipFill>
          <a:blip r:embed="rId2" cstate="print"/>
          <a:srcRect l="1764" t="17308" r="10523" b="47008"/>
          <a:stretch>
            <a:fillRect/>
          </a:stretch>
        </p:blipFill>
        <p:spPr bwMode="auto">
          <a:xfrm>
            <a:off x="623392" y="980729"/>
            <a:ext cx="11017224" cy="180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УЗБЕКИСТАНА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245010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layer.myshared.ru/28/1305325/slides/slide_5.jpg"/>
          <p:cNvPicPr/>
          <p:nvPr/>
        </p:nvPicPr>
        <p:blipFill>
          <a:blip r:embed="rId2" cstate="print"/>
          <a:srcRect t="11325" b="18162"/>
          <a:stretch>
            <a:fillRect/>
          </a:stretch>
        </p:blipFill>
        <p:spPr bwMode="auto">
          <a:xfrm>
            <a:off x="279029" y="1700808"/>
            <a:ext cx="11617291" cy="357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39349" y="188640"/>
            <a:ext cx="11631083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 anchor="ctr"/>
          <a:lstStyle/>
          <a:p>
            <a:pPr algn="ctr"/>
            <a:r>
              <a:rPr lang="ru-RU" alt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ДРЕВНИЙ ХОРЕЗМ – ИРРИГАЦИОННОЕ ЗЕМЛЕДЕЛИЕ</a:t>
            </a:r>
            <a:endParaRPr lang="ru-RU" altLang="ru-RU" sz="4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404" y="5517238"/>
            <a:ext cx="10849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Основным занятием населения  было земледелие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990165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31371" y="4416787"/>
            <a:ext cx="112332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 II -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вв. н.э. строится город 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Топраккала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 был окружён мощными оборонительными стенами с прямоугольными бойницами.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Центральная улица делила город на две части, а поперечные улицы разделяли жилые кварталы.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площади находились огромный дворец и храмы.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ребята посмотрите небольшой ролик  о </a:t>
            </a:r>
            <a:r>
              <a:rPr kumimoji="0" lang="ru-RU" sz="24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Топраккале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9349" y="188640"/>
            <a:ext cx="11631083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2075" tIns="46038" rIns="92075" bIns="46038" anchor="ctr"/>
          <a:lstStyle/>
          <a:p>
            <a:pPr algn="ctr"/>
            <a:r>
              <a:rPr lang="ru-RU" altLang="ru-RU" sz="3800" b="1" dirty="0" smtClean="0">
                <a:solidFill>
                  <a:srgbClr val="002060"/>
                </a:solidFill>
                <a:latin typeface="Times New Roman" pitchFamily="18" charset="0"/>
              </a:rPr>
              <a:t>ДРЕВНИЙ ХОРЕЗМ – ТОПРАККАЛА</a:t>
            </a:r>
            <a:endParaRPr lang="ru-RU" altLang="ru-RU" sz="3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" name="Рисунок 4" descr="http://player.myshared.ru/28/1305325/slides/slide_10.jpg"/>
          <p:cNvPicPr/>
          <p:nvPr/>
        </p:nvPicPr>
        <p:blipFill rotWithShape="1">
          <a:blip r:embed="rId2" cstate="print"/>
          <a:srcRect l="12185" t="17949" r="17425" b="36511"/>
          <a:stretch/>
        </p:blipFill>
        <p:spPr bwMode="auto">
          <a:xfrm>
            <a:off x="2927647" y="1166317"/>
            <a:ext cx="5575300" cy="1543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http://player.myshared.ru/28/1305325/slides/slide_10.jpg"/>
          <p:cNvPicPr/>
          <p:nvPr/>
        </p:nvPicPr>
        <p:blipFill rotWithShape="1">
          <a:blip r:embed="rId2" cstate="print"/>
          <a:srcRect l="1602" t="64332" r="57510" b="3419"/>
          <a:stretch/>
        </p:blipFill>
        <p:spPr bwMode="auto">
          <a:xfrm>
            <a:off x="719403" y="2709368"/>
            <a:ext cx="4512501" cy="1367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player.myshared.ru/28/1305325/slides/slide_10.jpg"/>
          <p:cNvPicPr/>
          <p:nvPr/>
        </p:nvPicPr>
        <p:blipFill rotWithShape="1">
          <a:blip r:embed="rId2" cstate="print"/>
          <a:srcRect l="42490" t="66862" r="5719" b="3420"/>
          <a:stretch/>
        </p:blipFill>
        <p:spPr bwMode="auto">
          <a:xfrm>
            <a:off x="6576054" y="2744926"/>
            <a:ext cx="4656517" cy="1332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881071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9417" y="4221090"/>
            <a:ext cx="107531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Хорезме процветали ремёсла - изготовление керамики, ювелирных изделий, металлических орудий и оружия. Население Хорезма установило торговые связи с Согдом,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Маргианой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Бактрией и кочевниками степных областей. Через Хорезм проходили важные торговые пути.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ÑÐµÐ²Ð½Ð¸Ð¹ Ð¥Ð¾ÑÐµÐ·Ð¼, ÐÐ°Ð½Ð³ÑÐ° Ð¸ ÐÐ°Ð²Ð°Ð½Ñ(6 ÐºÐ». ÐÑÑÐ¾ÑÐ¸Ñ Ð´ÑÐµÐ²Ð½ÐµÐ³Ð¾ Ð¼Ð¸ÑÐ° ..."/>
          <p:cNvPicPr/>
          <p:nvPr/>
        </p:nvPicPr>
        <p:blipFill rotWithShape="1">
          <a:blip r:embed="rId2" cstate="print"/>
          <a:srcRect l="29166"/>
          <a:stretch/>
        </p:blipFill>
        <p:spPr bwMode="auto">
          <a:xfrm>
            <a:off x="4439816" y="980728"/>
            <a:ext cx="6336704" cy="3096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ÐÑÐµÐ²Ð½Ð¸Ð¹ Ð¥Ð¾ÑÐµÐ·Ð¼, ÐÐ°Ð½Ð³ÑÐ° Ð¸ ÐÐ°Ð²Ð°Ð½Ñ(6 ÐºÐ». ÐÑÑÐ¾ÑÐ¸Ñ Ð´ÑÐµÐ²Ð½ÐµÐ³Ð¾ Ð¼Ð¸ÑÐ° ..."/>
          <p:cNvPicPr/>
          <p:nvPr/>
        </p:nvPicPr>
        <p:blipFill rotWithShape="1">
          <a:blip r:embed="rId2" cstate="print"/>
          <a:srcRect l="1923" t="-10" r="71795" b="71802"/>
          <a:stretch/>
        </p:blipFill>
        <p:spPr bwMode="auto">
          <a:xfrm>
            <a:off x="695401" y="1052736"/>
            <a:ext cx="2964915" cy="1224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ÐÑÐµÐ²Ð½Ð¸Ð¹ Ð¥Ð¾ÑÐµÐ·Ð¼, ÐÐ°Ð½Ð³ÑÐ° Ð¸ ÐÐ°Ð²Ð°Ð½Ñ(6 ÐºÐ». ÐÑÑÐ¾ÑÐ¸Ñ Ð´ÑÐµÐ²Ð½ÐµÐ³Ð¾ Ð¼Ð¸ÑÐ° ..."/>
          <p:cNvPicPr/>
          <p:nvPr/>
        </p:nvPicPr>
        <p:blipFill rotWithShape="1">
          <a:blip r:embed="rId2" cstate="print"/>
          <a:srcRect l="1282" t="28636" r="71314"/>
          <a:stretch/>
        </p:blipFill>
        <p:spPr bwMode="auto">
          <a:xfrm>
            <a:off x="695401" y="2420890"/>
            <a:ext cx="2964915" cy="1721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УЗБЕКИСТАНА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155991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AutoShape 2" descr="http://sogdcoins.narod.ru/sogdiana/pic/map2a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33" y="2924944"/>
            <a:ext cx="6369051" cy="377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6080" y="2924944"/>
            <a:ext cx="5040809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УЗБЕКИСТАНА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9376" y="908720"/>
            <a:ext cx="106571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IV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в. до н.э. Бактрия  - «страна  1000 городов» ( рост городов и ремесленничества). Находилась на юге Узбекистана. Была богата золотом, рубинами и драгоценными металлами.</a:t>
            </a:r>
          </a:p>
          <a:p>
            <a:pPr algn="ctr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0"/>
          <p:cNvSpPr>
            <a:spLocks noChangeArrowheads="1"/>
          </p:cNvSpPr>
          <p:nvPr/>
        </p:nvSpPr>
        <p:spPr bwMode="auto">
          <a:xfrm>
            <a:off x="381001" y="918978"/>
            <a:ext cx="11525251" cy="18180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2000" tIns="46800" rIns="72000" bIns="46800" anchor="ctr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Государство – это организация, которая силой закона управляет людьми, объединенными на определенной территории. Первые государства – Египет, Вавилон, Индия, Китай.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1809751" y="2849563"/>
            <a:ext cx="8763000" cy="3937000"/>
            <a:chOff x="0" y="63500"/>
            <a:chExt cx="9144000" cy="6746875"/>
          </a:xfrm>
        </p:grpSpPr>
        <p:pic>
          <p:nvPicPr>
            <p:cNvPr id="10245" name="Picture 2" descr="Без-имени-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3500"/>
              <a:ext cx="9144000" cy="6746875"/>
            </a:xfrm>
            <a:prstGeom prst="rect">
              <a:avLst/>
            </a:prstGeom>
            <a:noFill/>
            <a:ln w="76200" cmpd="tri">
              <a:solidFill>
                <a:srgbClr val="CC6600"/>
              </a:solidFill>
              <a:miter lim="800000"/>
              <a:headEnd/>
              <a:tailEnd/>
            </a:ln>
          </p:spPr>
        </p:pic>
        <p:sp>
          <p:nvSpPr>
            <p:cNvPr id="10246" name="AutoShape 3"/>
            <p:cNvSpPr>
              <a:spLocks noChangeArrowheads="1"/>
            </p:cNvSpPr>
            <p:nvPr/>
          </p:nvSpPr>
          <p:spPr bwMode="auto">
            <a:xfrm>
              <a:off x="2362200" y="2133600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7" name="AutoShape 4"/>
            <p:cNvSpPr>
              <a:spLocks noChangeArrowheads="1"/>
            </p:cNvSpPr>
            <p:nvPr/>
          </p:nvSpPr>
          <p:spPr bwMode="auto">
            <a:xfrm>
              <a:off x="3200400" y="1981200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8" name="AutoShape 5"/>
            <p:cNvSpPr>
              <a:spLocks noChangeArrowheads="1"/>
            </p:cNvSpPr>
            <p:nvPr/>
          </p:nvSpPr>
          <p:spPr bwMode="auto">
            <a:xfrm>
              <a:off x="4572000" y="2057400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9" name="AutoShape 6"/>
            <p:cNvSpPr>
              <a:spLocks noChangeArrowheads="1"/>
            </p:cNvSpPr>
            <p:nvPr/>
          </p:nvSpPr>
          <p:spPr bwMode="auto">
            <a:xfrm>
              <a:off x="7086600" y="1219200"/>
              <a:ext cx="381000" cy="457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" name="object 2"/>
          <p:cNvSpPr>
            <a:spLocks/>
          </p:cNvSpPr>
          <p:nvPr/>
        </p:nvSpPr>
        <p:spPr bwMode="auto">
          <a:xfrm>
            <a:off x="1" y="154"/>
            <a:ext cx="12192000" cy="908567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151812" y="4005106"/>
            <a:ext cx="456049" cy="432019"/>
          </a:xfrm>
          <a:prstGeom prst="ellipse">
            <a:avLst/>
          </a:prstGeom>
          <a:solidFill>
            <a:srgbClr val="C00000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799884" y="4005069"/>
            <a:ext cx="456049" cy="360011"/>
          </a:xfrm>
          <a:prstGeom prst="ellipse">
            <a:avLst/>
          </a:prstGeom>
          <a:solidFill>
            <a:srgbClr val="C00000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688288" y="3429008"/>
            <a:ext cx="432040" cy="432019"/>
          </a:xfrm>
          <a:prstGeom prst="ellipse">
            <a:avLst/>
          </a:prstGeom>
          <a:solidFill>
            <a:srgbClr val="C00000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168036" y="3933062"/>
            <a:ext cx="432049" cy="432019"/>
          </a:xfrm>
          <a:prstGeom prst="ellipse">
            <a:avLst/>
          </a:prstGeom>
          <a:solidFill>
            <a:srgbClr val="C00000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879978" y="3140972"/>
            <a:ext cx="432049" cy="432019"/>
          </a:xfrm>
          <a:prstGeom prst="ellipse">
            <a:avLst/>
          </a:prstGeom>
          <a:solidFill>
            <a:srgbClr val="C00000"/>
          </a:solidFill>
          <a:ln w="2857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836712"/>
            <a:ext cx="10972800" cy="172819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первых веках I тыс. до Р. Х. в Бактрии. возникла собственная государственность. Центром страны являлся г.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Бактра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Балх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67" y="2780928"/>
            <a:ext cx="8890000" cy="366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609668" y="3141667"/>
            <a:ext cx="231898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Оборонительная крепостная  стена </a:t>
            </a:r>
            <a:endParaRPr lang="ru-RU" dirty="0" smtClean="0"/>
          </a:p>
          <a:p>
            <a:r>
              <a:rPr lang="ru-RU" dirty="0" err="1" smtClean="0"/>
              <a:t>Балха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Бактры</a:t>
            </a:r>
            <a:r>
              <a:rPr lang="ru-RU" dirty="0"/>
              <a:t>).    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УЗБЕКИСТАНА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b="1" dirty="0" smtClean="0">
                <a:latin typeface="Arial" pitchFamily="34" charset="0"/>
                <a:cs typeface="Arial" pitchFamily="34" charset="0"/>
              </a:rPr>
              <a:t>ВЫДЕЛИТЬ ПРИЗНАКИ ГОСУДАРСТВА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76251" y="1428750"/>
            <a:ext cx="3048000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города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000503" y="1428750"/>
            <a:ext cx="3535660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керамика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857252" y="3000375"/>
            <a:ext cx="4857749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медная руда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809754" y="4929188"/>
            <a:ext cx="5429249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казна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8286753" y="4643438"/>
            <a:ext cx="3185847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ремёсла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858001" y="2857500"/>
            <a:ext cx="4286251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государства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8001000" y="1428750"/>
            <a:ext cx="3048000" cy="11430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цари</a:t>
            </a:r>
          </a:p>
        </p:txBody>
      </p:sp>
    </p:spTree>
    <p:extLst>
      <p:ext uri="{BB962C8B-B14F-4D97-AF65-F5344CB8AC3E}">
        <p14:creationId xmlns="" xmlns:p14="http://schemas.microsoft.com/office/powerpoint/2010/main" val="2428442700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7368" y="3140968"/>
            <a:ext cx="11379669" cy="223224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ВОЗНИКНОВЕНИЕ ГОСУДАРСТВ БЫЛО ПРЯМО СВЯЗАНО С ПОТРЕБНОСТЯМИ РАЗВИТИЯ ОБЩЕСТВА.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ПЕРВЫЕ ГОСУДАРСТВА ВОЗНИКАЮТ В ДОЛИНАХ РЕК (КЛИМАТ, ПОЧВА, ВОДА).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РАЗВИТИЕ ЗЕМЛЕДЕЛИЯ ТРЕБОВАЛО ОРГАНИЗАЦИИ БОЛЬШИХ РАБОТ ПО ОСВОЕНИЮ ЗЕМЕЛЬ.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НО ВКАЖДОМ КОНКРЕТНОМ СЛУЧАЕ СУЩЕСТВОВАЛИ СВОИ ПРИЧИНЫ.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369" y="908720"/>
            <a:ext cx="11333963" cy="200026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ПРИЗНАКАМИ ГОСУДАРСТВА БЫЛИ: ТЕРРИТОРИЯ. ПУБЛИЧНАЯ ВЛАСТЬ, ЗАКОНЫ И НАЛОГИ.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ИЗЛИШКИ ПРОДУКЦИИ  ПОЗВОЛЯЛИ СОДЕРЖАТЬ АППАРАТ  ЧИНОВНИКОВ  И ВОЙСКО.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СТАЛО РАЗВИВАТЬСЯ РАБОВЛАДЕНИЕ И  РАБЫ СТАЛИ СОБСТВЕННОСТЬЮ  СОБСТВЕННИКОВ.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НАРЯДУ С ЭТИМ СУЩЕСТВОВАЛИ СВОБОДНЫЕ ОБЩИННИКИ.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0961" y="5715016"/>
            <a:ext cx="11341067" cy="100013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КУЛЬТУРА ДРЕВНЕЙШИХ ЦИВИЛИЗАЦИЙ ОТРАЖАЛАСЬ В  РЕЛИГИОЗНЫХ ВЕРОВАНИЯХ, РАЗВИТИИ ПИСЬМЕННОСТИ  И НАУЧНЫХ ЗНАНИЙ.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УЗБЕКИСТАНА</a:t>
            </a:r>
            <a:endParaRPr lang="ru-RU" sz="4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9189352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924" y="337330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15</a:t>
            </a:r>
            <a:endPara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Стр. 46 – 49.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367809" y="2564905"/>
            <a:ext cx="3552395" cy="168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Сравните достижения культуры Китая и Индии.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544272" y="2997138"/>
            <a:ext cx="3240360" cy="16841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Подумайте над </a:t>
            </a:r>
            <a:r>
              <a:rPr lang="ru-RU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вопросом </a:t>
            </a:r>
          </a:p>
          <a:p>
            <a:pPr algn="ctr"/>
            <a:r>
              <a:rPr lang="ru-RU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№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Стр. 49.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9667935" y="285728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62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1268760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431371" y="404664"/>
          <a:ext cx="1152128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D35D-BF3E-4801-97CC-8E6F38E56E8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95400" y="980728"/>
            <a:ext cx="10876789" cy="5760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ПРИЗНАКИ ГОСУДАРСТВА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923201" y="1700809"/>
            <a:ext cx="1536171" cy="734063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944997" y="1680835"/>
            <a:ext cx="1536171" cy="740706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371105" y="1700811"/>
            <a:ext cx="1536171" cy="741359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465137" y="1704460"/>
            <a:ext cx="1536171" cy="737711"/>
          </a:xfrm>
          <a:prstGeom prst="down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627973" y="1863596"/>
            <a:ext cx="1536171" cy="617325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0" descr="Картинка 163 из 433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0" y="2708920"/>
            <a:ext cx="2025855" cy="197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1372" y="5085184"/>
            <a:ext cx="2208245" cy="4320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Правитель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Картинка 5 из 33187">
            <a:hlinkClick r:id="rId4" tgtFrame="_blank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96" y="2648827"/>
            <a:ext cx="1920213" cy="245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752999" y="5524984"/>
            <a:ext cx="2252695" cy="43204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Территория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5696" y="5085184"/>
            <a:ext cx="2004633" cy="43204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Города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14013" y="5489712"/>
            <a:ext cx="2025989" cy="41366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Войско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482997" y="5099483"/>
            <a:ext cx="2017184" cy="42257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Казна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2" descr="Картинка 6 из 1025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73"/>
          <a:stretch>
            <a:fillRect/>
          </a:stretch>
        </p:blipFill>
        <p:spPr bwMode="auto">
          <a:xfrm>
            <a:off x="5005695" y="2708920"/>
            <a:ext cx="2016223" cy="206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Картинка 47 из 265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contras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46" y="2850319"/>
            <a:ext cx="2017183" cy="204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Картинка 4 из 3218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185" t="6577" b="2721"/>
          <a:stretch>
            <a:fillRect/>
          </a:stretch>
        </p:blipFill>
        <p:spPr bwMode="auto">
          <a:xfrm>
            <a:off x="9509787" y="2822867"/>
            <a:ext cx="2017184" cy="2068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6637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8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51384" y="1124744"/>
            <a:ext cx="5928989" cy="496855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Государство      Древнего Египта образовалось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как единое государство в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III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тысячелетии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до н.э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  <a:buNone/>
            </a:pPr>
            <a:endParaRPr lang="ru-RU" sz="36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Основа хозяйства: земледелие, ремесла, рабовладение.</a:t>
            </a:r>
          </a:p>
        </p:txBody>
      </p:sp>
      <p:pic>
        <p:nvPicPr>
          <p:cNvPr id="412679" name="Picture 7" descr="рису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48129" y="1052737"/>
            <a:ext cx="3168352" cy="2540426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108" y="3933056"/>
            <a:ext cx="4555861" cy="25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95824" y="1196758"/>
            <a:ext cx="7704857" cy="4929187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Долине и Дельте складываются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номы – общины, связанные с местными ирригационными системами.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Ном состоял из нескольких поселков, объединенных вокруг укрепленного города, в котором находился храм бога-покровителя и резиденция правителя-жреца. </a:t>
            </a:r>
          </a:p>
        </p:txBody>
      </p:sp>
      <p:pic>
        <p:nvPicPr>
          <p:cNvPr id="7" name="Picture 2" descr="http://school.xvatit.com/images/3/37/T89lo8dtykty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37" y="1143000"/>
            <a:ext cx="3865463" cy="235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great-egypt.ru/wp-content/uploads/2012/01/irrigatsiy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352" y="3645060"/>
            <a:ext cx="3816424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1988840"/>
            <a:ext cx="11521280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Фараон обладал 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неограниченной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властью. Он  мог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привлекать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 реализации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строительных проектов десятки тысяч человек. Это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позволило построить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пирамиды.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"/>
          <a:stretch/>
        </p:blipFill>
        <p:spPr bwMode="auto">
          <a:xfrm>
            <a:off x="335359" y="4077106"/>
            <a:ext cx="11583260" cy="2559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23392" y="1052736"/>
            <a:ext cx="10972800" cy="854968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Arial" pitchFamily="34" charset="0"/>
                <a:ea typeface="Batang" pitchFamily="18" charset="-127"/>
                <a:cs typeface="Arial" pitchFamily="34" charset="0"/>
              </a:rPr>
              <a:t>Фараоны – правители и строители пирамид</a:t>
            </a:r>
            <a:endParaRPr lang="ru-RU" sz="3600" b="1" dirty="0">
              <a:latin typeface="Arial" pitchFamily="34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" y="155"/>
            <a:ext cx="12192000" cy="76455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Arial"/>
                <a:cs typeface="Arial"/>
              </a:rPr>
              <a:t>ДРЕВНИЕ ГОСУДАРСТВА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524627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431822" y="333408"/>
            <a:ext cx="11233151" cy="830997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dirty="0"/>
              <a:t>В начале </a:t>
            </a:r>
            <a:r>
              <a:rPr lang="en-US" altLang="ru-RU" sz="2400" dirty="0"/>
              <a:t>II</a:t>
            </a:r>
            <a:r>
              <a:rPr lang="ru-RU" altLang="ru-RU" sz="2400" dirty="0"/>
              <a:t> тыс. до н.э. среди городов-государств  </a:t>
            </a:r>
            <a:r>
              <a:rPr lang="ru-RU" altLang="ru-RU" sz="2400" dirty="0" err="1"/>
              <a:t>Двуречья</a:t>
            </a:r>
            <a:r>
              <a:rPr lang="ru-RU" altLang="ru-RU" sz="2400" dirty="0"/>
              <a:t>  возвысился Вавилон</a:t>
            </a:r>
            <a:r>
              <a:rPr lang="ru-RU" altLang="ru-RU" sz="2400" b="0" dirty="0"/>
              <a:t>  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51384" y="274065"/>
            <a:ext cx="11044973" cy="1029996"/>
          </a:xfrm>
          <a:prstGeom prst="roundRect">
            <a:avLst>
              <a:gd name="adj" fmla="val 27315"/>
            </a:avLst>
          </a:prstGeom>
          <a:ln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72000" tIns="46800" rIns="72000" bIns="46800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800" dirty="0" smtClean="0">
                <a:solidFill>
                  <a:srgbClr val="640000"/>
                </a:solidFill>
              </a:rPr>
              <a:t>Географическое </a:t>
            </a:r>
            <a:r>
              <a:rPr lang="ru-RU" altLang="ru-RU" sz="2800" dirty="0">
                <a:solidFill>
                  <a:srgbClr val="640000"/>
                </a:solidFill>
              </a:rPr>
              <a:t>положение    Вавилона способствовало его </a:t>
            </a:r>
            <a:r>
              <a:rPr lang="ru-RU" altLang="ru-RU" sz="2800" dirty="0" smtClean="0">
                <a:solidFill>
                  <a:srgbClr val="640000"/>
                </a:solidFill>
              </a:rPr>
              <a:t>возвышению.</a:t>
            </a:r>
            <a:endParaRPr lang="ru-RU" altLang="ru-RU" sz="2800" dirty="0">
              <a:solidFill>
                <a:srgbClr val="640000"/>
              </a:solidFill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1295403" y="1412875"/>
            <a:ext cx="9599084" cy="4897438"/>
            <a:chOff x="249" y="709"/>
            <a:chExt cx="4535" cy="3085"/>
          </a:xfrm>
        </p:grpSpPr>
        <p:grpSp>
          <p:nvGrpSpPr>
            <p:cNvPr id="3" name="Group 66"/>
            <p:cNvGrpSpPr>
              <a:grpSpLocks/>
            </p:cNvGrpSpPr>
            <p:nvPr/>
          </p:nvGrpSpPr>
          <p:grpSpPr bwMode="auto">
            <a:xfrm>
              <a:off x="249" y="709"/>
              <a:ext cx="4535" cy="3085"/>
              <a:chOff x="249" y="709"/>
              <a:chExt cx="4535" cy="3085"/>
            </a:xfrm>
          </p:grpSpPr>
          <p:grpSp>
            <p:nvGrpSpPr>
              <p:cNvPr id="4" name="Group 65"/>
              <p:cNvGrpSpPr>
                <a:grpSpLocks/>
              </p:cNvGrpSpPr>
              <p:nvPr/>
            </p:nvGrpSpPr>
            <p:grpSpPr bwMode="auto">
              <a:xfrm>
                <a:off x="249" y="709"/>
                <a:ext cx="4535" cy="3085"/>
                <a:chOff x="249" y="709"/>
                <a:chExt cx="4535" cy="3085"/>
              </a:xfrm>
            </p:grpSpPr>
            <p:grpSp>
              <p:nvGrpSpPr>
                <p:cNvPr id="5" name="Group 64"/>
                <p:cNvGrpSpPr>
                  <a:grpSpLocks/>
                </p:cNvGrpSpPr>
                <p:nvPr/>
              </p:nvGrpSpPr>
              <p:grpSpPr bwMode="auto">
                <a:xfrm>
                  <a:off x="249" y="709"/>
                  <a:ext cx="4535" cy="3085"/>
                  <a:chOff x="249" y="709"/>
                  <a:chExt cx="4535" cy="3085"/>
                </a:xfrm>
              </p:grpSpPr>
              <p:grpSp>
                <p:nvGrpSpPr>
                  <p:cNvPr id="6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249" y="709"/>
                    <a:ext cx="4535" cy="3085"/>
                    <a:chOff x="249" y="709"/>
                    <a:chExt cx="4535" cy="3085"/>
                  </a:xfrm>
                </p:grpSpPr>
                <p:grpSp>
                  <p:nvGrpSpPr>
                    <p:cNvPr id="7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9" y="709"/>
                      <a:ext cx="4535" cy="3085"/>
                      <a:chOff x="249" y="709"/>
                      <a:chExt cx="4535" cy="3085"/>
                    </a:xfrm>
                  </p:grpSpPr>
                  <p:grpSp>
                    <p:nvGrpSpPr>
                      <p:cNvPr id="8" name="Group 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9" y="709"/>
                        <a:ext cx="4535" cy="3085"/>
                        <a:chOff x="385" y="709"/>
                        <a:chExt cx="4535" cy="3312"/>
                      </a:xfrm>
                    </p:grpSpPr>
                    <p:graphicFrame>
                      <p:nvGraphicFramePr>
                        <p:cNvPr id="5163" name="Object 16"/>
                        <p:cNvGraphicFramePr>
                          <a:graphicFrameLocks noChangeAspect="1"/>
                        </p:cNvGraphicFramePr>
                        <p:nvPr/>
                      </p:nvGraphicFramePr>
                      <p:xfrm>
                        <a:off x="385" y="709"/>
                        <a:ext cx="4535" cy="3312"/>
                      </p:xfrm>
                      <a:graphic>
                        <a:graphicData uri="http://schemas.openxmlformats.org/presentationml/2006/ole">
                          <p:oleObj spid="_x0000_s1026" name="PHOTO-PAINT" r:id="rId3" imgW="11428571" imgH="7060317" progId="">
                            <p:embed/>
                          </p:oleObj>
                        </a:graphicData>
                      </a:graphic>
                    </p:graphicFrame>
                    <p:sp>
                      <p:nvSpPr>
                        <p:cNvPr id="5164" name="Text Box 17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1724799">
                          <a:off x="2785" y="3473"/>
                          <a:ext cx="1411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CC99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742950" indent="-28575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1143000" indent="-22860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1600200" indent="-22860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2057400" indent="-22860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/>
                          <a:r>
                            <a:rPr lang="ru-RU" altLang="ru-RU">
                              <a:solidFill>
                                <a:srgbClr val="000000"/>
                              </a:solidFill>
                            </a:rPr>
                            <a:t>Южное Двуречье</a:t>
                          </a:r>
                        </a:p>
                      </p:txBody>
                    </p:sp>
                    <p:sp>
                      <p:nvSpPr>
                        <p:cNvPr id="5165" name="Text Box 1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1867255">
                          <a:off x="1106" y="2430"/>
                          <a:ext cx="1626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CC99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1pPr>
                          <a:lvl2pPr marL="742950" indent="-28575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2pPr>
                          <a:lvl3pPr marL="1143000" indent="-22860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3pPr>
                          <a:lvl4pPr marL="1600200" indent="-22860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4pPr>
                          <a:lvl5pPr marL="2057400" indent="-228600" eaLnBrk="0" hangingPunct="0"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b="1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</a:defRPr>
                          </a:lvl9pPr>
                        </a:lstStyle>
                        <a:p>
                          <a:pPr algn="ctr" eaLnBrk="1" hangingPunct="1"/>
                          <a:r>
                            <a:rPr lang="ru-RU" altLang="ru-RU">
                              <a:solidFill>
                                <a:srgbClr val="000000"/>
                              </a:solidFill>
                            </a:rPr>
                            <a:t>Северное Двуречье</a:t>
                          </a:r>
                        </a:p>
                      </p:txBody>
                    </p:sp>
                  </p:grpSp>
                  <p:sp>
                    <p:nvSpPr>
                      <p:cNvPr id="64532" name="Oval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05" y="2931"/>
                        <a:ext cx="91" cy="91"/>
                      </a:xfrm>
                      <a:prstGeom prst="ellipse">
                        <a:avLst/>
                      </a:prstGeom>
                      <a:solidFill>
                        <a:schemeClr val="accent2"/>
                      </a:solidFill>
                      <a:ln w="57150" cmpd="thickThin">
                        <a:solidFill>
                          <a:srgbClr val="4D4A2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ru-RU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5158" name="Text Box 2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923" y="2659"/>
                        <a:ext cx="726" cy="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ru-RU" altLang="ru-RU" sz="2000">
                            <a:solidFill>
                              <a:schemeClr val="accent2"/>
                            </a:solidFill>
                          </a:rPr>
                          <a:t>Лагаш</a:t>
                        </a:r>
                      </a:p>
                    </p:txBody>
                  </p:sp>
                  <p:sp>
                    <p:nvSpPr>
                      <p:cNvPr id="5159" name="Text Box 2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925" y="2750"/>
                        <a:ext cx="816" cy="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ru-RU" altLang="ru-RU" sz="2000">
                            <a:solidFill>
                              <a:srgbClr val="F04906"/>
                            </a:solidFill>
                          </a:rPr>
                          <a:t>Аккад</a:t>
                        </a:r>
                        <a:endParaRPr lang="ru-RU" altLang="ru-RU" b="0">
                          <a:solidFill>
                            <a:srgbClr val="F04906"/>
                          </a:solidFill>
                        </a:endParaRPr>
                      </a:p>
                    </p:txBody>
                  </p:sp>
                  <p:sp>
                    <p:nvSpPr>
                      <p:cNvPr id="64567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52" y="2024"/>
                        <a:ext cx="227" cy="499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ru-RU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4568" name="Line 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79" y="1752"/>
                        <a:ext cx="272" cy="317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ru-RU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4571" name="Line 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562" y="1162"/>
                        <a:ext cx="2178" cy="1225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ru-RU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64520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10" y="981"/>
                      <a:ext cx="921" cy="2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>
                        <a:lnSpc>
                          <a:spcPct val="110000"/>
                        </a:lnSpc>
                        <a:defRPr/>
                      </a:pPr>
                      <a:r>
                        <a:rPr lang="ru-RU" sz="2000">
                          <a:solidFill>
                            <a:srgbClr val="007A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Ниневия</a:t>
                      </a:r>
                      <a:endParaRPr lang="en-US" sz="2000">
                        <a:solidFill>
                          <a:srgbClr val="007A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64564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6" y="1298"/>
                      <a:ext cx="680" cy="59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ru-RU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64565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6" y="1888"/>
                      <a:ext cx="1951" cy="63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ru-RU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64569" name="Line 5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517" y="1117"/>
                      <a:ext cx="590" cy="136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ru-RU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  <p:sp>
                  <p:nvSpPr>
                    <p:cNvPr id="64570" name="Line 5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57" y="754"/>
                      <a:ext cx="1860" cy="40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ru-RU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5149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3339"/>
                    <a:ext cx="1724" cy="454"/>
                  </a:xfrm>
                  <a:prstGeom prst="rect">
                    <a:avLst/>
                  </a:prstGeom>
                  <a:solidFill>
                    <a:schemeClr val="bg1"/>
                  </a:solidFill>
                  <a:ln w="57150" cmpd="thickThin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ru-RU" altLang="ru-RU"/>
                      <a:t>торговые</a:t>
                    </a:r>
                  </a:p>
                  <a:p>
                    <a:pPr algn="ctr" eaLnBrk="1" hangingPunct="1"/>
                    <a:r>
                      <a:rPr lang="ru-RU" altLang="ru-RU"/>
                      <a:t> пути</a:t>
                    </a:r>
                  </a:p>
                </p:txBody>
              </p:sp>
            </p:grpSp>
            <p:sp>
              <p:nvSpPr>
                <p:cNvPr id="514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923" y="3521"/>
                  <a:ext cx="31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ru-RU" altLang="ru-RU" sz="2000">
                      <a:solidFill>
                        <a:srgbClr val="3366FF"/>
                      </a:solidFill>
                    </a:rPr>
                    <a:t>Ур</a:t>
                  </a:r>
                  <a:endParaRPr lang="ru-RU" altLang="ru-RU" b="0">
                    <a:solidFill>
                      <a:srgbClr val="3366FF"/>
                    </a:solidFill>
                  </a:endParaRPr>
                </a:p>
              </p:txBody>
            </p:sp>
            <p:sp>
              <p:nvSpPr>
                <p:cNvPr id="64542" name="Oval 30"/>
                <p:cNvSpPr>
                  <a:spLocks noChangeArrowheads="1"/>
                </p:cNvSpPr>
                <p:nvPr/>
              </p:nvSpPr>
              <p:spPr bwMode="auto">
                <a:xfrm>
                  <a:off x="4014" y="3339"/>
                  <a:ext cx="91" cy="91"/>
                </a:xfrm>
                <a:prstGeom prst="ellipse">
                  <a:avLst/>
                </a:prstGeom>
                <a:solidFill>
                  <a:srgbClr val="FF66CC"/>
                </a:solidFill>
                <a:ln w="57150" cmpd="thickThin">
                  <a:solidFill>
                    <a:srgbClr val="FF66CC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  <p:sp>
              <p:nvSpPr>
                <p:cNvPr id="514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560" y="3294"/>
                  <a:ext cx="453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altLang="ru-RU">
                      <a:solidFill>
                        <a:srgbClr val="FF66CC"/>
                      </a:solidFill>
                    </a:rPr>
                    <a:t>Урук</a:t>
                  </a:r>
                </a:p>
              </p:txBody>
            </p:sp>
          </p:grpSp>
          <p:sp>
            <p:nvSpPr>
              <p:cNvPr id="64566" name="Line 54"/>
              <p:cNvSpPr>
                <a:spLocks noChangeShapeType="1"/>
              </p:cNvSpPr>
              <p:nvPr/>
            </p:nvSpPr>
            <p:spPr bwMode="auto">
              <a:xfrm>
                <a:off x="3107" y="2568"/>
                <a:ext cx="952" cy="8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sp>
          <p:nvSpPr>
            <p:cNvPr id="64535" name="Oval 23"/>
            <p:cNvSpPr>
              <a:spLocks noChangeArrowheads="1"/>
            </p:cNvSpPr>
            <p:nvPr/>
          </p:nvSpPr>
          <p:spPr bwMode="auto">
            <a:xfrm rot="-177970">
              <a:off x="4195" y="3475"/>
              <a:ext cx="91" cy="91"/>
            </a:xfrm>
            <a:prstGeom prst="ellipse">
              <a:avLst/>
            </a:prstGeom>
            <a:solidFill>
              <a:srgbClr val="3366FF"/>
            </a:solidFill>
            <a:ln w="57150" cmpd="thickThin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4538" name="Oval 26"/>
          <p:cNvSpPr>
            <a:spLocks noChangeArrowheads="1"/>
          </p:cNvSpPr>
          <p:nvPr/>
        </p:nvSpPr>
        <p:spPr bwMode="auto">
          <a:xfrm rot="522686">
            <a:off x="7440084" y="4652963"/>
            <a:ext cx="192616" cy="144462"/>
          </a:xfrm>
          <a:prstGeom prst="ellipse">
            <a:avLst/>
          </a:prstGeom>
          <a:solidFill>
            <a:srgbClr val="F04906"/>
          </a:solidFill>
          <a:ln w="57150" cmpd="thickThin">
            <a:solidFill>
              <a:srgbClr val="F04906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pSp>
        <p:nvGrpSpPr>
          <p:cNvPr id="9" name="Group 68"/>
          <p:cNvGrpSpPr>
            <a:grpSpLocks/>
          </p:cNvGrpSpPr>
          <p:nvPr/>
        </p:nvGrpSpPr>
        <p:grpSpPr bwMode="auto">
          <a:xfrm>
            <a:off x="1488017" y="1989138"/>
            <a:ext cx="4800600" cy="3889375"/>
            <a:chOff x="295" y="1071"/>
            <a:chExt cx="2268" cy="2450"/>
          </a:xfrm>
        </p:grpSpPr>
        <p:sp>
          <p:nvSpPr>
            <p:cNvPr id="64541" name="Oval 29"/>
            <p:cNvSpPr>
              <a:spLocks noChangeArrowheads="1"/>
            </p:cNvSpPr>
            <p:nvPr/>
          </p:nvSpPr>
          <p:spPr bwMode="auto">
            <a:xfrm>
              <a:off x="2472" y="1071"/>
              <a:ext cx="91" cy="91"/>
            </a:xfrm>
            <a:prstGeom prst="ellipse">
              <a:avLst/>
            </a:prstGeom>
            <a:solidFill>
              <a:srgbClr val="007A00"/>
            </a:solidFill>
            <a:ln w="57150" cmpd="thickThin">
              <a:solidFill>
                <a:srgbClr val="4D4A2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4573" name="Line 61"/>
            <p:cNvSpPr>
              <a:spLocks noChangeShapeType="1"/>
            </p:cNvSpPr>
            <p:nvPr/>
          </p:nvSpPr>
          <p:spPr bwMode="auto">
            <a:xfrm>
              <a:off x="295" y="3521"/>
              <a:ext cx="3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64581" name="Rectangle 69"/>
          <p:cNvSpPr>
            <a:spLocks noChangeArrowheads="1"/>
          </p:cNvSpPr>
          <p:nvPr/>
        </p:nvSpPr>
        <p:spPr bwMode="auto">
          <a:xfrm>
            <a:off x="1200151" y="1341438"/>
            <a:ext cx="9791700" cy="5040312"/>
          </a:xfrm>
          <a:prstGeom prst="rect">
            <a:avLst/>
          </a:prstGeom>
          <a:noFill/>
          <a:ln w="76200" cmpd="tri">
            <a:solidFill>
              <a:srgbClr val="5B2B2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4584" name="Rectangle 72"/>
          <p:cNvSpPr>
            <a:spLocks noChangeArrowheads="1"/>
          </p:cNvSpPr>
          <p:nvPr/>
        </p:nvSpPr>
        <p:spPr bwMode="auto">
          <a:xfrm>
            <a:off x="407369" y="260648"/>
            <a:ext cx="11377264" cy="1126462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800" dirty="0"/>
              <a:t>В Вавилоне проходили торговые пути, что способствовало </a:t>
            </a:r>
            <a:r>
              <a:rPr lang="ru-RU" altLang="ru-RU" sz="2800" dirty="0" smtClean="0"/>
              <a:t>росту </a:t>
            </a:r>
            <a:r>
              <a:rPr lang="ru-RU" altLang="ru-RU" sz="2800" dirty="0"/>
              <a:t>богатства города</a:t>
            </a:r>
            <a:r>
              <a:rPr lang="ru-RU" altLang="ru-RU" sz="2800" dirty="0" smtClean="0"/>
              <a:t>.</a:t>
            </a:r>
          </a:p>
          <a:p>
            <a:pPr algn="ctr" eaLnBrk="1" hangingPunct="1">
              <a:lnSpc>
                <a:spcPct val="80000"/>
              </a:lnSpc>
            </a:pPr>
            <a:endParaRPr lang="ru-RU" altLang="ru-RU" sz="2800" b="0" dirty="0"/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5422901" y="4076733"/>
            <a:ext cx="1949451" cy="504825"/>
            <a:chOff x="2245" y="2341"/>
            <a:chExt cx="921" cy="318"/>
          </a:xfrm>
        </p:grpSpPr>
        <p:sp>
          <p:nvSpPr>
            <p:cNvPr id="64519" name="Text Box 7"/>
            <p:cNvSpPr txBox="1">
              <a:spLocks noChangeArrowheads="1"/>
            </p:cNvSpPr>
            <p:nvPr/>
          </p:nvSpPr>
          <p:spPr bwMode="auto">
            <a:xfrm>
              <a:off x="2245" y="2341"/>
              <a:ext cx="921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ru-RU" sz="20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Вавилон</a:t>
              </a:r>
              <a:endPara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64540" name="Oval 28"/>
            <p:cNvSpPr>
              <a:spLocks noChangeArrowheads="1"/>
            </p:cNvSpPr>
            <p:nvPr/>
          </p:nvSpPr>
          <p:spPr bwMode="auto">
            <a:xfrm>
              <a:off x="3016" y="2523"/>
              <a:ext cx="136" cy="136"/>
            </a:xfrm>
            <a:prstGeom prst="ellipse">
              <a:avLst/>
            </a:prstGeom>
            <a:solidFill>
              <a:srgbClr val="996633"/>
            </a:solidFill>
            <a:ln w="57150" cmpd="thickThin">
              <a:solidFill>
                <a:srgbClr val="4D4A2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64624" name="Picture 112" descr="Ввило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254" t="63139" r="1253" b="3712"/>
          <a:stretch>
            <a:fillRect/>
          </a:stretch>
        </p:blipFill>
        <p:spPr bwMode="auto">
          <a:xfrm>
            <a:off x="4751918" y="1628808"/>
            <a:ext cx="4127500" cy="2417763"/>
          </a:xfrm>
          <a:prstGeom prst="rect">
            <a:avLst/>
          </a:prstGeom>
          <a:solidFill>
            <a:srgbClr val="663C34"/>
          </a:solidFill>
          <a:ln w="76200" cmpd="tri">
            <a:solidFill>
              <a:srgbClr val="CAA59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6" grpId="0" animBg="1"/>
      <p:bldP spid="10" grpId="0" animBg="1"/>
      <p:bldP spid="10" grpId="1" animBg="1"/>
      <p:bldP spid="645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575493bba71ce8c4f6bd55ba598b4359707b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3880</TotalTime>
  <Words>1205</Words>
  <Application>Microsoft Office PowerPoint</Application>
  <PresentationFormat>Произвольный</PresentationFormat>
  <Paragraphs>176</Paragraphs>
  <Slides>33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PHOTO-PAINT</vt:lpstr>
      <vt:lpstr>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Фараоны – правители и строители пирамид</vt:lpstr>
      <vt:lpstr>Слайд 9</vt:lpstr>
      <vt:lpstr>Слайд 10</vt:lpstr>
      <vt:lpstr>Вавилон – «Врата бога»   </vt:lpstr>
      <vt:lpstr>Долгое время города Месопотамии воевали за право быть главным городом. Около 1750 г. до н.э. царь Вавилона Хаммурапи создал государство, охватывавшее почти всю Мессопотамию - от Персидского залива до Ассирии включительно. </vt:lpstr>
      <vt:lpstr>                                                                          Законы Хаммурапи             Закон-это строгое непререкаемое предписание, правило, обязательное к  исполнению всеми гражданами данного государства.  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ВЫДЕЛИТЬ ПРИЗНАКИ ГОСУДАРСТВА</vt:lpstr>
      <vt:lpstr>Слайд 32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771</cp:revision>
  <dcterms:created xsi:type="dcterms:W3CDTF">2020-04-27T09:08:17Z</dcterms:created>
  <dcterms:modified xsi:type="dcterms:W3CDTF">2020-10-07T13:03:15Z</dcterms:modified>
</cp:coreProperties>
</file>