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77" r:id="rId4"/>
    <p:sldId id="395" r:id="rId5"/>
    <p:sldId id="516" r:id="rId6"/>
    <p:sldId id="483" r:id="rId7"/>
    <p:sldId id="488" r:id="rId8"/>
    <p:sldId id="489" r:id="rId9"/>
    <p:sldId id="487" r:id="rId10"/>
    <p:sldId id="490" r:id="rId11"/>
    <p:sldId id="486" r:id="rId12"/>
    <p:sldId id="492" r:id="rId13"/>
    <p:sldId id="493" r:id="rId14"/>
    <p:sldId id="491" r:id="rId15"/>
    <p:sldId id="485" r:id="rId16"/>
    <p:sldId id="494" r:id="rId17"/>
    <p:sldId id="495" r:id="rId18"/>
    <p:sldId id="484" r:id="rId19"/>
    <p:sldId id="497" r:id="rId20"/>
    <p:sldId id="496" r:id="rId21"/>
    <p:sldId id="498" r:id="rId22"/>
    <p:sldId id="499" r:id="rId23"/>
    <p:sldId id="500" r:id="rId24"/>
    <p:sldId id="501" r:id="rId25"/>
    <p:sldId id="502" r:id="rId26"/>
    <p:sldId id="506" r:id="rId27"/>
    <p:sldId id="504" r:id="rId28"/>
    <p:sldId id="505" r:id="rId29"/>
    <p:sldId id="503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7" r:id="rId40"/>
    <p:sldId id="518" r:id="rId41"/>
    <p:sldId id="522" r:id="rId42"/>
    <p:sldId id="519" r:id="rId43"/>
    <p:sldId id="523" r:id="rId44"/>
    <p:sldId id="520" r:id="rId45"/>
    <p:sldId id="524" r:id="rId46"/>
    <p:sldId id="521" r:id="rId47"/>
    <p:sldId id="525" r:id="rId48"/>
    <p:sldId id="526" r:id="rId49"/>
    <p:sldId id="527" r:id="rId50"/>
    <p:sldId id="528" r:id="rId51"/>
    <p:sldId id="529" r:id="rId52"/>
    <p:sldId id="480" r:id="rId53"/>
    <p:sldId id="482" r:id="rId54"/>
    <p:sldId id="451" r:id="rId55"/>
  </p:sldIdLst>
  <p:sldSz cx="12169775" cy="7021513"/>
  <p:notesSz cx="5765800" cy="3244850"/>
  <p:custDataLst>
    <p:tags r:id="rId5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97" autoAdjust="0"/>
    <p:restoredTop sz="99462" autoAdjust="0"/>
  </p:normalViewPr>
  <p:slideViewPr>
    <p:cSldViewPr>
      <p:cViewPr>
        <p:scale>
          <a:sx n="66" d="100"/>
          <a:sy n="66" d="100"/>
        </p:scale>
        <p:origin x="-384" y="-12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05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88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6\2%20&#1095;&#1077;&#1090;&#1074;&#1077;&#1088;&#1090;&#1100;\10%20&#1091;&#1088;&#1086;&#1082;\510.movie.mp4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4359" y="2582062"/>
            <a:ext cx="5500726" cy="3411720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spcBef>
                <a:spcPts val="724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/>
                <a:cs typeface="Arial"/>
              </a:rPr>
              <a:t>ФИГУРЫ И СХЕМЫ В ДОКУМЕНТЕ</a:t>
            </a:r>
            <a:endParaRPr lang="ru-RU" sz="18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599" y="3296442"/>
            <a:ext cx="726434" cy="192882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333" y="279637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193297"/>
            <a:ext cx="1071570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84491" y="3796508"/>
            <a:ext cx="5500726" cy="2643206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6"/>
            <a:ext cx="3638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1296178"/>
            <a:ext cx="3929090" cy="5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1296178"/>
            <a:ext cx="3929090" cy="5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499" y="1367616"/>
            <a:ext cx="3357586" cy="53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1296178"/>
            <a:ext cx="3929090" cy="5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499" y="1367616"/>
            <a:ext cx="3357586" cy="53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75" y="2153434"/>
            <a:ext cx="38310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6"/>
            <a:ext cx="3638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27367" y="4010822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1153302"/>
            <a:ext cx="4714908" cy="55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193" y="2153434"/>
            <a:ext cx="65307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6"/>
            <a:ext cx="3638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27367" y="4010822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7367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6"/>
            <a:ext cx="3638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27367" y="4010822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7367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59" y="1367616"/>
            <a:ext cx="2647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35" y="1367616"/>
            <a:ext cx="7715304" cy="53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11" y="1296178"/>
            <a:ext cx="6858048" cy="551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845" y="3010690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475" y="1796244"/>
            <a:ext cx="9601200" cy="3689853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Возможности рисования</a:t>
            </a:r>
            <a:endParaRPr lang="ru-RU" sz="4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Форматирование фигур и линий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Соединение фигур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971" y="297811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lang="ru-RU"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3349"/>
          <a:stretch>
            <a:fillRect/>
          </a:stretch>
        </p:blipFill>
        <p:spPr bwMode="auto">
          <a:xfrm>
            <a:off x="441285" y="1296178"/>
            <a:ext cx="11287204" cy="551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37" y="1224740"/>
            <a:ext cx="61693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43" y="1367615"/>
            <a:ext cx="4357718" cy="54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1224740"/>
            <a:ext cx="4357718" cy="54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1224740"/>
            <a:ext cx="4357718" cy="54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224740"/>
            <a:ext cx="3929090" cy="54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1367616"/>
            <a:ext cx="3929090" cy="54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13" y="2439186"/>
            <a:ext cx="74135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63" y="1581930"/>
            <a:ext cx="5286412" cy="47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13" y="136761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425" y="136761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37" y="1439054"/>
            <a:ext cx="35118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37" y="1439054"/>
            <a:ext cx="35118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4444" t="7067" r="2222" b="11657"/>
          <a:stretch>
            <a:fillRect/>
          </a:stretch>
        </p:blipFill>
        <p:spPr bwMode="auto">
          <a:xfrm>
            <a:off x="6084887" y="1439054"/>
            <a:ext cx="3357586" cy="18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13" y="136761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3053" y="136761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4821" y="1367616"/>
            <a:ext cx="56816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8409" y="1724806"/>
            <a:ext cx="112872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размещение фигуры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форматы фигуры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соединение фигур</a:t>
            </a:r>
          </a:p>
          <a:p>
            <a:pPr algn="ctr">
              <a:buFont typeface="Wingdings" pitchFamily="2" charset="2"/>
              <a:buChar char="§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КЛЮЧЕВЫЕ СЛОВА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6178"/>
            <a:ext cx="40321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375" y="1510492"/>
            <a:ext cx="78368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75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7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1367616"/>
            <a:ext cx="3300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75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7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1367616"/>
            <a:ext cx="3300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внобедренный треугольник 8"/>
          <p:cNvSpPr/>
          <p:nvPr/>
        </p:nvSpPr>
        <p:spPr>
          <a:xfrm>
            <a:off x="4013185" y="1439054"/>
            <a:ext cx="6929486" cy="2000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442077" y="1439054"/>
            <a:ext cx="5072098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5"/>
            <a:ext cx="3929090" cy="54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5"/>
            <a:ext cx="3929090" cy="54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37" y="1367616"/>
            <a:ext cx="3214710" cy="509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99" y="1796244"/>
            <a:ext cx="42176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942011" y="1367616"/>
            <a:ext cx="5072098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5"/>
            <a:ext cx="3929090" cy="54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внобедренный треугольник 4"/>
          <p:cNvSpPr/>
          <p:nvPr/>
        </p:nvSpPr>
        <p:spPr>
          <a:xfrm>
            <a:off x="5727698" y="4082260"/>
            <a:ext cx="4786346" cy="1571636"/>
          </a:xfrm>
          <a:prstGeom prst="triangle">
            <a:avLst>
              <a:gd name="adj" fmla="val 48942"/>
            </a:avLst>
          </a:prstGeom>
          <a:pattFill prst="shingle">
            <a:fgClr>
              <a:srgbClr val="4F81BD"/>
            </a:fgClr>
            <a:bgClr>
              <a:schemeClr val="bg1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870441" y="1724806"/>
            <a:ext cx="4786346" cy="1571636"/>
          </a:xfrm>
          <a:prstGeom prst="triangle">
            <a:avLst>
              <a:gd name="adj" fmla="val 48942"/>
            </a:avLst>
          </a:prstGeom>
          <a:pattFill prst="shingle">
            <a:fgClr>
              <a:srgbClr val="4F81BD"/>
            </a:fgClr>
            <a:bgClr>
              <a:schemeClr val="bg1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75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7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655863" y="2153434"/>
            <a:ext cx="6786610" cy="1785950"/>
          </a:xfrm>
          <a:prstGeom prst="triangle">
            <a:avLst>
              <a:gd name="adj" fmla="val 48942"/>
            </a:avLst>
          </a:prstGeom>
          <a:pattFill prst="shingle">
            <a:fgClr>
              <a:srgbClr val="4F81BD"/>
            </a:fgClr>
            <a:bgClr>
              <a:schemeClr val="bg1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8805" y="3939384"/>
            <a:ext cx="5500370" cy="264287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AF2180"/>
            </a:bgClr>
          </a:patt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75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7" y="4582326"/>
            <a:ext cx="13463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3" name="Рисунок 2" descr="Копия (5)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367616"/>
            <a:ext cx="11438584" cy="35719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1" y="1581930"/>
            <a:ext cx="10809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Копия (6)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85" y="1581930"/>
            <a:ext cx="11344872" cy="3500462"/>
          </a:xfrm>
          <a:prstGeom prst="rect">
            <a:avLst/>
          </a:prstGeom>
        </p:spPr>
      </p:pic>
      <p:pic>
        <p:nvPicPr>
          <p:cNvPr id="6" name="Рисунок 5" descr="Копия (7) 2.JPG"/>
          <p:cNvPicPr>
            <a:picLocks noChangeAspect="1"/>
          </p:cNvPicPr>
          <p:nvPr/>
        </p:nvPicPr>
        <p:blipFill>
          <a:blip r:embed="rId5"/>
          <a:srcRect r="4764"/>
          <a:stretch>
            <a:fillRect/>
          </a:stretch>
        </p:blipFill>
        <p:spPr>
          <a:xfrm>
            <a:off x="226971" y="1439054"/>
            <a:ext cx="11572956" cy="3071834"/>
          </a:xfrm>
          <a:prstGeom prst="rect">
            <a:avLst/>
          </a:prstGeom>
        </p:spPr>
      </p:pic>
      <p:pic>
        <p:nvPicPr>
          <p:cNvPr id="7" name="Рисунок 6" descr="Копия 3.JPG"/>
          <p:cNvPicPr>
            <a:picLocks noChangeAspect="1"/>
          </p:cNvPicPr>
          <p:nvPr/>
        </p:nvPicPr>
        <p:blipFill>
          <a:blip r:embed="rId6"/>
          <a:srcRect r="8356" b="26531"/>
          <a:stretch>
            <a:fillRect/>
          </a:stretch>
        </p:blipFill>
        <p:spPr>
          <a:xfrm>
            <a:off x="441285" y="1510492"/>
            <a:ext cx="11112578" cy="2857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409" y="1367616"/>
            <a:ext cx="11691949" cy="4204163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342700" indent="-34270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Перед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форматированием объекта его необходимо выделить щелчком кнопки мыши.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700" indent="-34270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Выделить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несколько объектов можно щелчком кнопки мыши по каждому объекту при нажатой клавише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Shift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выделении вставленного объекта на экране появится лента с кнопками форматирования: 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34749" y="5439582"/>
            <a:ext cx="11835026" cy="1194343"/>
            <a:chOff x="0" y="0"/>
            <a:chExt cx="6915150" cy="85725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155" t="813" r="40557" b="94311"/>
            <a:stretch/>
          </p:blipFill>
          <p:spPr bwMode="auto">
            <a:xfrm>
              <a:off x="3371850" y="0"/>
              <a:ext cx="1028700" cy="3429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191" r="8049" b="83407"/>
            <a:stretch/>
          </p:blipFill>
          <p:spPr bwMode="auto">
            <a:xfrm>
              <a:off x="0" y="342900"/>
              <a:ext cx="6915150" cy="51435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043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4" name="510.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409" y="296046"/>
            <a:ext cx="11501518" cy="64294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409" y="1367616"/>
            <a:ext cx="11500278" cy="5712268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342700" indent="-342700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группы кнопок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Стили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оформления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изменить стиль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фигуры или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линии;</a:t>
            </a:r>
          </a:p>
          <a:p>
            <a:pPr marL="342700" indent="-342700"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кнопки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Заливка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фигуры                         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добавить цвет и тип 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заливки фигуры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700" indent="-342700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700" indent="-342700"/>
            <a:endParaRPr lang="ru-RU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700" indent="-342700">
              <a:buFont typeface="Wingdings" pitchFamily="2" charset="2"/>
              <a:buChar char="q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помощью кнопки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Контур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фигуры                        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изменить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цвет, ширину, тип линии контура; </a:t>
            </a:r>
          </a:p>
          <a:p>
            <a:pPr marL="342700" indent="-342700">
              <a:lnSpc>
                <a:spcPct val="150000"/>
              </a:lnSpc>
              <a:buFont typeface="Wingdings" pitchFamily="2" charset="2"/>
              <a:buChar char="q"/>
            </a:pP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0" t="6354" r="61364" b="90900"/>
          <a:stretch/>
        </p:blipFill>
        <p:spPr bwMode="auto">
          <a:xfrm>
            <a:off x="1227103" y="3796508"/>
            <a:ext cx="4214842" cy="928694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0" t="9437" r="61960" b="88172"/>
          <a:stretch/>
        </p:blipFill>
        <p:spPr bwMode="auto">
          <a:xfrm>
            <a:off x="6727829" y="3796508"/>
            <a:ext cx="4000528" cy="99783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7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409" y="1439054"/>
            <a:ext cx="11500278" cy="6520182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342700" indent="-342700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кнопки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Эффекты фигур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добавить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тень, свечение, отражение, вращение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700" indent="-342700">
              <a:spcBef>
                <a:spcPts val="720"/>
              </a:spcBef>
              <a:spcAft>
                <a:spcPts val="720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700" indent="-342700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кнопки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Заливка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текста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изменить заливку текста на градиентную, рисунком и т.д.</a:t>
            </a:r>
          </a:p>
          <a:p>
            <a:pPr marL="342700" indent="-342700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q"/>
            </a:pPr>
            <a:endParaRPr lang="ru-RU" sz="2400" dirty="0" smtClean="0"/>
          </a:p>
          <a:p>
            <a:pPr marL="342700" indent="-342700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q"/>
            </a:pPr>
            <a:endParaRPr lang="ru-RU" sz="2400" dirty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0" t="11902" r="61364" b="85535"/>
          <a:stretch/>
        </p:blipFill>
        <p:spPr bwMode="auto">
          <a:xfrm>
            <a:off x="3584557" y="2796376"/>
            <a:ext cx="4572032" cy="1143008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79" t="6654" r="52757" b="91031"/>
          <a:stretch/>
        </p:blipFill>
        <p:spPr bwMode="auto">
          <a:xfrm>
            <a:off x="8942407" y="4868078"/>
            <a:ext cx="2500330" cy="1428760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7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5533" y="1367616"/>
            <a:ext cx="11787785" cy="6017480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411240" indent="-41124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помощью кнопки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Контур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изменить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цвет, ширину и тип линии для контура текста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11240" indent="-411240">
              <a:buFont typeface="Wingdings" pitchFamily="2" charset="2"/>
              <a:buChar char="q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помощью кнопки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Анимация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применить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тексту различные эффекты оформления: тень, свечение, отражение, объемное вращение. </a:t>
            </a:r>
          </a:p>
          <a:p>
            <a:pPr marL="411240" indent="-411240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79" t="9291" r="53192" b="88378"/>
          <a:stretch/>
        </p:blipFill>
        <p:spPr bwMode="auto">
          <a:xfrm>
            <a:off x="2798739" y="2724938"/>
            <a:ext cx="2500330" cy="121444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79" t="12105" r="52782" b="85207"/>
          <a:stretch/>
        </p:blipFill>
        <p:spPr bwMode="auto">
          <a:xfrm>
            <a:off x="8299465" y="3582194"/>
            <a:ext cx="2500330" cy="121444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5533" y="1367616"/>
            <a:ext cx="11787785" cy="561993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411240" indent="-411240">
              <a:buFont typeface="Wingdings" pitchFamily="2" charset="2"/>
              <a:buChar char="q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кнопки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текста                             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изменить ориентацию текста на вертикальную, в столбик, либо повернуть текст в заданном направлении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/>
            <a:endParaRPr lang="ru-RU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С помощью кнопки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Выровнять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                          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изменить способ выравнивания текста в рамке: сверху, посередине, снизу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11240" indent="-411240">
              <a:buFont typeface="Wingdings" pitchFamily="2" charset="2"/>
              <a:buChar char="q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помощью кнопки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связь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можно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связать текущую надпись с другой, чтобы текст перетекал между ними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40" t="6579" r="41273" b="91184"/>
          <a:stretch/>
        </p:blipFill>
        <p:spPr bwMode="auto">
          <a:xfrm>
            <a:off x="941351" y="3010690"/>
            <a:ext cx="3643338" cy="85725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40" t="9381" r="42863" b="88493"/>
          <a:stretch/>
        </p:blipFill>
        <p:spPr bwMode="auto">
          <a:xfrm>
            <a:off x="6656391" y="3010690"/>
            <a:ext cx="3643338" cy="85725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40" t="12466" r="44742" b="85565"/>
          <a:stretch/>
        </p:blipFill>
        <p:spPr bwMode="auto">
          <a:xfrm>
            <a:off x="7513647" y="5153830"/>
            <a:ext cx="2428892" cy="729174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409" y="1581930"/>
            <a:ext cx="11691949" cy="4635050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411240" indent="-411240">
              <a:buFont typeface="Wingdings" pitchFamily="2" charset="2"/>
              <a:buChar char="q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кнопки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задать положение объекта на странице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11240" indent="-411240">
              <a:buFont typeface="Wingdings" pitchFamily="2" charset="2"/>
              <a:buChar char="q"/>
            </a:pP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/>
            <a:endParaRPr lang="ru-RU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кнопки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Обтекание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текстом        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изменить способ обтекания текстом выделенного объекта;</a:t>
            </a:r>
          </a:p>
          <a:p>
            <a:pPr marL="411240" indent="-411240">
              <a:buFont typeface="Wingdings" pitchFamily="2" charset="2"/>
              <a:buChar char="q"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44" t="6341" r="35026" b="85637"/>
          <a:stretch/>
        </p:blipFill>
        <p:spPr bwMode="auto">
          <a:xfrm>
            <a:off x="5799135" y="2224872"/>
            <a:ext cx="2143140" cy="1428760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9" t="6341" r="29956" b="85497"/>
          <a:stretch/>
        </p:blipFill>
        <p:spPr bwMode="auto">
          <a:xfrm>
            <a:off x="5799135" y="4868078"/>
            <a:ext cx="2143140" cy="1714512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826" y="1367616"/>
            <a:ext cx="11691949" cy="4542717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411240" indent="-41124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помощью кнопок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Переместить вперед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Переместить назад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переместить выделенный объект на один уровень вверх (вниз) по отношению к другим объектам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240" indent="-411240">
              <a:buFont typeface="Wingdings" pitchFamily="2" charset="2"/>
              <a:buChar char="q"/>
            </a:pP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/>
            <a:endParaRPr lang="ru-RU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помощью кнопки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Область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выделения                      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выделить отдельные объекты и изменить их порядок, показать все или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скрыть;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44" t="6750" r="18294" b="91045"/>
          <a:stretch/>
        </p:blipFill>
        <p:spPr bwMode="auto">
          <a:xfrm>
            <a:off x="2227235" y="3010690"/>
            <a:ext cx="3429024" cy="785818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44" t="9200" r="19578" b="88483"/>
          <a:stretch/>
        </p:blipFill>
        <p:spPr bwMode="auto">
          <a:xfrm>
            <a:off x="7299333" y="3010690"/>
            <a:ext cx="3357586" cy="85725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44" t="11825" r="19854" b="85548"/>
          <a:stretch/>
        </p:blipFill>
        <p:spPr bwMode="auto">
          <a:xfrm>
            <a:off x="4441813" y="5511020"/>
            <a:ext cx="3714776" cy="1143008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847" y="1296178"/>
            <a:ext cx="11500278" cy="5035160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marL="411240" indent="-411240">
              <a:buFont typeface="Wingdings" pitchFamily="2" charset="2"/>
              <a:buChar char="q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С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помощью кнопок группы Размер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изменить высоту и ширину выделенного объекта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11240" indent="-411240">
              <a:buFont typeface="Wingdings" pitchFamily="2" charset="2"/>
              <a:buChar char="q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11240" indent="-411240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11240" indent="-411240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С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помощью кнопки Группировать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выполнить группирование объектов, чтобы обрабатывать их как один объект. Чтобы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разгруппировать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объекты  выберите  из  их  контекстного  меню  команду Группировка – Разгруппировать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13" t="7305" r="8213" b="83229"/>
          <a:stretch/>
        </p:blipFill>
        <p:spPr bwMode="auto">
          <a:xfrm>
            <a:off x="1369979" y="2439186"/>
            <a:ext cx="1571636" cy="121444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28" t="9200" r="16373" b="88217"/>
          <a:stretch/>
        </p:blipFill>
        <p:spPr bwMode="auto">
          <a:xfrm>
            <a:off x="8085151" y="2510624"/>
            <a:ext cx="1357322" cy="1214446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8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409" y="1367616"/>
            <a:ext cx="11500278" cy="6002091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marL="411240" indent="-411240">
              <a:buFont typeface="Wingdings" pitchFamily="2" charset="2"/>
              <a:buChar char="q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помощью кнопки Выровнять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выровнять  выделенные объекты по центру или равномерно по ширине страницы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11240" indent="-411240">
              <a:buFont typeface="Wingdings" pitchFamily="2" charset="2"/>
              <a:buChar char="q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11240" indent="-411240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411240" indent="-411240">
              <a:buFont typeface="Wingdings" pitchFamily="2" charset="2"/>
              <a:buChar char="q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С помощью кнопки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Повернуть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осуществить поворот или отражение выделенного объекта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11240" indent="-411240">
              <a:buFont typeface="Wingdings" pitchFamily="2" charset="2"/>
              <a:buChar char="q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/>
              <a:t> </a:t>
            </a:r>
            <a:r>
              <a:rPr lang="ru-RU" sz="3200" b="1" dirty="0" smtClean="0"/>
              <a:t>Все  </a:t>
            </a:r>
            <a:r>
              <a:rPr lang="ru-RU" sz="3200" b="1" dirty="0"/>
              <a:t>перечисленные команды  форматирования </a:t>
            </a:r>
            <a:r>
              <a:rPr lang="ru-RU" sz="3200" b="1" dirty="0" smtClean="0"/>
              <a:t>также можно  </a:t>
            </a:r>
            <a:r>
              <a:rPr lang="ru-RU" sz="3200" b="1" dirty="0"/>
              <a:t>выбрать из  контекстного меню  </a:t>
            </a:r>
            <a:r>
              <a:rPr lang="ru-RU" sz="3200" b="1" dirty="0" smtClean="0"/>
              <a:t>выделенного объекта</a:t>
            </a:r>
            <a:r>
              <a:rPr lang="ru-RU" sz="3200" b="1" dirty="0"/>
              <a:t>.</a:t>
            </a:r>
          </a:p>
          <a:p>
            <a:pPr marL="411240" indent="-411240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q"/>
            </a:pP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28" t="6650" r="16072" b="90692"/>
          <a:stretch/>
        </p:blipFill>
        <p:spPr bwMode="auto">
          <a:xfrm>
            <a:off x="4513251" y="2582062"/>
            <a:ext cx="1500198" cy="1143008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28" t="12220" r="16210" b="85542"/>
          <a:stretch/>
        </p:blipFill>
        <p:spPr bwMode="auto">
          <a:xfrm>
            <a:off x="6584953" y="2582062"/>
            <a:ext cx="1214446" cy="1071570"/>
          </a:xfrm>
          <a:prstGeom prst="rect">
            <a:avLst/>
          </a:prstGeom>
          <a:ln w="9525" cap="flat" cmpd="sng" algn="ctr">
            <a:solidFill>
              <a:srgbClr val="1F497D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ФОРМАТИРОВАНИЕ ОБЪЕКТОВ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8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11230" b="2754"/>
          <a:stretch>
            <a:fillRect/>
          </a:stretch>
        </p:blipFill>
        <p:spPr bwMode="auto">
          <a:xfrm>
            <a:off x="369847" y="1224740"/>
            <a:ext cx="9727369" cy="561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6084887" y="2510624"/>
            <a:ext cx="5643602" cy="3786214"/>
          </a:xfrm>
          <a:prstGeom prst="rect">
            <a:avLst/>
          </a:prstGeom>
          <a:solidFill>
            <a:schemeClr val="bg1"/>
          </a:solidFill>
        </p:spPr>
        <p:txBody>
          <a:bodyPr lIns="109664" tIns="54832" rIns="109664" bIns="54832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6600FF"/>
                </a:solidFill>
                <a:latin typeface="Times New Roman" charset="0"/>
              </a:rPr>
              <a:t>     </a:t>
            </a:r>
            <a:r>
              <a:rPr lang="ru-RU" sz="3600" dirty="0" smtClean="0">
                <a:solidFill>
                  <a:schemeClr val="tx1"/>
                </a:solidFill>
                <a:latin typeface="Sitka Subheading" pitchFamily="2" charset="0"/>
              </a:rPr>
              <a:t>Перед началом рисования следующего примитива надо выделить один из предыдущих, иначе будет предложено создать новый рисунок.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ПРИМЕР 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10252" b="2754"/>
          <a:stretch>
            <a:fillRect/>
          </a:stretch>
        </p:blipFill>
        <p:spPr bwMode="auto">
          <a:xfrm>
            <a:off x="584161" y="1224740"/>
            <a:ext cx="9727369" cy="561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7156457" y="2081996"/>
            <a:ext cx="4743254" cy="2494524"/>
          </a:xfrm>
          <a:prstGeom prst="rect">
            <a:avLst/>
          </a:prstGeom>
          <a:solidFill>
            <a:schemeClr val="bg1"/>
          </a:solidFill>
        </p:spPr>
        <p:txBody>
          <a:bodyPr lIns="109664" tIns="54832" rIns="109664" bIns="54832"/>
          <a:lstStyle/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Sitka Subheading" pitchFamily="2" charset="0"/>
              </a:rPr>
              <a:t>Для перестановки 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Sitka Subheading" pitchFamily="2" charset="0"/>
              </a:rPr>
              <a:t>примитивов пользуемся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Sitka Subheading" pitchFamily="2" charset="0"/>
              </a:rPr>
              <a:t> меню «Порядок»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5584821" y="4510888"/>
            <a:ext cx="4000528" cy="15001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ПРИМЕР 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1367616"/>
            <a:ext cx="111033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10390" b="2754"/>
          <a:stretch>
            <a:fillRect/>
          </a:stretch>
        </p:blipFill>
        <p:spPr bwMode="auto">
          <a:xfrm>
            <a:off x="369847" y="1224740"/>
            <a:ext cx="9630180" cy="55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6980718" y="4082260"/>
            <a:ext cx="5189057" cy="2286016"/>
          </a:xfrm>
          <a:prstGeom prst="rect">
            <a:avLst/>
          </a:prstGeom>
          <a:solidFill>
            <a:schemeClr val="bg1"/>
          </a:solidFill>
        </p:spPr>
        <p:txBody>
          <a:bodyPr lIns="109664" tIns="54832" rIns="109664" bIns="54832"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Sitka Subheading" pitchFamily="2" charset="0"/>
              </a:rPr>
              <a:t>Для изменения форм примитива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Sitka Subheading" pitchFamily="2" charset="0"/>
              </a:rPr>
              <a:t>используем меню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Sitka Subheading" pitchFamily="2" charset="0"/>
              </a:rPr>
              <a:t>«Начать изменение узлов»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 flipV="1">
            <a:off x="5656257" y="4082260"/>
            <a:ext cx="2357455" cy="1857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ПРИМЕР 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10748" b="3273"/>
          <a:stretch>
            <a:fillRect/>
          </a:stretch>
        </p:blipFill>
        <p:spPr bwMode="auto">
          <a:xfrm>
            <a:off x="298409" y="1296178"/>
            <a:ext cx="9727369" cy="538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5370507" y="1367616"/>
            <a:ext cx="6357982" cy="5357850"/>
          </a:xfrm>
          <a:prstGeom prst="rect">
            <a:avLst/>
          </a:prstGeom>
          <a:solidFill>
            <a:schemeClr val="bg1"/>
          </a:solidFill>
        </p:spPr>
        <p:txBody>
          <a:bodyPr lIns="109664" tIns="54832" rIns="109664" bIns="54832"/>
          <a:lstStyle/>
          <a:p>
            <a:pPr eaLnBrk="1" hangingPunct="1">
              <a:buFont typeface="Arial" charset="0"/>
              <a:buNone/>
            </a:pPr>
            <a:r>
              <a:rPr lang="ru-RU" sz="2200" dirty="0" smtClean="0">
                <a:solidFill>
                  <a:srgbClr val="6600FF"/>
                </a:solidFill>
                <a:latin typeface="Times New Roman" charset="0"/>
              </a:rPr>
              <a:t>       </a:t>
            </a:r>
            <a:r>
              <a:rPr lang="ru-RU" sz="3200" dirty="0" smtClean="0">
                <a:solidFill>
                  <a:schemeClr val="tx1"/>
                </a:solidFill>
                <a:latin typeface="Sitka Subheading" pitchFamily="2" charset="0"/>
              </a:rPr>
              <a:t>Заливка и границы примитивов, раскрашиваются для каждого отдельно.</a:t>
            </a:r>
          </a:p>
          <a:p>
            <a:pPr eaLnBrk="1" hangingPunct="1">
              <a:buFont typeface="Arial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Sitka Subheading" pitchFamily="2" charset="0"/>
              </a:rPr>
              <a:t>      После создания рисунка его можно перевести в формат </a:t>
            </a:r>
            <a:r>
              <a:rPr lang="en-US" sz="3200" dirty="0" smtClean="0">
                <a:solidFill>
                  <a:schemeClr val="tx1"/>
                </a:solidFill>
                <a:latin typeface="Sitka Subheading" pitchFamily="2" charset="0"/>
              </a:rPr>
              <a:t>jpg. </a:t>
            </a:r>
            <a:endParaRPr lang="ru-RU" sz="3200" dirty="0" smtClean="0">
              <a:solidFill>
                <a:schemeClr val="tx1"/>
              </a:solidFill>
              <a:latin typeface="Sitka Subheading" pitchFamily="2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Sitka Subheading" pitchFamily="2" charset="0"/>
              </a:rPr>
              <a:t>      С помощью клавиши «</a:t>
            </a:r>
            <a:r>
              <a:rPr lang="en-US" sz="3200" dirty="0" smtClean="0">
                <a:solidFill>
                  <a:schemeClr val="tx1"/>
                </a:solidFill>
                <a:latin typeface="Sitka Subheading" pitchFamily="2" charset="0"/>
              </a:rPr>
              <a:t>Print Screen</a:t>
            </a:r>
            <a:r>
              <a:rPr lang="ru-RU" sz="3200" dirty="0" smtClean="0">
                <a:solidFill>
                  <a:schemeClr val="tx1"/>
                </a:solidFill>
                <a:latin typeface="Sitka Subheading" pitchFamily="2" charset="0"/>
              </a:rPr>
              <a:t>» скопируем в «Буфер обмена» вставим в слайд </a:t>
            </a:r>
            <a:r>
              <a:rPr lang="en-US" sz="3200" dirty="0" smtClean="0">
                <a:solidFill>
                  <a:schemeClr val="tx1"/>
                </a:solidFill>
                <a:latin typeface="Sitka Subheading" pitchFamily="2" charset="0"/>
              </a:rPr>
              <a:t>Power Point </a:t>
            </a:r>
            <a:r>
              <a:rPr lang="ru-RU" sz="3200" dirty="0" smtClean="0">
                <a:solidFill>
                  <a:schemeClr val="tx1"/>
                </a:solidFill>
                <a:latin typeface="Sitka Subheading" pitchFamily="2" charset="0"/>
              </a:rPr>
              <a:t>и сохраним как рисунок в формате </a:t>
            </a:r>
            <a:r>
              <a:rPr lang="en-US" sz="3200" dirty="0" smtClean="0">
                <a:solidFill>
                  <a:schemeClr val="tx1"/>
                </a:solidFill>
                <a:latin typeface="Sitka Subheading" pitchFamily="2" charset="0"/>
              </a:rPr>
              <a:t>jpg</a:t>
            </a:r>
            <a:r>
              <a:rPr lang="ru-RU" sz="3200" dirty="0" smtClean="0">
                <a:solidFill>
                  <a:schemeClr val="tx1"/>
                </a:solidFill>
                <a:latin typeface="Sitka Subheading" pitchFamily="2" charset="0"/>
              </a:rPr>
              <a:t>.,</a:t>
            </a:r>
            <a:r>
              <a:rPr lang="en-US" sz="3200" dirty="0" smtClean="0">
                <a:solidFill>
                  <a:schemeClr val="tx1"/>
                </a:solidFill>
                <a:latin typeface="Sitka Subheading" pitchFamily="2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Sitka Subheading" pitchFamily="2" charset="0"/>
              </a:rPr>
              <a:t>или в любом другом формате на выбор.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971" y="367484"/>
            <a:ext cx="117158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048" marR="10819" lvl="0" indent="0" algn="ctr" defTabSz="914400" eaLnBrk="1" fontAlgn="auto" latinLnBrk="0" hangingPunct="1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ПРИМЕР </a:t>
            </a:r>
            <a:endParaRPr kumimoji="0" lang="ru-RU" sz="4400" b="1" i="0" u="none" strike="noStrike" kern="0" cap="none" spc="-2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ЗАКРЕПЛЕНИЕ</a:t>
            </a:r>
            <a:endParaRPr lang="ru-RU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2723" y="1867682"/>
            <a:ext cx="112157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В каком виде можно разместить рисунок в тексте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между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текстом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вокруг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рамки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контуру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ответы верны.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ЗАКРЕПЛЕНИЕ</a:t>
            </a:r>
            <a:endParaRPr lang="ru-RU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1510492"/>
            <a:ext cx="115015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Какие клавиши в программе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используются совместно для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того, чтобы нарисовать круглую фигуру?</a:t>
            </a: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овал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Ctrl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овал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кривая линия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Ctrl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lphaL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кривая линия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Shift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510492"/>
            <a:ext cx="10715700" cy="1661993"/>
          </a:xfrm>
        </p:spPr>
        <p:txBody>
          <a:bodyPr/>
          <a:lstStyle/>
          <a:p>
            <a:r>
              <a:rPr lang="ru-RU" sz="3200" i="0" dirty="0" smtClean="0"/>
              <a:t> </a:t>
            </a:r>
            <a:r>
              <a:rPr lang="ru-RU" sz="3600" i="0" dirty="0" smtClean="0"/>
              <a:t>1)  </a:t>
            </a:r>
            <a:r>
              <a:rPr lang="ru-RU" sz="3600" i="0" dirty="0" smtClean="0"/>
              <a:t>Ответьте на вопросы 2, 3, 4 на странице 52.</a:t>
            </a:r>
            <a:endParaRPr lang="ru-RU" sz="3600" i="0" dirty="0" smtClean="0"/>
          </a:p>
          <a:p>
            <a:r>
              <a:rPr lang="ru-RU" sz="3600" i="0" dirty="0" smtClean="0"/>
              <a:t> 2)  </a:t>
            </a:r>
            <a:r>
              <a:rPr lang="ru-RU" sz="3600" i="0" dirty="0" smtClean="0"/>
              <a:t>Путем копирования создайте фигуры в следующей последовательности:</a:t>
            </a:r>
            <a:endParaRPr lang="ru-RU" sz="3600" i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8896"/>
          <a:stretch>
            <a:fillRect/>
          </a:stretch>
        </p:blipFill>
        <p:spPr bwMode="auto">
          <a:xfrm>
            <a:off x="869913" y="3653632"/>
            <a:ext cx="10799795" cy="28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84491" y="3796508"/>
            <a:ext cx="5500726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6218" t="28461" r="22486" b="25640"/>
          <a:stretch>
            <a:fillRect/>
          </a:stretch>
        </p:blipFill>
        <p:spPr bwMode="auto">
          <a:xfrm>
            <a:off x="2298673" y="1367616"/>
            <a:ext cx="6429420" cy="530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84491" y="3796508"/>
            <a:ext cx="5500726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367616"/>
            <a:ext cx="3638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ПРОВЕРКА САМОСТОЯТЕЛЬНОЙ РАБОТЫ</a:t>
            </a:r>
            <a:endParaRPr lang="ru-RU" sz="1400" spc="-2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353" t="3068" r="16471" b="11027"/>
          <a:stretch>
            <a:fillRect/>
          </a:stretch>
        </p:blipFill>
        <p:spPr bwMode="auto">
          <a:xfrm>
            <a:off x="441285" y="1296178"/>
            <a:ext cx="5072098" cy="530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7" y="1653368"/>
            <a:ext cx="5214974" cy="39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cc65516284a327a9cb321dbe5fd9b142847498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</TotalTime>
  <Words>665</Words>
  <Application>Microsoft Office PowerPoint</Application>
  <PresentationFormat>Произвольный</PresentationFormat>
  <Paragraphs>130</Paragraphs>
  <Slides>54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Office Theme</vt:lpstr>
      <vt:lpstr>Информатика и ИТ</vt:lpstr>
      <vt:lpstr>ПЛАН УРОКА</vt:lpstr>
      <vt:lpstr>КЛЮЧЕВЫЕ СЛОВА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ПРОВЕРКА САМОСТОЯТЕЛЬНОЙ РАБОТЫ</vt:lpstr>
      <vt:lpstr>ВОЗМОЖНОСТИ РИСОВАНИЯ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ЗАКРЕПЛЕНИЕ</vt:lpstr>
      <vt:lpstr>ЗАКРЕПЛЕНИЕ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522</cp:revision>
  <dcterms:created xsi:type="dcterms:W3CDTF">2020-04-13T08:05:16Z</dcterms:created>
  <dcterms:modified xsi:type="dcterms:W3CDTF">2020-10-14T04:51:25Z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