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377" r:id="rId4"/>
    <p:sldId id="395" r:id="rId5"/>
    <p:sldId id="452" r:id="rId6"/>
    <p:sldId id="454" r:id="rId7"/>
    <p:sldId id="453" r:id="rId8"/>
    <p:sldId id="455" r:id="rId9"/>
    <p:sldId id="458" r:id="rId10"/>
    <p:sldId id="463" r:id="rId11"/>
    <p:sldId id="464" r:id="rId12"/>
    <p:sldId id="465" r:id="rId13"/>
    <p:sldId id="466" r:id="rId14"/>
    <p:sldId id="468" r:id="rId15"/>
    <p:sldId id="467" r:id="rId16"/>
    <p:sldId id="469" r:id="rId17"/>
    <p:sldId id="470" r:id="rId18"/>
    <p:sldId id="471" r:id="rId19"/>
    <p:sldId id="456" r:id="rId20"/>
    <p:sldId id="473" r:id="rId21"/>
    <p:sldId id="472" r:id="rId22"/>
    <p:sldId id="474" r:id="rId23"/>
    <p:sldId id="475" r:id="rId24"/>
    <p:sldId id="476" r:id="rId25"/>
    <p:sldId id="457" r:id="rId26"/>
    <p:sldId id="477" r:id="rId27"/>
    <p:sldId id="478" r:id="rId28"/>
    <p:sldId id="479" r:id="rId29"/>
    <p:sldId id="480" r:id="rId30"/>
    <p:sldId id="451" r:id="rId31"/>
  </p:sldIdLst>
  <p:sldSz cx="12169775" cy="7021513"/>
  <p:notesSz cx="5765800" cy="3244850"/>
  <p:custDataLst>
    <p:tags r:id="rId33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F81BD"/>
    <a:srgbClr val="FFDC6D"/>
    <a:srgbClr val="465723"/>
    <a:srgbClr val="633AB4"/>
    <a:srgbClr val="5593AF"/>
    <a:srgbClr val="649DB4"/>
    <a:srgbClr val="73A7B9"/>
    <a:srgbClr val="8CB1BE"/>
    <a:srgbClr val="9BBBC3"/>
    <a:srgbClr val="AAC5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750" autoAdjust="0"/>
    <p:restoredTop sz="99462" autoAdjust="0"/>
  </p:normalViewPr>
  <p:slideViewPr>
    <p:cSldViewPr>
      <p:cViewPr>
        <p:scale>
          <a:sx n="50" d="100"/>
          <a:sy n="50" d="100"/>
        </p:scale>
        <p:origin x="-900" y="-474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52B5E-DB3C-40F9-8E6B-6BAB1652772B}" type="datetimeFigureOut">
              <a:rPr lang="ru-RU" smtClean="0"/>
              <a:pPr/>
              <a:t>04.10.2020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5A1B3-B390-4E91-8A60-806F512D27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105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5A1B3-B390-4E91-8A60-806F512D27F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3322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7687" y="538956"/>
            <a:ext cx="8612662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>
                <a:latin typeface="Arial" pitchFamily="34" charset="0"/>
                <a:cs typeface="Arial" pitchFamily="34" charset="0"/>
              </a:rPr>
              <a:t>Информатика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</a:t>
            </a:r>
            <a:r>
              <a:rPr sz="6000" spc="-85" dirty="0">
                <a:latin typeface="Arial" pitchFamily="34" charset="0"/>
                <a:cs typeface="Arial" pitchFamily="34" charset="0"/>
              </a:rPr>
              <a:t> </a:t>
            </a:r>
            <a:r>
              <a:rPr sz="6000" spc="21" dirty="0">
                <a:latin typeface="Arial" pitchFamily="34" charset="0"/>
                <a:cs typeface="Arial" pitchFamily="34" charset="0"/>
              </a:rPr>
              <a:t>ИТ</a:t>
            </a:r>
            <a:endParaRPr sz="6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84359" y="2582062"/>
            <a:ext cx="5500726" cy="3411720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4400" b="1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27048" marR="10819">
              <a:spcBef>
                <a:spcPts val="724"/>
              </a:spcBef>
            </a:pPr>
            <a:r>
              <a:rPr lang="ru-RU" sz="4800" b="1" dirty="0" smtClean="0">
                <a:solidFill>
                  <a:srgbClr val="2365C7"/>
                </a:solidFill>
                <a:latin typeface="Arial"/>
                <a:cs typeface="Arial"/>
              </a:rPr>
              <a:t>ФИГУРЫ И СХЕМЫ В ДОКУМЕНТЕ</a:t>
            </a:r>
            <a:endParaRPr lang="ru-RU" sz="1800" spc="-21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lnSpc>
                <a:spcPts val="3621"/>
              </a:lnSpc>
              <a:spcBef>
                <a:spcPts val="724"/>
              </a:spcBef>
            </a:pPr>
            <a:endParaRPr lang="ru-RU" sz="1800" spc="-21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5599" y="3296442"/>
            <a:ext cx="726434" cy="1928826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99333" y="2796376"/>
            <a:ext cx="3540447" cy="33502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6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193297"/>
            <a:ext cx="1071570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28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887" y="615156"/>
            <a:ext cx="1168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941351" y="1867682"/>
            <a:ext cx="214314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1012789" y="2796376"/>
            <a:ext cx="1428760" cy="7143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869913" y="3796508"/>
            <a:ext cx="1285884" cy="428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4656127" y="1867682"/>
            <a:ext cx="1500198" cy="500066"/>
          </a:xfrm>
          <a:prstGeom prst="bentConnector3">
            <a:avLst>
              <a:gd name="adj1" fmla="val 50000"/>
            </a:avLst>
          </a:prstGeom>
          <a:ln w="57150"/>
          <a:effectLst>
            <a:reflection blurRad="6350" stA="50000" endA="300" endPos="555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3655995" y="3082128"/>
            <a:ext cx="2428892" cy="500066"/>
          </a:xfrm>
          <a:prstGeom prst="bentConnector3">
            <a:avLst>
              <a:gd name="adj1" fmla="val 50000"/>
            </a:avLst>
          </a:prstGeom>
          <a:ln w="76200">
            <a:headEnd type="triangle"/>
            <a:tailEnd type="triangle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rot="16200000" flipH="1">
            <a:off x="8475680" y="1834345"/>
            <a:ext cx="914400" cy="695325"/>
          </a:xfrm>
          <a:prstGeom prst="curvedConnector3">
            <a:avLst>
              <a:gd name="adj1" fmla="val 32540"/>
            </a:avLst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>
            <a:off x="8299465" y="3725070"/>
            <a:ext cx="1214446" cy="214314"/>
          </a:xfrm>
          <a:prstGeom prst="curvedConnector3">
            <a:avLst>
              <a:gd name="adj1" fmla="val 33268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2584425" y="5082392"/>
            <a:ext cx="1873885" cy="914400"/>
          </a:xfrm>
          <a:custGeom>
            <a:avLst/>
            <a:gdLst>
              <a:gd name="connsiteX0" fmla="*/ 867790 w 1874108"/>
              <a:gd name="connsiteY0" fmla="*/ 0 h 914400"/>
              <a:gd name="connsiteX1" fmla="*/ 153415 w 1874108"/>
              <a:gd name="connsiteY1" fmla="*/ 390525 h 914400"/>
              <a:gd name="connsiteX2" fmla="*/ 143890 w 1874108"/>
              <a:gd name="connsiteY2" fmla="*/ 238125 h 914400"/>
              <a:gd name="connsiteX3" fmla="*/ 1715515 w 1874108"/>
              <a:gd name="connsiteY3" fmla="*/ 142875 h 914400"/>
              <a:gd name="connsiteX4" fmla="*/ 1829815 w 1874108"/>
              <a:gd name="connsiteY4" fmla="*/ 666750 h 914400"/>
              <a:gd name="connsiteX5" fmla="*/ 1801240 w 1874108"/>
              <a:gd name="connsiteY5" fmla="*/ 733425 h 914400"/>
              <a:gd name="connsiteX6" fmla="*/ 1048765 w 187410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4108" h="914400">
                <a:moveTo>
                  <a:pt x="867790" y="0"/>
                </a:moveTo>
                <a:cubicBezTo>
                  <a:pt x="570927" y="175419"/>
                  <a:pt x="274065" y="350838"/>
                  <a:pt x="153415" y="390525"/>
                </a:cubicBezTo>
                <a:cubicBezTo>
                  <a:pt x="32765" y="430212"/>
                  <a:pt x="-116460" y="279400"/>
                  <a:pt x="143890" y="238125"/>
                </a:cubicBezTo>
                <a:cubicBezTo>
                  <a:pt x="404240" y="196850"/>
                  <a:pt x="1434528" y="71438"/>
                  <a:pt x="1715515" y="142875"/>
                </a:cubicBezTo>
                <a:cubicBezTo>
                  <a:pt x="1996502" y="214312"/>
                  <a:pt x="1815528" y="568325"/>
                  <a:pt x="1829815" y="666750"/>
                </a:cubicBezTo>
                <a:cubicBezTo>
                  <a:pt x="1844102" y="765175"/>
                  <a:pt x="1931415" y="692150"/>
                  <a:pt x="1801240" y="733425"/>
                </a:cubicBezTo>
                <a:cubicBezTo>
                  <a:pt x="1671065" y="774700"/>
                  <a:pt x="1359915" y="844550"/>
                  <a:pt x="1048765" y="914400"/>
                </a:cubicBezTo>
              </a:path>
            </a:pathLst>
          </a:custGeom>
          <a:solidFill>
            <a:srgbClr val="92D050"/>
          </a:solidFill>
          <a:ln w="76200"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013449" y="5010954"/>
            <a:ext cx="2632075" cy="1304925"/>
          </a:xfrm>
          <a:custGeom>
            <a:avLst/>
            <a:gdLst>
              <a:gd name="connsiteX0" fmla="*/ 384424 w 2632575"/>
              <a:gd name="connsiteY0" fmla="*/ 0 h 1304925"/>
              <a:gd name="connsiteX1" fmla="*/ 298699 w 2632575"/>
              <a:gd name="connsiteY1" fmla="*/ 28575 h 1304925"/>
              <a:gd name="connsiteX2" fmla="*/ 260599 w 2632575"/>
              <a:gd name="connsiteY2" fmla="*/ 66675 h 1304925"/>
              <a:gd name="connsiteX3" fmla="*/ 203449 w 2632575"/>
              <a:gd name="connsiteY3" fmla="*/ 114300 h 1304925"/>
              <a:gd name="connsiteX4" fmla="*/ 155824 w 2632575"/>
              <a:gd name="connsiteY4" fmla="*/ 171450 h 1304925"/>
              <a:gd name="connsiteX5" fmla="*/ 108199 w 2632575"/>
              <a:gd name="connsiteY5" fmla="*/ 238125 h 1304925"/>
              <a:gd name="connsiteX6" fmla="*/ 70099 w 2632575"/>
              <a:gd name="connsiteY6" fmla="*/ 304800 h 1304925"/>
              <a:gd name="connsiteX7" fmla="*/ 41524 w 2632575"/>
              <a:gd name="connsiteY7" fmla="*/ 390525 h 1304925"/>
              <a:gd name="connsiteX8" fmla="*/ 31999 w 2632575"/>
              <a:gd name="connsiteY8" fmla="*/ 419100 h 1304925"/>
              <a:gd name="connsiteX9" fmla="*/ 22474 w 2632575"/>
              <a:gd name="connsiteY9" fmla="*/ 504825 h 1304925"/>
              <a:gd name="connsiteX10" fmla="*/ 22474 w 2632575"/>
              <a:gd name="connsiteY10" fmla="*/ 647700 h 1304925"/>
              <a:gd name="connsiteX11" fmla="*/ 51049 w 2632575"/>
              <a:gd name="connsiteY11" fmla="*/ 685800 h 1304925"/>
              <a:gd name="connsiteX12" fmla="*/ 193924 w 2632575"/>
              <a:gd name="connsiteY12" fmla="*/ 752475 h 1304925"/>
              <a:gd name="connsiteX13" fmla="*/ 251074 w 2632575"/>
              <a:gd name="connsiteY13" fmla="*/ 771525 h 1304925"/>
              <a:gd name="connsiteX14" fmla="*/ 374899 w 2632575"/>
              <a:gd name="connsiteY14" fmla="*/ 781050 h 1304925"/>
              <a:gd name="connsiteX15" fmla="*/ 527299 w 2632575"/>
              <a:gd name="connsiteY15" fmla="*/ 790575 h 1304925"/>
              <a:gd name="connsiteX16" fmla="*/ 860674 w 2632575"/>
              <a:gd name="connsiteY16" fmla="*/ 742950 h 1304925"/>
              <a:gd name="connsiteX17" fmla="*/ 936874 w 2632575"/>
              <a:gd name="connsiteY17" fmla="*/ 685800 h 1304925"/>
              <a:gd name="connsiteX18" fmla="*/ 974974 w 2632575"/>
              <a:gd name="connsiteY18" fmla="*/ 676275 h 1304925"/>
              <a:gd name="connsiteX19" fmla="*/ 1013074 w 2632575"/>
              <a:gd name="connsiteY19" fmla="*/ 647700 h 1304925"/>
              <a:gd name="connsiteX20" fmla="*/ 1060699 w 2632575"/>
              <a:gd name="connsiteY20" fmla="*/ 628650 h 1304925"/>
              <a:gd name="connsiteX21" fmla="*/ 1089274 w 2632575"/>
              <a:gd name="connsiteY21" fmla="*/ 590550 h 1304925"/>
              <a:gd name="connsiteX22" fmla="*/ 1184524 w 2632575"/>
              <a:gd name="connsiteY22" fmla="*/ 533400 h 1304925"/>
              <a:gd name="connsiteX23" fmla="*/ 1232149 w 2632575"/>
              <a:gd name="connsiteY23" fmla="*/ 466725 h 1304925"/>
              <a:gd name="connsiteX24" fmla="*/ 1222624 w 2632575"/>
              <a:gd name="connsiteY24" fmla="*/ 400050 h 1304925"/>
              <a:gd name="connsiteX25" fmla="*/ 1136899 w 2632575"/>
              <a:gd name="connsiteY25" fmla="*/ 361950 h 1304925"/>
              <a:gd name="connsiteX26" fmla="*/ 1108324 w 2632575"/>
              <a:gd name="connsiteY26" fmla="*/ 342900 h 1304925"/>
              <a:gd name="connsiteX27" fmla="*/ 898774 w 2632575"/>
              <a:gd name="connsiteY27" fmla="*/ 361950 h 1304925"/>
              <a:gd name="connsiteX28" fmla="*/ 793999 w 2632575"/>
              <a:gd name="connsiteY28" fmla="*/ 476250 h 1304925"/>
              <a:gd name="connsiteX29" fmla="*/ 774949 w 2632575"/>
              <a:gd name="connsiteY29" fmla="*/ 514350 h 1304925"/>
              <a:gd name="connsiteX30" fmla="*/ 746374 w 2632575"/>
              <a:gd name="connsiteY30" fmla="*/ 552450 h 1304925"/>
              <a:gd name="connsiteX31" fmla="*/ 727324 w 2632575"/>
              <a:gd name="connsiteY31" fmla="*/ 600075 h 1304925"/>
              <a:gd name="connsiteX32" fmla="*/ 679699 w 2632575"/>
              <a:gd name="connsiteY32" fmla="*/ 676275 h 1304925"/>
              <a:gd name="connsiteX33" fmla="*/ 670174 w 2632575"/>
              <a:gd name="connsiteY33" fmla="*/ 742950 h 1304925"/>
              <a:gd name="connsiteX34" fmla="*/ 660649 w 2632575"/>
              <a:gd name="connsiteY34" fmla="*/ 781050 h 1304925"/>
              <a:gd name="connsiteX35" fmla="*/ 670174 w 2632575"/>
              <a:gd name="connsiteY35" fmla="*/ 914400 h 1304925"/>
              <a:gd name="connsiteX36" fmla="*/ 698749 w 2632575"/>
              <a:gd name="connsiteY36" fmla="*/ 952500 h 1304925"/>
              <a:gd name="connsiteX37" fmla="*/ 736849 w 2632575"/>
              <a:gd name="connsiteY37" fmla="*/ 962025 h 1304925"/>
              <a:gd name="connsiteX38" fmla="*/ 784474 w 2632575"/>
              <a:gd name="connsiteY38" fmla="*/ 981075 h 1304925"/>
              <a:gd name="connsiteX39" fmla="*/ 879724 w 2632575"/>
              <a:gd name="connsiteY39" fmla="*/ 1000125 h 1304925"/>
              <a:gd name="connsiteX40" fmla="*/ 1032124 w 2632575"/>
              <a:gd name="connsiteY40" fmla="*/ 1038225 h 1304925"/>
              <a:gd name="connsiteX41" fmla="*/ 1079749 w 2632575"/>
              <a:gd name="connsiteY41" fmla="*/ 1047750 h 1304925"/>
              <a:gd name="connsiteX42" fmla="*/ 1146424 w 2632575"/>
              <a:gd name="connsiteY42" fmla="*/ 1057275 h 1304925"/>
              <a:gd name="connsiteX43" fmla="*/ 1203574 w 2632575"/>
              <a:gd name="connsiteY43" fmla="*/ 1066800 h 1304925"/>
              <a:gd name="connsiteX44" fmla="*/ 1689349 w 2632575"/>
              <a:gd name="connsiteY44" fmla="*/ 1038225 h 1304925"/>
              <a:gd name="connsiteX45" fmla="*/ 1717924 w 2632575"/>
              <a:gd name="connsiteY45" fmla="*/ 1028700 h 1304925"/>
              <a:gd name="connsiteX46" fmla="*/ 1784599 w 2632575"/>
              <a:gd name="connsiteY46" fmla="*/ 962025 h 1304925"/>
              <a:gd name="connsiteX47" fmla="*/ 1841749 w 2632575"/>
              <a:gd name="connsiteY47" fmla="*/ 895350 h 1304925"/>
              <a:gd name="connsiteX48" fmla="*/ 1832224 w 2632575"/>
              <a:gd name="connsiteY48" fmla="*/ 752475 h 1304925"/>
              <a:gd name="connsiteX49" fmla="*/ 1822699 w 2632575"/>
              <a:gd name="connsiteY49" fmla="*/ 714375 h 1304925"/>
              <a:gd name="connsiteX50" fmla="*/ 1784599 w 2632575"/>
              <a:gd name="connsiteY50" fmla="*/ 704850 h 1304925"/>
              <a:gd name="connsiteX51" fmla="*/ 1756024 w 2632575"/>
              <a:gd name="connsiteY51" fmla="*/ 695325 h 1304925"/>
              <a:gd name="connsiteX52" fmla="*/ 1698874 w 2632575"/>
              <a:gd name="connsiteY52" fmla="*/ 762000 h 1304925"/>
              <a:gd name="connsiteX53" fmla="*/ 1689349 w 2632575"/>
              <a:gd name="connsiteY53" fmla="*/ 790575 h 1304925"/>
              <a:gd name="connsiteX54" fmla="*/ 1670299 w 2632575"/>
              <a:gd name="connsiteY54" fmla="*/ 828675 h 1304925"/>
              <a:gd name="connsiteX55" fmla="*/ 1651249 w 2632575"/>
              <a:gd name="connsiteY55" fmla="*/ 981075 h 1304925"/>
              <a:gd name="connsiteX56" fmla="*/ 1632199 w 2632575"/>
              <a:gd name="connsiteY56" fmla="*/ 1104900 h 1304925"/>
              <a:gd name="connsiteX57" fmla="*/ 1641724 w 2632575"/>
              <a:gd name="connsiteY57" fmla="*/ 1228725 h 1304925"/>
              <a:gd name="connsiteX58" fmla="*/ 1670299 w 2632575"/>
              <a:gd name="connsiteY58" fmla="*/ 1247775 h 1304925"/>
              <a:gd name="connsiteX59" fmla="*/ 1956049 w 2632575"/>
              <a:gd name="connsiteY59" fmla="*/ 1295400 h 1304925"/>
              <a:gd name="connsiteX60" fmla="*/ 2070349 w 2632575"/>
              <a:gd name="connsiteY60" fmla="*/ 1304925 h 1304925"/>
              <a:gd name="connsiteX61" fmla="*/ 2479924 w 2632575"/>
              <a:gd name="connsiteY61" fmla="*/ 1295400 h 1304925"/>
              <a:gd name="connsiteX62" fmla="*/ 2603749 w 2632575"/>
              <a:gd name="connsiteY62" fmla="*/ 1257300 h 1304925"/>
              <a:gd name="connsiteX63" fmla="*/ 2632324 w 2632575"/>
              <a:gd name="connsiteY63" fmla="*/ 118110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632575" h="1304925">
                <a:moveTo>
                  <a:pt x="384424" y="0"/>
                </a:moveTo>
                <a:cubicBezTo>
                  <a:pt x="350126" y="6860"/>
                  <a:pt x="327379" y="7065"/>
                  <a:pt x="298699" y="28575"/>
                </a:cubicBezTo>
                <a:cubicBezTo>
                  <a:pt x="284331" y="39351"/>
                  <a:pt x="273949" y="54660"/>
                  <a:pt x="260599" y="66675"/>
                </a:cubicBezTo>
                <a:cubicBezTo>
                  <a:pt x="242167" y="83264"/>
                  <a:pt x="221983" y="97825"/>
                  <a:pt x="203449" y="114300"/>
                </a:cubicBezTo>
                <a:cubicBezTo>
                  <a:pt x="168645" y="145237"/>
                  <a:pt x="180760" y="136539"/>
                  <a:pt x="155824" y="171450"/>
                </a:cubicBezTo>
                <a:cubicBezTo>
                  <a:pt x="148633" y="181517"/>
                  <a:pt x="115682" y="223160"/>
                  <a:pt x="108199" y="238125"/>
                </a:cubicBezTo>
                <a:cubicBezTo>
                  <a:pt x="71836" y="310851"/>
                  <a:pt x="139195" y="212672"/>
                  <a:pt x="70099" y="304800"/>
                </a:cubicBezTo>
                <a:lnTo>
                  <a:pt x="41524" y="390525"/>
                </a:lnTo>
                <a:lnTo>
                  <a:pt x="31999" y="419100"/>
                </a:lnTo>
                <a:cubicBezTo>
                  <a:pt x="28824" y="447675"/>
                  <a:pt x="27201" y="476465"/>
                  <a:pt x="22474" y="504825"/>
                </a:cubicBezTo>
                <a:cubicBezTo>
                  <a:pt x="9520" y="582550"/>
                  <a:pt x="-20864" y="474348"/>
                  <a:pt x="22474" y="647700"/>
                </a:cubicBezTo>
                <a:cubicBezTo>
                  <a:pt x="26324" y="663101"/>
                  <a:pt x="38762" y="675747"/>
                  <a:pt x="51049" y="685800"/>
                </a:cubicBezTo>
                <a:cubicBezTo>
                  <a:pt x="115923" y="738879"/>
                  <a:pt x="122315" y="730441"/>
                  <a:pt x="193924" y="752475"/>
                </a:cubicBezTo>
                <a:cubicBezTo>
                  <a:pt x="213116" y="758380"/>
                  <a:pt x="231239" y="768393"/>
                  <a:pt x="251074" y="771525"/>
                </a:cubicBezTo>
                <a:cubicBezTo>
                  <a:pt x="291964" y="777981"/>
                  <a:pt x="333600" y="778202"/>
                  <a:pt x="374899" y="781050"/>
                </a:cubicBezTo>
                <a:lnTo>
                  <a:pt x="527299" y="790575"/>
                </a:lnTo>
                <a:cubicBezTo>
                  <a:pt x="659735" y="779539"/>
                  <a:pt x="744736" y="786427"/>
                  <a:pt x="860674" y="742950"/>
                </a:cubicBezTo>
                <a:cubicBezTo>
                  <a:pt x="977007" y="699325"/>
                  <a:pt x="853620" y="733374"/>
                  <a:pt x="936874" y="685800"/>
                </a:cubicBezTo>
                <a:cubicBezTo>
                  <a:pt x="948240" y="679305"/>
                  <a:pt x="962274" y="679450"/>
                  <a:pt x="974974" y="676275"/>
                </a:cubicBezTo>
                <a:cubicBezTo>
                  <a:pt x="987674" y="666750"/>
                  <a:pt x="999197" y="655410"/>
                  <a:pt x="1013074" y="647700"/>
                </a:cubicBezTo>
                <a:cubicBezTo>
                  <a:pt x="1028020" y="639397"/>
                  <a:pt x="1047021" y="638909"/>
                  <a:pt x="1060699" y="628650"/>
                </a:cubicBezTo>
                <a:cubicBezTo>
                  <a:pt x="1073399" y="619125"/>
                  <a:pt x="1077221" y="600881"/>
                  <a:pt x="1089274" y="590550"/>
                </a:cubicBezTo>
                <a:cubicBezTo>
                  <a:pt x="1131908" y="554007"/>
                  <a:pt x="1141269" y="591073"/>
                  <a:pt x="1184524" y="533400"/>
                </a:cubicBezTo>
                <a:cubicBezTo>
                  <a:pt x="1219968" y="486142"/>
                  <a:pt x="1204293" y="508509"/>
                  <a:pt x="1232149" y="466725"/>
                </a:cubicBezTo>
                <a:cubicBezTo>
                  <a:pt x="1228974" y="444500"/>
                  <a:pt x="1232664" y="420130"/>
                  <a:pt x="1222624" y="400050"/>
                </a:cubicBezTo>
                <a:cubicBezTo>
                  <a:pt x="1207025" y="368852"/>
                  <a:pt x="1163936" y="367357"/>
                  <a:pt x="1136899" y="361950"/>
                </a:cubicBezTo>
                <a:cubicBezTo>
                  <a:pt x="1127374" y="355600"/>
                  <a:pt x="1119760" y="343420"/>
                  <a:pt x="1108324" y="342900"/>
                </a:cubicBezTo>
                <a:cubicBezTo>
                  <a:pt x="966782" y="336466"/>
                  <a:pt x="976437" y="336062"/>
                  <a:pt x="898774" y="361950"/>
                </a:cubicBezTo>
                <a:cubicBezTo>
                  <a:pt x="862354" y="398370"/>
                  <a:pt x="822866" y="432949"/>
                  <a:pt x="793999" y="476250"/>
                </a:cubicBezTo>
                <a:cubicBezTo>
                  <a:pt x="786123" y="488064"/>
                  <a:pt x="782474" y="502309"/>
                  <a:pt x="774949" y="514350"/>
                </a:cubicBezTo>
                <a:cubicBezTo>
                  <a:pt x="766535" y="527812"/>
                  <a:pt x="754084" y="538573"/>
                  <a:pt x="746374" y="552450"/>
                </a:cubicBezTo>
                <a:cubicBezTo>
                  <a:pt x="738071" y="567396"/>
                  <a:pt x="734268" y="584451"/>
                  <a:pt x="727324" y="600075"/>
                </a:cubicBezTo>
                <a:cubicBezTo>
                  <a:pt x="708306" y="642865"/>
                  <a:pt x="708820" y="637447"/>
                  <a:pt x="679699" y="676275"/>
                </a:cubicBezTo>
                <a:cubicBezTo>
                  <a:pt x="676524" y="698500"/>
                  <a:pt x="674190" y="720861"/>
                  <a:pt x="670174" y="742950"/>
                </a:cubicBezTo>
                <a:cubicBezTo>
                  <a:pt x="667832" y="755830"/>
                  <a:pt x="660649" y="767959"/>
                  <a:pt x="660649" y="781050"/>
                </a:cubicBezTo>
                <a:cubicBezTo>
                  <a:pt x="660649" y="825613"/>
                  <a:pt x="660507" y="870898"/>
                  <a:pt x="670174" y="914400"/>
                </a:cubicBezTo>
                <a:cubicBezTo>
                  <a:pt x="673618" y="929897"/>
                  <a:pt x="685831" y="943273"/>
                  <a:pt x="698749" y="952500"/>
                </a:cubicBezTo>
                <a:cubicBezTo>
                  <a:pt x="709401" y="960109"/>
                  <a:pt x="724430" y="957885"/>
                  <a:pt x="736849" y="962025"/>
                </a:cubicBezTo>
                <a:cubicBezTo>
                  <a:pt x="753069" y="967432"/>
                  <a:pt x="768254" y="975668"/>
                  <a:pt x="784474" y="981075"/>
                </a:cubicBezTo>
                <a:cubicBezTo>
                  <a:pt x="812892" y="990548"/>
                  <a:pt x="851586" y="995435"/>
                  <a:pt x="879724" y="1000125"/>
                </a:cubicBezTo>
                <a:cubicBezTo>
                  <a:pt x="957612" y="1039069"/>
                  <a:pt x="889562" y="1009713"/>
                  <a:pt x="1032124" y="1038225"/>
                </a:cubicBezTo>
                <a:cubicBezTo>
                  <a:pt x="1047999" y="1041400"/>
                  <a:pt x="1063780" y="1045088"/>
                  <a:pt x="1079749" y="1047750"/>
                </a:cubicBezTo>
                <a:cubicBezTo>
                  <a:pt x="1101894" y="1051441"/>
                  <a:pt x="1124234" y="1053861"/>
                  <a:pt x="1146424" y="1057275"/>
                </a:cubicBezTo>
                <a:cubicBezTo>
                  <a:pt x="1165512" y="1060212"/>
                  <a:pt x="1184524" y="1063625"/>
                  <a:pt x="1203574" y="1066800"/>
                </a:cubicBezTo>
                <a:cubicBezTo>
                  <a:pt x="1357661" y="1060243"/>
                  <a:pt x="1533227" y="1082831"/>
                  <a:pt x="1689349" y="1038225"/>
                </a:cubicBezTo>
                <a:cubicBezTo>
                  <a:pt x="1699003" y="1035467"/>
                  <a:pt x="1708399" y="1031875"/>
                  <a:pt x="1717924" y="1028700"/>
                </a:cubicBezTo>
                <a:cubicBezTo>
                  <a:pt x="1740149" y="1006475"/>
                  <a:pt x="1765740" y="987170"/>
                  <a:pt x="1784599" y="962025"/>
                </a:cubicBezTo>
                <a:cubicBezTo>
                  <a:pt x="1821256" y="913149"/>
                  <a:pt x="1801949" y="935150"/>
                  <a:pt x="1841749" y="895350"/>
                </a:cubicBezTo>
                <a:cubicBezTo>
                  <a:pt x="1859445" y="824565"/>
                  <a:pt x="1854804" y="865376"/>
                  <a:pt x="1832224" y="752475"/>
                </a:cubicBezTo>
                <a:cubicBezTo>
                  <a:pt x="1829657" y="739638"/>
                  <a:pt x="1831956" y="723632"/>
                  <a:pt x="1822699" y="714375"/>
                </a:cubicBezTo>
                <a:cubicBezTo>
                  <a:pt x="1813442" y="705118"/>
                  <a:pt x="1797186" y="708446"/>
                  <a:pt x="1784599" y="704850"/>
                </a:cubicBezTo>
                <a:cubicBezTo>
                  <a:pt x="1774945" y="702092"/>
                  <a:pt x="1765549" y="698500"/>
                  <a:pt x="1756024" y="695325"/>
                </a:cubicBezTo>
                <a:cubicBezTo>
                  <a:pt x="1733504" y="717845"/>
                  <a:pt x="1715166" y="733489"/>
                  <a:pt x="1698874" y="762000"/>
                </a:cubicBezTo>
                <a:cubicBezTo>
                  <a:pt x="1693893" y="770717"/>
                  <a:pt x="1693304" y="781347"/>
                  <a:pt x="1689349" y="790575"/>
                </a:cubicBezTo>
                <a:cubicBezTo>
                  <a:pt x="1683756" y="803626"/>
                  <a:pt x="1676649" y="815975"/>
                  <a:pt x="1670299" y="828675"/>
                </a:cubicBezTo>
                <a:cubicBezTo>
                  <a:pt x="1658583" y="910689"/>
                  <a:pt x="1660852" y="889843"/>
                  <a:pt x="1651249" y="981075"/>
                </a:cubicBezTo>
                <a:cubicBezTo>
                  <a:pt x="1639915" y="1088744"/>
                  <a:pt x="1652069" y="1045290"/>
                  <a:pt x="1632199" y="1104900"/>
                </a:cubicBezTo>
                <a:cubicBezTo>
                  <a:pt x="1635374" y="1146175"/>
                  <a:pt x="1631058" y="1188726"/>
                  <a:pt x="1641724" y="1228725"/>
                </a:cubicBezTo>
                <a:cubicBezTo>
                  <a:pt x="1644674" y="1239786"/>
                  <a:pt x="1659670" y="1243523"/>
                  <a:pt x="1670299" y="1247775"/>
                </a:cubicBezTo>
                <a:cubicBezTo>
                  <a:pt x="1810127" y="1303706"/>
                  <a:pt x="1785507" y="1284031"/>
                  <a:pt x="1956049" y="1295400"/>
                </a:cubicBezTo>
                <a:cubicBezTo>
                  <a:pt x="1994196" y="1297943"/>
                  <a:pt x="2032249" y="1301750"/>
                  <a:pt x="2070349" y="1304925"/>
                </a:cubicBezTo>
                <a:cubicBezTo>
                  <a:pt x="2206874" y="1301750"/>
                  <a:pt x="2343607" y="1303579"/>
                  <a:pt x="2479924" y="1295400"/>
                </a:cubicBezTo>
                <a:cubicBezTo>
                  <a:pt x="2494904" y="1294501"/>
                  <a:pt x="2586354" y="1263098"/>
                  <a:pt x="2603749" y="1257300"/>
                </a:cubicBezTo>
                <a:cubicBezTo>
                  <a:pt x="2637225" y="1201507"/>
                  <a:pt x="2632324" y="1228188"/>
                  <a:pt x="2632324" y="1181100"/>
                </a:cubicBezTo>
              </a:path>
            </a:pathLst>
          </a:custGeom>
          <a:noFill/>
          <a:ln w="76200">
            <a:headEnd type="triangle" w="med" len="med"/>
            <a:tailEnd type="none" w="med" len="med"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 rot="10800000">
            <a:off x="8585217" y="4582326"/>
            <a:ext cx="2143140" cy="1571636"/>
          </a:xfrm>
          <a:prstGeom prst="curvedConnector3">
            <a:avLst>
              <a:gd name="adj1" fmla="val 50000"/>
            </a:avLst>
          </a:prstGeom>
          <a:ln w="76200">
            <a:prstDash val="sysDash"/>
            <a:headEnd type="triangle"/>
            <a:tailEnd type="triangle"/>
          </a:ln>
          <a:scene3d>
            <a:camera prst="isometricOffAxis2Righ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ФОРМАТИРОВАНИЕ ФИГУР И ЛИНИЙ</a:t>
            </a:r>
            <a:endParaRPr lang="ru-RU" spc="-2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226971" y="1581930"/>
            <a:ext cx="115919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lum bright="-20000" contrast="40000"/>
          </a:blip>
          <a:srcRect r="58655"/>
          <a:stretch>
            <a:fillRect/>
          </a:stretch>
        </p:blipFill>
        <p:spPr bwMode="auto">
          <a:xfrm>
            <a:off x="226971" y="1581930"/>
            <a:ext cx="4792657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8564E-7 4.57627E-6 L 0.27277 0.33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ФОРМАТИРОВАНИЕ ФИГУР И ЛИНИЙ</a:t>
            </a:r>
            <a:endParaRPr lang="ru-RU" spc="-21" dirty="0" smtClean="0"/>
          </a:p>
        </p:txBody>
      </p:sp>
      <p:pic>
        <p:nvPicPr>
          <p:cNvPr id="7" name="Рисунок 6" descr="8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7" y="1581930"/>
            <a:ext cx="11465689" cy="3613723"/>
          </a:xfrm>
          <a:prstGeom prst="rect">
            <a:avLst/>
          </a:prstGeom>
        </p:spPr>
      </p:pic>
      <p:pic>
        <p:nvPicPr>
          <p:cNvPr id="5" name="Рисунок 4" descr="8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85" y="1439054"/>
            <a:ext cx="11072890" cy="504754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102E-6 -3.15266E-6 L 0.24114 -0.13618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ФОРМАТИРОВАНИЕ ЛИНИЙ</a:t>
            </a:r>
            <a:endParaRPr lang="ru-RU" spc="-21" dirty="0" smtClean="0"/>
          </a:p>
        </p:txBody>
      </p:sp>
      <p:pic>
        <p:nvPicPr>
          <p:cNvPr id="8" name="Рисунок 7" descr="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09" y="1296178"/>
            <a:ext cx="3312543" cy="5331125"/>
          </a:xfrm>
          <a:prstGeom prst="rect">
            <a:avLst/>
          </a:prstGeom>
        </p:spPr>
      </p:pic>
      <p:pic>
        <p:nvPicPr>
          <p:cNvPr id="9" name="Рисунок 8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499" y="1367616"/>
            <a:ext cx="7556553" cy="514353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9002" y="1367616"/>
            <a:ext cx="7179519" cy="51435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ФОРМАТИРОВАНИЕ ЛИНИЙ</a:t>
            </a:r>
            <a:endParaRPr lang="ru-RU" spc="-21" dirty="0" smtClean="0"/>
          </a:p>
        </p:txBody>
      </p:sp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09" y="1296178"/>
            <a:ext cx="7703939" cy="52149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ФОРМАТИРОВАНИЕ ЛИНИЙ</a:t>
            </a:r>
            <a:endParaRPr lang="ru-RU" spc="-21" dirty="0" smtClean="0"/>
          </a:p>
        </p:txBody>
      </p:sp>
      <p:pic>
        <p:nvPicPr>
          <p:cNvPr id="5" name="Рисунок 4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409" y="1296178"/>
            <a:ext cx="3571900" cy="5303730"/>
          </a:xfrm>
          <a:prstGeom prst="rect">
            <a:avLst/>
          </a:prstGeom>
        </p:spPr>
      </p:pic>
      <p:pic>
        <p:nvPicPr>
          <p:cNvPr id="6" name="Рисунок 5" descr="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185" y="1510492"/>
            <a:ext cx="7756126" cy="514353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ФОРМАТИРОВАНИЕ ЛИНИЙ</a:t>
            </a:r>
            <a:endParaRPr lang="ru-RU" spc="-21" dirty="0" smtClean="0"/>
          </a:p>
        </p:txBody>
      </p:sp>
      <p:pic>
        <p:nvPicPr>
          <p:cNvPr id="5" name="Рисунок 4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3647" y="1296178"/>
            <a:ext cx="3734775" cy="5357040"/>
          </a:xfrm>
          <a:prstGeom prst="rect">
            <a:avLst/>
          </a:prstGeom>
        </p:spPr>
      </p:pic>
      <p:pic>
        <p:nvPicPr>
          <p:cNvPr id="6" name="Рисунок 5" descr="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6" y="1367616"/>
            <a:ext cx="6649325" cy="5143536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ФОРМАТИРОВАНИЕ ЛИНИЙ</a:t>
            </a:r>
            <a:endParaRPr lang="ru-RU" spc="-21" dirty="0" smtClean="0"/>
          </a:p>
        </p:txBody>
      </p:sp>
      <p:pic>
        <p:nvPicPr>
          <p:cNvPr id="7" name="Рисунок 6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37" y="1367616"/>
            <a:ext cx="7524783" cy="5025025"/>
          </a:xfrm>
          <a:prstGeom prst="rect">
            <a:avLst/>
          </a:prstGeom>
        </p:spPr>
      </p:pic>
      <p:pic>
        <p:nvPicPr>
          <p:cNvPr id="8" name="Рисунок 7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09" y="1224740"/>
            <a:ext cx="6281224" cy="542928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ФОРМАТИРОВАНИЕ ЛИНИЙ</a:t>
            </a:r>
            <a:endParaRPr lang="ru-RU" spc="-21" dirty="0" smtClean="0"/>
          </a:p>
        </p:txBody>
      </p:sp>
      <p:pic>
        <p:nvPicPr>
          <p:cNvPr id="5" name="Рисунок 4" descr="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6193" y="1724806"/>
            <a:ext cx="6337166" cy="4071966"/>
          </a:xfrm>
          <a:prstGeom prst="rect">
            <a:avLst/>
          </a:prstGeom>
        </p:spPr>
      </p:pic>
      <p:pic>
        <p:nvPicPr>
          <p:cNvPr id="6" name="Рисунок 5" descr="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8" y="1306513"/>
            <a:ext cx="4714908" cy="540907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pic>
        <p:nvPicPr>
          <p:cNvPr id="5" name="Рисунок 4" descr="Копия (3) 2.JPG"/>
          <p:cNvPicPr>
            <a:picLocks noChangeAspect="1"/>
          </p:cNvPicPr>
          <p:nvPr/>
        </p:nvPicPr>
        <p:blipFill>
          <a:blip r:embed="rId2">
            <a:lum contrast="30000"/>
          </a:blip>
          <a:srcRect t="50000"/>
          <a:stretch>
            <a:fillRect/>
          </a:stretch>
        </p:blipFill>
        <p:spPr>
          <a:xfrm>
            <a:off x="226971" y="1367616"/>
            <a:ext cx="11756159" cy="18573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227499" y="5225268"/>
            <a:ext cx="1928826" cy="1214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70111" y="3510756"/>
            <a:ext cx="1714512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4727565" y="3582194"/>
            <a:ext cx="1571636" cy="1000132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с двумя усеченными соседними углами 29"/>
          <p:cNvSpPr/>
          <p:nvPr/>
        </p:nvSpPr>
        <p:spPr>
          <a:xfrm>
            <a:off x="7085019" y="3582194"/>
            <a:ext cx="1714512" cy="1000132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с двумя усеченными противолежащими углами 30"/>
          <p:cNvSpPr/>
          <p:nvPr/>
        </p:nvSpPr>
        <p:spPr>
          <a:xfrm>
            <a:off x="9585349" y="3653632"/>
            <a:ext cx="1500198" cy="10001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с двумя усеченными противолежащими углами 31"/>
          <p:cNvSpPr/>
          <p:nvPr/>
        </p:nvSpPr>
        <p:spPr>
          <a:xfrm>
            <a:off x="1512855" y="5153830"/>
            <a:ext cx="1714512" cy="121444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512723" y="3582194"/>
            <a:ext cx="1500198" cy="100013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7156457" y="5368144"/>
            <a:ext cx="1714512" cy="1071570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9371035" y="5368144"/>
            <a:ext cx="1714512" cy="107157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94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mmc26312-sh18.edusite.ru/images/07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13845" y="3010690"/>
            <a:ext cx="271464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ject 3"/>
          <p:cNvSpPr txBox="1"/>
          <p:nvPr/>
        </p:nvSpPr>
        <p:spPr>
          <a:xfrm>
            <a:off x="11240993" y="331006"/>
            <a:ext cx="273416" cy="51119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 marL="27048">
              <a:spcBef>
                <a:spcPts val="266"/>
              </a:spcBef>
            </a:pPr>
            <a:r>
              <a:rPr sz="3100" spc="21" dirty="0">
                <a:solidFill>
                  <a:srgbClr val="00A650"/>
                </a:solidFill>
                <a:latin typeface="Arial"/>
                <a:cs typeface="Arial"/>
              </a:rPr>
              <a:t>1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475" y="1796244"/>
            <a:ext cx="9601200" cy="3689853"/>
          </a:xfrm>
          <a:prstGeom prst="rect">
            <a:avLst/>
          </a:prstGeom>
        </p:spPr>
        <p:txBody>
          <a:bodyPr vert="horz" wrap="square" lIns="0" tIns="27048" rIns="0" bIns="0" rtlCol="0">
            <a:spAutoFit/>
          </a:bodyPr>
          <a:lstStyle/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Фигуры и схемы в документе</a:t>
            </a:r>
            <a:endParaRPr lang="ru-RU" sz="4000" dirty="0" smtClean="0">
              <a:solidFill>
                <a:srgbClr val="231F20"/>
              </a:solidFill>
              <a:latin typeface="Arial" pitchFamily="34" charset="0"/>
              <a:cs typeface="Arial" pitchFamily="34" charset="0"/>
            </a:endParaRPr>
          </a:p>
          <a:p>
            <a:pPr marL="27048" marR="254256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ru-RU" sz="4000" dirty="0" smtClean="0">
                <a:solidFill>
                  <a:srgbClr val="231F20"/>
                </a:solidFill>
                <a:latin typeface="Arial" pitchFamily="34" charset="0"/>
                <a:cs typeface="Arial" pitchFamily="34" charset="0"/>
              </a:rPr>
              <a:t>озможности рисования</a:t>
            </a:r>
            <a:endParaRPr lang="ru-RU" sz="40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Форматирование фигур и линий</a:t>
            </a: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3"/>
              </a:buBlip>
            </a:pP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ru-RU" sz="4000" dirty="0" smtClean="0">
                <a:solidFill>
                  <a:srgbClr val="231F20"/>
                </a:solidFill>
                <a:latin typeface="Arial"/>
                <a:cs typeface="Arial"/>
              </a:rPr>
              <a:t> Соединение фигур</a:t>
            </a:r>
            <a:endParaRPr lang="ru-RU" sz="4000" dirty="0" smtClean="0">
              <a:solidFill>
                <a:srgbClr val="231F20"/>
              </a:solidFill>
              <a:latin typeface="Arial"/>
              <a:cs typeface="Arial"/>
            </a:endParaRPr>
          </a:p>
          <a:p>
            <a:pPr marL="27048" marR="10819">
              <a:spcBef>
                <a:spcPts val="600"/>
              </a:spcBef>
              <a:spcAft>
                <a:spcPts val="600"/>
              </a:spcAft>
              <a:buBlip>
                <a:blip r:embed="rId4"/>
              </a:buBlip>
            </a:pPr>
            <a:endParaRPr lang="ru-RU" dirty="0" smtClean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6971" y="297811"/>
            <a:ext cx="11644394" cy="712615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27048" algn="ctr">
              <a:spcBef>
                <a:spcPts val="277"/>
              </a:spcBef>
            </a:pPr>
            <a:r>
              <a:rPr lang="ru-RU" spc="53" dirty="0" smtClean="0"/>
              <a:t>ПЛАН УРОКА</a:t>
            </a:r>
            <a:endParaRPr lang="ru-RU" spc="1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228027" y="3653632"/>
            <a:ext cx="1928826" cy="121444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13119" y="1796244"/>
            <a:ext cx="1714512" cy="10715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6442077" y="1867682"/>
            <a:ext cx="1571636" cy="1000132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с двумя усеченными соседними углами 29"/>
          <p:cNvSpPr/>
          <p:nvPr/>
        </p:nvSpPr>
        <p:spPr>
          <a:xfrm>
            <a:off x="9585349" y="2010558"/>
            <a:ext cx="1714512" cy="1000132"/>
          </a:xfrm>
          <a:prstGeom prst="snip2SameRect">
            <a:avLst/>
          </a:prstGeom>
          <a:ln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с двумя усеченными противолежащими углами 30"/>
          <p:cNvSpPr/>
          <p:nvPr/>
        </p:nvSpPr>
        <p:spPr>
          <a:xfrm>
            <a:off x="2084359" y="3582194"/>
            <a:ext cx="1500198" cy="1000132"/>
          </a:xfrm>
          <a:prstGeom prst="snip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с двумя усеченными противолежащими углами 31"/>
          <p:cNvSpPr/>
          <p:nvPr/>
        </p:nvSpPr>
        <p:spPr>
          <a:xfrm>
            <a:off x="4941879" y="3582194"/>
            <a:ext cx="1714512" cy="1214446"/>
          </a:xfrm>
          <a:prstGeom prst="snip2DiagRect">
            <a:avLst/>
          </a:prstGeom>
          <a:gradFill flip="none" rotWithShape="1"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с одним скругленным углом 11"/>
          <p:cNvSpPr/>
          <p:nvPr/>
        </p:nvSpPr>
        <p:spPr>
          <a:xfrm>
            <a:off x="727037" y="1867682"/>
            <a:ext cx="1500198" cy="1000132"/>
          </a:xfrm>
          <a:prstGeom prst="round1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с двумя скругленными соседними углами 12"/>
          <p:cNvSpPr/>
          <p:nvPr/>
        </p:nvSpPr>
        <p:spPr>
          <a:xfrm>
            <a:off x="3227367" y="5296706"/>
            <a:ext cx="1714512" cy="1071570"/>
          </a:xfrm>
          <a:prstGeom prst="round2Same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6727829" y="5368144"/>
            <a:ext cx="1714512" cy="1071570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pic>
        <p:nvPicPr>
          <p:cNvPr id="4" name="Рисунок 3" descr="Копия (4) 2.JP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1655731" y="1653368"/>
            <a:ext cx="8052764" cy="3143272"/>
          </a:xfrm>
          <a:prstGeom prst="rect">
            <a:avLst/>
          </a:prstGeom>
        </p:spPr>
      </p:pic>
      <p:sp>
        <p:nvSpPr>
          <p:cNvPr id="8" name="Десятиугольник 7"/>
          <p:cNvSpPr/>
          <p:nvPr/>
        </p:nvSpPr>
        <p:spPr>
          <a:xfrm>
            <a:off x="1727169" y="5439582"/>
            <a:ext cx="1419225" cy="1104900"/>
          </a:xfrm>
          <a:prstGeom prst="dec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Цилиндр 8"/>
          <p:cNvSpPr/>
          <p:nvPr/>
        </p:nvSpPr>
        <p:spPr>
          <a:xfrm>
            <a:off x="4799003" y="5225268"/>
            <a:ext cx="1047750" cy="122872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6370639" y="3796508"/>
            <a:ext cx="1400175" cy="1104900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8513779" y="3653632"/>
            <a:ext cx="1590675" cy="14097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Солнце 11"/>
          <p:cNvSpPr/>
          <p:nvPr/>
        </p:nvSpPr>
        <p:spPr>
          <a:xfrm>
            <a:off x="7156457" y="5153830"/>
            <a:ext cx="1504950" cy="1504950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9513911" y="5511020"/>
            <a:ext cx="1152525" cy="9715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Надпись 12"/>
          <p:cNvSpPr txBox="1"/>
          <p:nvPr/>
        </p:nvSpPr>
        <p:spPr>
          <a:xfrm>
            <a:off x="9371035" y="2367748"/>
            <a:ext cx="1352550" cy="70485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Текст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513119" y="3796508"/>
            <a:ext cx="157163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1393E-6 -2.08672E-6 L -0.27451 -0.1027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" y="-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43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2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ФОРМАТИРОВАНИЕ ФИГУР</a:t>
            </a:r>
            <a:endParaRPr lang="ru-RU" spc="-21" dirty="0" smtClean="0"/>
          </a:p>
        </p:txBody>
      </p:sp>
      <p:pic>
        <p:nvPicPr>
          <p:cNvPr id="5" name="Рисунок 4" descr="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037" y="1439054"/>
            <a:ext cx="10672248" cy="3071834"/>
          </a:xfrm>
          <a:prstGeom prst="rect">
            <a:avLst/>
          </a:prstGeom>
        </p:spPr>
      </p:pic>
      <p:pic>
        <p:nvPicPr>
          <p:cNvPr id="6" name="Рисунок 5" descr="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47" y="1367615"/>
            <a:ext cx="5929354" cy="5337827"/>
          </a:xfrm>
          <a:prstGeom prst="rect">
            <a:avLst/>
          </a:prstGeom>
        </p:spPr>
      </p:pic>
      <p:pic>
        <p:nvPicPr>
          <p:cNvPr id="9" name="Рисунок 8" descr="9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763" y="1367616"/>
            <a:ext cx="5459796" cy="3286147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ФОРМАТИРОВАНИЕ ФИГУР</a:t>
            </a:r>
            <a:endParaRPr lang="ru-RU" spc="-21" dirty="0" smtClean="0"/>
          </a:p>
        </p:txBody>
      </p:sp>
      <p:pic>
        <p:nvPicPr>
          <p:cNvPr id="8" name="Рисунок 7" descr="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5" y="1367616"/>
            <a:ext cx="3286148" cy="5292428"/>
          </a:xfrm>
          <a:prstGeom prst="rect">
            <a:avLst/>
          </a:prstGeom>
        </p:spPr>
      </p:pic>
      <p:pic>
        <p:nvPicPr>
          <p:cNvPr id="9" name="Рисунок 8" descr="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061" y="1296178"/>
            <a:ext cx="5357850" cy="5207980"/>
          </a:xfrm>
          <a:prstGeom prst="rect">
            <a:avLst/>
          </a:prstGeom>
        </p:spPr>
      </p:pic>
      <p:pic>
        <p:nvPicPr>
          <p:cNvPr id="10" name="Рисунок 9" descr="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0639" y="1296178"/>
            <a:ext cx="5429288" cy="536907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2" name="Надпись 1"/>
          <p:cNvSpPr txBox="1"/>
          <p:nvPr/>
        </p:nvSpPr>
        <p:spPr>
          <a:xfrm>
            <a:off x="512723" y="1724806"/>
            <a:ext cx="2643206" cy="1357322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b="1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sz="5400" b="1" dirty="0">
                <a:ln w="28575" cap="rnd" cmpd="sng" algn="ctr">
                  <a:solidFill>
                    <a:srgbClr val="000000"/>
                  </a:solidFill>
                  <a:prstDash val="solid"/>
                  <a:bevel/>
                </a:ln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54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5400" b="1" dirty="0">
                <a:solidFill>
                  <a:srgbClr val="2F5597"/>
                </a:solidFill>
                <a:effectLst>
                  <a:reflection blurRad="6350" stA="60000" endA="900" endPos="58000" dir="5400000" sy="-100000" algn="bl"/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5400" b="1" dirty="0">
                <a:ln w="6604" cap="flat" cmpd="sng" algn="ctr">
                  <a:solidFill>
                    <a:srgbClr val="ED7D31"/>
                  </a:solidFill>
                  <a:prstDash val="solid"/>
                  <a:round/>
                </a:ln>
                <a:solidFill>
                  <a:srgbClr val="FFFFFF"/>
                </a:solidFill>
                <a:effectLst>
                  <a:outerShdw dist="38100" dir="2700000" algn="tl">
                    <a:schemeClr val="accent2"/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endParaRPr lang="ru-RU" sz="5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10228291" y="1510492"/>
            <a:ext cx="1571636" cy="1714512"/>
          </a:xfrm>
          <a:prstGeom prst="triangle">
            <a:avLst/>
          </a:prstGeom>
          <a:solidFill>
            <a:srgbClr val="3F7FFF"/>
          </a:solidFill>
          <a:ln w="76200">
            <a:prstDash val="sysDash"/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Десятиугольник 23"/>
          <p:cNvSpPr/>
          <p:nvPr/>
        </p:nvSpPr>
        <p:spPr>
          <a:xfrm>
            <a:off x="3441681" y="1653368"/>
            <a:ext cx="1323975" cy="1104900"/>
          </a:xfrm>
          <a:prstGeom prst="decagon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Цилиндр 24"/>
          <p:cNvSpPr/>
          <p:nvPr/>
        </p:nvSpPr>
        <p:spPr>
          <a:xfrm>
            <a:off x="5727697" y="2867814"/>
            <a:ext cx="1047750" cy="1228725"/>
          </a:xfrm>
          <a:prstGeom prst="can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  <a:effectLst>
            <a:innerShdw blurRad="114300">
              <a:prstClr val="black"/>
            </a:innerShdw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Куб 25"/>
          <p:cNvSpPr/>
          <p:nvPr/>
        </p:nvSpPr>
        <p:spPr>
          <a:xfrm>
            <a:off x="3298805" y="4582326"/>
            <a:ext cx="1400175" cy="1104900"/>
          </a:xfrm>
          <a:prstGeom prst="cube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Улыбающееся лицо 26"/>
          <p:cNvSpPr/>
          <p:nvPr/>
        </p:nvSpPr>
        <p:spPr>
          <a:xfrm>
            <a:off x="1084227" y="4153698"/>
            <a:ext cx="1590675" cy="1409700"/>
          </a:xfrm>
          <a:prstGeom prst="smileyFace">
            <a:avLst/>
          </a:prstGeom>
          <a:solidFill>
            <a:srgbClr val="FFFF00"/>
          </a:solidFill>
          <a:ln w="57150">
            <a:headEnd type="triangle" w="med" len="med"/>
            <a:tailEnd type="triangl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5656259" y="1653368"/>
            <a:ext cx="1209675" cy="657225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942275" y="1867682"/>
            <a:ext cx="1209675" cy="109537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 w="57150">
            <a:solidFill>
              <a:schemeClr val="accent6">
                <a:lumMod val="75000"/>
              </a:schemeClr>
            </a:solidFill>
            <a:prstDash val="lgDashDot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" name="Солнце 31"/>
          <p:cNvSpPr/>
          <p:nvPr/>
        </p:nvSpPr>
        <p:spPr>
          <a:xfrm>
            <a:off x="8299465" y="3225004"/>
            <a:ext cx="2924175" cy="2743200"/>
          </a:xfrm>
          <a:prstGeom prst="sun">
            <a:avLst/>
          </a:prstGeom>
          <a:solidFill>
            <a:srgbClr val="FFFF0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n w="9525" cap="rnd" cmpd="sng" algn="ctr">
                  <a:solidFill>
                    <a:srgbClr val="548235">
                      <a:alpha val="61000"/>
                    </a:srgbClr>
                  </a:solidFill>
                  <a:prstDash val="solid"/>
                  <a:bevel/>
                </a:ln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Солнце</a:t>
            </a:r>
            <a:endParaRPr lang="ru-RU" sz="1100" dirty="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40971" grpId="0"/>
      <p:bldP spid="3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pic>
        <p:nvPicPr>
          <p:cNvPr id="3" name="Рисунок 2" descr="Копия (5)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47" y="1367616"/>
            <a:ext cx="11438584" cy="35719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161" y="1581930"/>
            <a:ext cx="1080946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Копия (6)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285" y="1581930"/>
            <a:ext cx="11344872" cy="3500462"/>
          </a:xfrm>
          <a:prstGeom prst="rect">
            <a:avLst/>
          </a:prstGeom>
        </p:spPr>
      </p:pic>
      <p:pic>
        <p:nvPicPr>
          <p:cNvPr id="6" name="Рисунок 5" descr="Копия (7)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71" y="1439054"/>
            <a:ext cx="12151814" cy="3071834"/>
          </a:xfrm>
          <a:prstGeom prst="rect">
            <a:avLst/>
          </a:prstGeom>
        </p:spPr>
      </p:pic>
      <p:pic>
        <p:nvPicPr>
          <p:cNvPr id="7" name="Рисунок 6" descr="Копия 3.JPG"/>
          <p:cNvPicPr>
            <a:picLocks noChangeAspect="1"/>
          </p:cNvPicPr>
          <p:nvPr/>
        </p:nvPicPr>
        <p:blipFill>
          <a:blip r:embed="rId6"/>
          <a:srcRect r="8356" b="26531"/>
          <a:stretch>
            <a:fillRect/>
          </a:stretch>
        </p:blipFill>
        <p:spPr>
          <a:xfrm>
            <a:off x="441285" y="1510492"/>
            <a:ext cx="11112578" cy="285752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84161" y="1439054"/>
            <a:ext cx="1128720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      При помощи раздела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Вставка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фигур можно разместить фигуры. Раздел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Стили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фигуры дает возможность изменять стили отображения фигуры и текстов внутри фигуры и различные способы разукрашивания фигуры и ее внешних границ. Стили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WordArt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дают возможность использования специальных текстовых эффектов, чтобы отображать текст в виде красивого рисунка. Раздел Текст дает возможность размещения текста внутри фигуры, направления и вертикального выравнивания текста внутри фигуры.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СОЕДИНЕНИЕ ФИГУР</a:t>
            </a:r>
            <a:endParaRPr lang="ru-RU" spc="-2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84161" y="1439054"/>
            <a:ext cx="1128720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   Из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нескольких фигур, размещенных на странице, можно образовать чертеж. Но расположение фигур зависит от места расположения текста, и место расположения фигуры может измениться. В итоге вид чертежа может быть разрушен. Чтобы не разрушить вид чертежа, обычно фигуры объединяются и создается целостный чертеж. Например, следующим образом можно создать чертеж «Дом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».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СОЕДИНЕНИЕ ФИГУР</a:t>
            </a:r>
            <a:endParaRPr lang="ru-RU" spc="-21" dirty="0" smtClean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 r="3333"/>
          <a:stretch>
            <a:fillRect/>
          </a:stretch>
        </p:blipFill>
        <p:spPr bwMode="auto">
          <a:xfrm>
            <a:off x="298409" y="1510492"/>
            <a:ext cx="11144328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СОЕДИНЕНИЕ ФИГУР</a:t>
            </a:r>
            <a:endParaRPr lang="ru-RU" spc="-21" dirty="0" smtClean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61" y="1796244"/>
            <a:ext cx="10924158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"/>
          <p:cNvSpPr>
            <a:spLocks noChangeArrowheads="1"/>
          </p:cNvSpPr>
          <p:nvPr/>
        </p:nvSpPr>
        <p:spPr bwMode="auto">
          <a:xfrm>
            <a:off x="298409" y="1724806"/>
            <a:ext cx="1128720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 размещение фигуры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форматы </a:t>
            </a:r>
            <a:r>
              <a:rPr lang="ru-RU" sz="4000" dirty="0" smtClean="0">
                <a:latin typeface="Arial" pitchFamily="34" charset="0"/>
                <a:cs typeface="Arial" pitchFamily="34" charset="0"/>
              </a:rPr>
              <a:t>фигуры</a:t>
            </a:r>
          </a:p>
          <a:p>
            <a:pPr algn="ctr"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4000" dirty="0" smtClean="0">
                <a:latin typeface="Arial" pitchFamily="34" charset="0"/>
                <a:cs typeface="Arial" pitchFamily="34" charset="0"/>
              </a:rPr>
              <a:t>соединение фигур</a:t>
            </a:r>
            <a:endParaRPr lang="ru-RU" sz="4000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 typeface="Wingdings" pitchFamily="2" charset="2"/>
              <a:buChar char="§"/>
            </a:pPr>
            <a:endParaRPr lang="ru-RU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84161" y="367484"/>
            <a:ext cx="10900241" cy="615553"/>
          </a:xfrm>
        </p:spPr>
        <p:txBody>
          <a:bodyPr/>
          <a:lstStyle/>
          <a:p>
            <a:pPr algn="ctr"/>
            <a:r>
              <a:rPr lang="ru-RU" sz="4000" dirty="0" smtClean="0"/>
              <a:t>КЛЮЧЕВЫЕ СЛОВА</a:t>
            </a:r>
            <a:endParaRPr lang="ru-RU" sz="40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algn="ctr"/>
            <a:r>
              <a:rPr lang="ru-RU" sz="3900" dirty="0" smtClean="0"/>
              <a:t>ЗАДАНИЯ ДЛЯ САМОСТОЯТЕЛЬНОЙ РАБОТЫ</a:t>
            </a:r>
            <a:endParaRPr lang="ru-RU" sz="39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41285" y="1724806"/>
            <a:ext cx="10715700" cy="1107996"/>
          </a:xfrm>
        </p:spPr>
        <p:txBody>
          <a:bodyPr/>
          <a:lstStyle/>
          <a:p>
            <a:r>
              <a:rPr lang="ru-RU" sz="3200" i="0" dirty="0" smtClean="0"/>
              <a:t> </a:t>
            </a:r>
            <a:r>
              <a:rPr lang="ru-RU" sz="3600" i="0" dirty="0" smtClean="0"/>
              <a:t>1) </a:t>
            </a:r>
            <a:r>
              <a:rPr lang="ru-RU" sz="3600" i="0" dirty="0" smtClean="0"/>
              <a:t> Прочитайте </a:t>
            </a:r>
            <a:r>
              <a:rPr lang="ru-RU" sz="3600" i="0" dirty="0" smtClean="0"/>
              <a:t>страницы 48-52 учебника.</a:t>
            </a:r>
          </a:p>
          <a:p>
            <a:r>
              <a:rPr lang="ru-RU" sz="3600" i="0" dirty="0" smtClean="0"/>
              <a:t> 2)  Практическое задание </a:t>
            </a:r>
            <a:r>
              <a:rPr lang="ru-RU" sz="3600" i="0" dirty="0" smtClean="0"/>
              <a:t>23 из </a:t>
            </a:r>
            <a:r>
              <a:rPr lang="ru-RU" sz="3600" i="0" dirty="0" smtClean="0"/>
              <a:t>учебника.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5863" y="3010690"/>
            <a:ext cx="5929354" cy="372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ФИГУРЫ И СХЕМЫ В ДОКУМЕНТЕ</a:t>
            </a:r>
            <a:endParaRPr lang="ru-RU" sz="1400" spc="-21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7037" y="1510492"/>
            <a:ext cx="10787138" cy="5047536"/>
          </a:xfrm>
        </p:spPr>
        <p:txBody>
          <a:bodyPr/>
          <a:lstStyle/>
          <a:p>
            <a:r>
              <a:rPr lang="ru-RU" sz="4000" i="0" dirty="0" smtClean="0"/>
              <a:t>  </a:t>
            </a:r>
            <a:r>
              <a:rPr lang="ru-RU" sz="3600" i="0" dirty="0" smtClean="0"/>
              <a:t> Для того чтобы документ был содержательным и красивым, иногда нужно добавлять картинки. А если их нет в коллекции </a:t>
            </a:r>
            <a:r>
              <a:rPr lang="ru-RU" sz="3600" i="0" dirty="0" err="1" smtClean="0"/>
              <a:t>Word</a:t>
            </a:r>
            <a:r>
              <a:rPr lang="ru-RU" sz="3600" i="0" dirty="0" smtClean="0"/>
              <a:t>? Тогда можете воспользоваться программой </a:t>
            </a:r>
            <a:r>
              <a:rPr lang="ru-RU" sz="3600" i="0" dirty="0" err="1" smtClean="0"/>
              <a:t>Paint</a:t>
            </a:r>
            <a:r>
              <a:rPr lang="ru-RU" sz="3600" i="0" dirty="0" smtClean="0"/>
              <a:t>. Но в </a:t>
            </a:r>
            <a:r>
              <a:rPr lang="ru-RU" sz="3600" i="0" dirty="0" err="1" smtClean="0"/>
              <a:t>Word</a:t>
            </a:r>
            <a:r>
              <a:rPr lang="ru-RU" sz="3600" i="0" dirty="0" smtClean="0"/>
              <a:t> тоже есть возможность рисования фигур и схем, которая облегчит вашу работу. На этом уроке будут выполнены действия, которые вам известны по работе в </a:t>
            </a:r>
            <a:r>
              <a:rPr lang="ru-RU" sz="3600" i="0" dirty="0" err="1" smtClean="0"/>
              <a:t>Paint</a:t>
            </a:r>
            <a:r>
              <a:rPr lang="ru-RU" sz="3600" i="0" dirty="0" smtClean="0"/>
              <a:t>, поэтому будет несложно выполнять их.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2358774" cy="615553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sz="4000" dirty="0" smtClean="0"/>
              <a:t>ВОЗМОЖНОСТИ РИСОВАНИЯ</a:t>
            </a:r>
            <a:endParaRPr lang="ru-RU" sz="1400" spc="-21" dirty="0" smtClean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7037" y="1224740"/>
            <a:ext cx="10787138" cy="4985980"/>
          </a:xfrm>
        </p:spPr>
        <p:txBody>
          <a:bodyPr/>
          <a:lstStyle/>
          <a:p>
            <a:pPr indent="723900"/>
            <a:r>
              <a:rPr lang="ru-RU" sz="3600" i="0" dirty="0" smtClean="0"/>
              <a:t>На предыдущем уроке мы рассмотрели вставку рисунков в документ. Используя возможности текстового процессора, в документ можно вставить и </a:t>
            </a:r>
            <a:r>
              <a:rPr lang="ru-RU" sz="3600" i="0" dirty="0" smtClean="0"/>
              <a:t>чертежи и линии. </a:t>
            </a:r>
            <a:r>
              <a:rPr lang="ru-RU" sz="3600" i="0" dirty="0" smtClean="0"/>
              <a:t>Эту работу можно выполнить при помощи списка раздела Фигуры в группе </a:t>
            </a:r>
            <a:r>
              <a:rPr lang="ru-RU" sz="3600" b="1" i="0" dirty="0" err="1" smtClean="0"/>
              <a:t>Иплюстрации</a:t>
            </a:r>
            <a:r>
              <a:rPr lang="ru-RU" sz="3600" i="0" dirty="0" smtClean="0"/>
              <a:t>, которая находится в ленте </a:t>
            </a:r>
            <a:r>
              <a:rPr lang="ru-RU" sz="3600" b="1" i="0" dirty="0" smtClean="0"/>
              <a:t>Вставка</a:t>
            </a:r>
            <a:r>
              <a:rPr lang="ru-RU" sz="3600" i="0" dirty="0" smtClean="0"/>
              <a:t>.</a:t>
            </a:r>
          </a:p>
          <a:p>
            <a:pPr indent="723900"/>
            <a:r>
              <a:rPr lang="ru-RU" sz="3600" i="0" dirty="0" smtClean="0"/>
              <a:t>В списке предоставлены возможности размещения фигур в указанном виде.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pic>
        <p:nvPicPr>
          <p:cNvPr id="14" name="Рисунок 1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285" y="1581930"/>
            <a:ext cx="11262384" cy="3786214"/>
          </a:xfrm>
          <a:prstGeom prst="rect">
            <a:avLst/>
          </a:prstGeom>
        </p:spPr>
      </p:pic>
      <p:sp>
        <p:nvSpPr>
          <p:cNvPr id="15" name="Стрелка вправо 14"/>
          <p:cNvSpPr/>
          <p:nvPr/>
        </p:nvSpPr>
        <p:spPr>
          <a:xfrm rot="12921798">
            <a:off x="7918545" y="4832571"/>
            <a:ext cx="3868598" cy="90439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2789" y="1224740"/>
            <a:ext cx="2214578" cy="549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6046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t="9094" r="6452" b="83111"/>
          <a:stretch>
            <a:fillRect/>
          </a:stretch>
        </p:blipFill>
        <p:spPr bwMode="auto">
          <a:xfrm>
            <a:off x="1012789" y="1724806"/>
            <a:ext cx="207170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16889" b="70120"/>
          <a:stretch>
            <a:fillRect/>
          </a:stretch>
        </p:blipFill>
        <p:spPr bwMode="auto">
          <a:xfrm>
            <a:off x="1012789" y="2153434"/>
            <a:ext cx="22145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29880" b="54530"/>
          <a:stretch>
            <a:fillRect/>
          </a:stretch>
        </p:blipFill>
        <p:spPr bwMode="auto">
          <a:xfrm>
            <a:off x="1012789" y="2867814"/>
            <a:ext cx="2214578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t="45470" b="41538"/>
          <a:stretch>
            <a:fillRect/>
          </a:stretch>
        </p:blipFill>
        <p:spPr bwMode="auto">
          <a:xfrm>
            <a:off x="1012789" y="3725070"/>
            <a:ext cx="221457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 t="58240" b="22273"/>
          <a:stretch>
            <a:fillRect/>
          </a:stretch>
        </p:blipFill>
        <p:spPr bwMode="auto">
          <a:xfrm>
            <a:off x="1012789" y="4439450"/>
            <a:ext cx="2214578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 t="76650" b="12957"/>
          <a:stretch>
            <a:fillRect/>
          </a:stretch>
        </p:blipFill>
        <p:spPr bwMode="auto">
          <a:xfrm>
            <a:off x="1012789" y="5511020"/>
            <a:ext cx="221457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 t="86821"/>
          <a:stretch>
            <a:fillRect/>
          </a:stretch>
        </p:blipFill>
        <p:spPr bwMode="auto">
          <a:xfrm>
            <a:off x="1012789" y="6011086"/>
            <a:ext cx="2214578" cy="7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4029E-6 3.63472E-6 L 0.61548 -0.0015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94781E-6 -6.87161E-7 L 0.60361 0.14263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" y="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822E-6 -2.54237E-6 L 0.5984 0.33808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1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822E-6 -2.93785E-6 L 0.29052 -0.3068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" y="-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822E-6 1.41243E-6 L 0.27864 -0.2187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7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822E-6 -7.34463E-7 L 0.26677 -0.0589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-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0822E-6 -4.63277E-6 L 0.40302 -0.03864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pic>
        <p:nvPicPr>
          <p:cNvPr id="5" name="Рисунок 4" descr="Копия (2)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161" y="1510492"/>
            <a:ext cx="11144328" cy="3000396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98409" y="1296178"/>
            <a:ext cx="750099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Стрелка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Двусторонняя стрелка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Соединительная линия уступом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Уступ со стрелкой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Уступ с двумя стрелками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Скруглённая соединительная линия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Скруглённая линия со стрелкой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Скруглённая линия с двумя стрелками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Кривая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Полилиния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Рисованная линия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971" y="367484"/>
            <a:ext cx="11715832" cy="677108"/>
          </a:xfrm>
        </p:spPr>
        <p:txBody>
          <a:bodyPr/>
          <a:lstStyle/>
          <a:p>
            <a:pPr marL="27048" marR="10819" algn="ctr">
              <a:spcBef>
                <a:spcPts val="724"/>
              </a:spcBef>
            </a:pPr>
            <a:r>
              <a:rPr lang="ru-RU" dirty="0" smtClean="0"/>
              <a:t>ВОЗМОЖНОСТИ РИСОВАНИЯ</a:t>
            </a:r>
            <a:endParaRPr lang="ru-RU" spc="-21" dirty="0" smtClean="0"/>
          </a:p>
        </p:txBody>
      </p:sp>
      <p:pic>
        <p:nvPicPr>
          <p:cNvPr id="3" name="Рисунок 2" descr="Копия (3) 2.JPG"/>
          <p:cNvPicPr>
            <a:picLocks noChangeAspect="1"/>
          </p:cNvPicPr>
          <p:nvPr/>
        </p:nvPicPr>
        <p:blipFill>
          <a:blip r:embed="rId2"/>
          <a:srcRect b="44618"/>
          <a:stretch>
            <a:fillRect/>
          </a:stretch>
        </p:blipFill>
        <p:spPr>
          <a:xfrm>
            <a:off x="226971" y="1367616"/>
            <a:ext cx="11430080" cy="2000264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8805" y="1510492"/>
            <a:ext cx="214314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2584425" y="2081996"/>
            <a:ext cx="1428760" cy="714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4727565" y="2081996"/>
            <a:ext cx="1285884" cy="4286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>
            <a:off x="5870573" y="2582062"/>
            <a:ext cx="1500198" cy="500066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10"/>
          <p:cNvCxnSpPr/>
          <p:nvPr/>
        </p:nvCxnSpPr>
        <p:spPr>
          <a:xfrm>
            <a:off x="5013317" y="3439318"/>
            <a:ext cx="1643074" cy="42862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 rot="16200000" flipH="1">
            <a:off x="7261234" y="3620294"/>
            <a:ext cx="914400" cy="695325"/>
          </a:xfrm>
          <a:prstGeom prst="curvedConnector3">
            <a:avLst>
              <a:gd name="adj1" fmla="val 325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>
            <a:off x="7085019" y="4510888"/>
            <a:ext cx="1214446" cy="214314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лилиния 13"/>
          <p:cNvSpPr/>
          <p:nvPr/>
        </p:nvSpPr>
        <p:spPr>
          <a:xfrm>
            <a:off x="3513119" y="5368144"/>
            <a:ext cx="1873885" cy="914400"/>
          </a:xfrm>
          <a:custGeom>
            <a:avLst/>
            <a:gdLst>
              <a:gd name="connsiteX0" fmla="*/ 867790 w 1874108"/>
              <a:gd name="connsiteY0" fmla="*/ 0 h 914400"/>
              <a:gd name="connsiteX1" fmla="*/ 153415 w 1874108"/>
              <a:gd name="connsiteY1" fmla="*/ 390525 h 914400"/>
              <a:gd name="connsiteX2" fmla="*/ 143890 w 1874108"/>
              <a:gd name="connsiteY2" fmla="*/ 238125 h 914400"/>
              <a:gd name="connsiteX3" fmla="*/ 1715515 w 1874108"/>
              <a:gd name="connsiteY3" fmla="*/ 142875 h 914400"/>
              <a:gd name="connsiteX4" fmla="*/ 1829815 w 1874108"/>
              <a:gd name="connsiteY4" fmla="*/ 666750 h 914400"/>
              <a:gd name="connsiteX5" fmla="*/ 1801240 w 1874108"/>
              <a:gd name="connsiteY5" fmla="*/ 733425 h 914400"/>
              <a:gd name="connsiteX6" fmla="*/ 1048765 w 187410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74108" h="914400">
                <a:moveTo>
                  <a:pt x="867790" y="0"/>
                </a:moveTo>
                <a:cubicBezTo>
                  <a:pt x="570927" y="175419"/>
                  <a:pt x="274065" y="350838"/>
                  <a:pt x="153415" y="390525"/>
                </a:cubicBezTo>
                <a:cubicBezTo>
                  <a:pt x="32765" y="430212"/>
                  <a:pt x="-116460" y="279400"/>
                  <a:pt x="143890" y="238125"/>
                </a:cubicBezTo>
                <a:cubicBezTo>
                  <a:pt x="404240" y="196850"/>
                  <a:pt x="1434528" y="71438"/>
                  <a:pt x="1715515" y="142875"/>
                </a:cubicBezTo>
                <a:cubicBezTo>
                  <a:pt x="1996502" y="214312"/>
                  <a:pt x="1815528" y="568325"/>
                  <a:pt x="1829815" y="666750"/>
                </a:cubicBezTo>
                <a:cubicBezTo>
                  <a:pt x="1844102" y="765175"/>
                  <a:pt x="1931415" y="692150"/>
                  <a:pt x="1801240" y="733425"/>
                </a:cubicBezTo>
                <a:cubicBezTo>
                  <a:pt x="1671065" y="774700"/>
                  <a:pt x="1359915" y="844550"/>
                  <a:pt x="1048765" y="9144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6156325" y="5296706"/>
            <a:ext cx="2632075" cy="1304925"/>
          </a:xfrm>
          <a:custGeom>
            <a:avLst/>
            <a:gdLst>
              <a:gd name="connsiteX0" fmla="*/ 384424 w 2632575"/>
              <a:gd name="connsiteY0" fmla="*/ 0 h 1304925"/>
              <a:gd name="connsiteX1" fmla="*/ 298699 w 2632575"/>
              <a:gd name="connsiteY1" fmla="*/ 28575 h 1304925"/>
              <a:gd name="connsiteX2" fmla="*/ 260599 w 2632575"/>
              <a:gd name="connsiteY2" fmla="*/ 66675 h 1304925"/>
              <a:gd name="connsiteX3" fmla="*/ 203449 w 2632575"/>
              <a:gd name="connsiteY3" fmla="*/ 114300 h 1304925"/>
              <a:gd name="connsiteX4" fmla="*/ 155824 w 2632575"/>
              <a:gd name="connsiteY4" fmla="*/ 171450 h 1304925"/>
              <a:gd name="connsiteX5" fmla="*/ 108199 w 2632575"/>
              <a:gd name="connsiteY5" fmla="*/ 238125 h 1304925"/>
              <a:gd name="connsiteX6" fmla="*/ 70099 w 2632575"/>
              <a:gd name="connsiteY6" fmla="*/ 304800 h 1304925"/>
              <a:gd name="connsiteX7" fmla="*/ 41524 w 2632575"/>
              <a:gd name="connsiteY7" fmla="*/ 390525 h 1304925"/>
              <a:gd name="connsiteX8" fmla="*/ 31999 w 2632575"/>
              <a:gd name="connsiteY8" fmla="*/ 419100 h 1304925"/>
              <a:gd name="connsiteX9" fmla="*/ 22474 w 2632575"/>
              <a:gd name="connsiteY9" fmla="*/ 504825 h 1304925"/>
              <a:gd name="connsiteX10" fmla="*/ 22474 w 2632575"/>
              <a:gd name="connsiteY10" fmla="*/ 647700 h 1304925"/>
              <a:gd name="connsiteX11" fmla="*/ 51049 w 2632575"/>
              <a:gd name="connsiteY11" fmla="*/ 685800 h 1304925"/>
              <a:gd name="connsiteX12" fmla="*/ 193924 w 2632575"/>
              <a:gd name="connsiteY12" fmla="*/ 752475 h 1304925"/>
              <a:gd name="connsiteX13" fmla="*/ 251074 w 2632575"/>
              <a:gd name="connsiteY13" fmla="*/ 771525 h 1304925"/>
              <a:gd name="connsiteX14" fmla="*/ 374899 w 2632575"/>
              <a:gd name="connsiteY14" fmla="*/ 781050 h 1304925"/>
              <a:gd name="connsiteX15" fmla="*/ 527299 w 2632575"/>
              <a:gd name="connsiteY15" fmla="*/ 790575 h 1304925"/>
              <a:gd name="connsiteX16" fmla="*/ 860674 w 2632575"/>
              <a:gd name="connsiteY16" fmla="*/ 742950 h 1304925"/>
              <a:gd name="connsiteX17" fmla="*/ 936874 w 2632575"/>
              <a:gd name="connsiteY17" fmla="*/ 685800 h 1304925"/>
              <a:gd name="connsiteX18" fmla="*/ 974974 w 2632575"/>
              <a:gd name="connsiteY18" fmla="*/ 676275 h 1304925"/>
              <a:gd name="connsiteX19" fmla="*/ 1013074 w 2632575"/>
              <a:gd name="connsiteY19" fmla="*/ 647700 h 1304925"/>
              <a:gd name="connsiteX20" fmla="*/ 1060699 w 2632575"/>
              <a:gd name="connsiteY20" fmla="*/ 628650 h 1304925"/>
              <a:gd name="connsiteX21" fmla="*/ 1089274 w 2632575"/>
              <a:gd name="connsiteY21" fmla="*/ 590550 h 1304925"/>
              <a:gd name="connsiteX22" fmla="*/ 1184524 w 2632575"/>
              <a:gd name="connsiteY22" fmla="*/ 533400 h 1304925"/>
              <a:gd name="connsiteX23" fmla="*/ 1232149 w 2632575"/>
              <a:gd name="connsiteY23" fmla="*/ 466725 h 1304925"/>
              <a:gd name="connsiteX24" fmla="*/ 1222624 w 2632575"/>
              <a:gd name="connsiteY24" fmla="*/ 400050 h 1304925"/>
              <a:gd name="connsiteX25" fmla="*/ 1136899 w 2632575"/>
              <a:gd name="connsiteY25" fmla="*/ 361950 h 1304925"/>
              <a:gd name="connsiteX26" fmla="*/ 1108324 w 2632575"/>
              <a:gd name="connsiteY26" fmla="*/ 342900 h 1304925"/>
              <a:gd name="connsiteX27" fmla="*/ 898774 w 2632575"/>
              <a:gd name="connsiteY27" fmla="*/ 361950 h 1304925"/>
              <a:gd name="connsiteX28" fmla="*/ 793999 w 2632575"/>
              <a:gd name="connsiteY28" fmla="*/ 476250 h 1304925"/>
              <a:gd name="connsiteX29" fmla="*/ 774949 w 2632575"/>
              <a:gd name="connsiteY29" fmla="*/ 514350 h 1304925"/>
              <a:gd name="connsiteX30" fmla="*/ 746374 w 2632575"/>
              <a:gd name="connsiteY30" fmla="*/ 552450 h 1304925"/>
              <a:gd name="connsiteX31" fmla="*/ 727324 w 2632575"/>
              <a:gd name="connsiteY31" fmla="*/ 600075 h 1304925"/>
              <a:gd name="connsiteX32" fmla="*/ 679699 w 2632575"/>
              <a:gd name="connsiteY32" fmla="*/ 676275 h 1304925"/>
              <a:gd name="connsiteX33" fmla="*/ 670174 w 2632575"/>
              <a:gd name="connsiteY33" fmla="*/ 742950 h 1304925"/>
              <a:gd name="connsiteX34" fmla="*/ 660649 w 2632575"/>
              <a:gd name="connsiteY34" fmla="*/ 781050 h 1304925"/>
              <a:gd name="connsiteX35" fmla="*/ 670174 w 2632575"/>
              <a:gd name="connsiteY35" fmla="*/ 914400 h 1304925"/>
              <a:gd name="connsiteX36" fmla="*/ 698749 w 2632575"/>
              <a:gd name="connsiteY36" fmla="*/ 952500 h 1304925"/>
              <a:gd name="connsiteX37" fmla="*/ 736849 w 2632575"/>
              <a:gd name="connsiteY37" fmla="*/ 962025 h 1304925"/>
              <a:gd name="connsiteX38" fmla="*/ 784474 w 2632575"/>
              <a:gd name="connsiteY38" fmla="*/ 981075 h 1304925"/>
              <a:gd name="connsiteX39" fmla="*/ 879724 w 2632575"/>
              <a:gd name="connsiteY39" fmla="*/ 1000125 h 1304925"/>
              <a:gd name="connsiteX40" fmla="*/ 1032124 w 2632575"/>
              <a:gd name="connsiteY40" fmla="*/ 1038225 h 1304925"/>
              <a:gd name="connsiteX41" fmla="*/ 1079749 w 2632575"/>
              <a:gd name="connsiteY41" fmla="*/ 1047750 h 1304925"/>
              <a:gd name="connsiteX42" fmla="*/ 1146424 w 2632575"/>
              <a:gd name="connsiteY42" fmla="*/ 1057275 h 1304925"/>
              <a:gd name="connsiteX43" fmla="*/ 1203574 w 2632575"/>
              <a:gd name="connsiteY43" fmla="*/ 1066800 h 1304925"/>
              <a:gd name="connsiteX44" fmla="*/ 1689349 w 2632575"/>
              <a:gd name="connsiteY44" fmla="*/ 1038225 h 1304925"/>
              <a:gd name="connsiteX45" fmla="*/ 1717924 w 2632575"/>
              <a:gd name="connsiteY45" fmla="*/ 1028700 h 1304925"/>
              <a:gd name="connsiteX46" fmla="*/ 1784599 w 2632575"/>
              <a:gd name="connsiteY46" fmla="*/ 962025 h 1304925"/>
              <a:gd name="connsiteX47" fmla="*/ 1841749 w 2632575"/>
              <a:gd name="connsiteY47" fmla="*/ 895350 h 1304925"/>
              <a:gd name="connsiteX48" fmla="*/ 1832224 w 2632575"/>
              <a:gd name="connsiteY48" fmla="*/ 752475 h 1304925"/>
              <a:gd name="connsiteX49" fmla="*/ 1822699 w 2632575"/>
              <a:gd name="connsiteY49" fmla="*/ 714375 h 1304925"/>
              <a:gd name="connsiteX50" fmla="*/ 1784599 w 2632575"/>
              <a:gd name="connsiteY50" fmla="*/ 704850 h 1304925"/>
              <a:gd name="connsiteX51" fmla="*/ 1756024 w 2632575"/>
              <a:gd name="connsiteY51" fmla="*/ 695325 h 1304925"/>
              <a:gd name="connsiteX52" fmla="*/ 1698874 w 2632575"/>
              <a:gd name="connsiteY52" fmla="*/ 762000 h 1304925"/>
              <a:gd name="connsiteX53" fmla="*/ 1689349 w 2632575"/>
              <a:gd name="connsiteY53" fmla="*/ 790575 h 1304925"/>
              <a:gd name="connsiteX54" fmla="*/ 1670299 w 2632575"/>
              <a:gd name="connsiteY54" fmla="*/ 828675 h 1304925"/>
              <a:gd name="connsiteX55" fmla="*/ 1651249 w 2632575"/>
              <a:gd name="connsiteY55" fmla="*/ 981075 h 1304925"/>
              <a:gd name="connsiteX56" fmla="*/ 1632199 w 2632575"/>
              <a:gd name="connsiteY56" fmla="*/ 1104900 h 1304925"/>
              <a:gd name="connsiteX57" fmla="*/ 1641724 w 2632575"/>
              <a:gd name="connsiteY57" fmla="*/ 1228725 h 1304925"/>
              <a:gd name="connsiteX58" fmla="*/ 1670299 w 2632575"/>
              <a:gd name="connsiteY58" fmla="*/ 1247775 h 1304925"/>
              <a:gd name="connsiteX59" fmla="*/ 1956049 w 2632575"/>
              <a:gd name="connsiteY59" fmla="*/ 1295400 h 1304925"/>
              <a:gd name="connsiteX60" fmla="*/ 2070349 w 2632575"/>
              <a:gd name="connsiteY60" fmla="*/ 1304925 h 1304925"/>
              <a:gd name="connsiteX61" fmla="*/ 2479924 w 2632575"/>
              <a:gd name="connsiteY61" fmla="*/ 1295400 h 1304925"/>
              <a:gd name="connsiteX62" fmla="*/ 2603749 w 2632575"/>
              <a:gd name="connsiteY62" fmla="*/ 1257300 h 1304925"/>
              <a:gd name="connsiteX63" fmla="*/ 2632324 w 2632575"/>
              <a:gd name="connsiteY63" fmla="*/ 1181100 h 1304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2632575" h="1304925">
                <a:moveTo>
                  <a:pt x="384424" y="0"/>
                </a:moveTo>
                <a:cubicBezTo>
                  <a:pt x="350126" y="6860"/>
                  <a:pt x="327379" y="7065"/>
                  <a:pt x="298699" y="28575"/>
                </a:cubicBezTo>
                <a:cubicBezTo>
                  <a:pt x="284331" y="39351"/>
                  <a:pt x="273949" y="54660"/>
                  <a:pt x="260599" y="66675"/>
                </a:cubicBezTo>
                <a:cubicBezTo>
                  <a:pt x="242167" y="83264"/>
                  <a:pt x="221983" y="97825"/>
                  <a:pt x="203449" y="114300"/>
                </a:cubicBezTo>
                <a:cubicBezTo>
                  <a:pt x="168645" y="145237"/>
                  <a:pt x="180760" y="136539"/>
                  <a:pt x="155824" y="171450"/>
                </a:cubicBezTo>
                <a:cubicBezTo>
                  <a:pt x="148633" y="181517"/>
                  <a:pt x="115682" y="223160"/>
                  <a:pt x="108199" y="238125"/>
                </a:cubicBezTo>
                <a:cubicBezTo>
                  <a:pt x="71836" y="310851"/>
                  <a:pt x="139195" y="212672"/>
                  <a:pt x="70099" y="304800"/>
                </a:cubicBezTo>
                <a:lnTo>
                  <a:pt x="41524" y="390525"/>
                </a:lnTo>
                <a:lnTo>
                  <a:pt x="31999" y="419100"/>
                </a:lnTo>
                <a:cubicBezTo>
                  <a:pt x="28824" y="447675"/>
                  <a:pt x="27201" y="476465"/>
                  <a:pt x="22474" y="504825"/>
                </a:cubicBezTo>
                <a:cubicBezTo>
                  <a:pt x="9520" y="582550"/>
                  <a:pt x="-20864" y="474348"/>
                  <a:pt x="22474" y="647700"/>
                </a:cubicBezTo>
                <a:cubicBezTo>
                  <a:pt x="26324" y="663101"/>
                  <a:pt x="38762" y="675747"/>
                  <a:pt x="51049" y="685800"/>
                </a:cubicBezTo>
                <a:cubicBezTo>
                  <a:pt x="115923" y="738879"/>
                  <a:pt x="122315" y="730441"/>
                  <a:pt x="193924" y="752475"/>
                </a:cubicBezTo>
                <a:cubicBezTo>
                  <a:pt x="213116" y="758380"/>
                  <a:pt x="231239" y="768393"/>
                  <a:pt x="251074" y="771525"/>
                </a:cubicBezTo>
                <a:cubicBezTo>
                  <a:pt x="291964" y="777981"/>
                  <a:pt x="333600" y="778202"/>
                  <a:pt x="374899" y="781050"/>
                </a:cubicBezTo>
                <a:lnTo>
                  <a:pt x="527299" y="790575"/>
                </a:lnTo>
                <a:cubicBezTo>
                  <a:pt x="659735" y="779539"/>
                  <a:pt x="744736" y="786427"/>
                  <a:pt x="860674" y="742950"/>
                </a:cubicBezTo>
                <a:cubicBezTo>
                  <a:pt x="977007" y="699325"/>
                  <a:pt x="853620" y="733374"/>
                  <a:pt x="936874" y="685800"/>
                </a:cubicBezTo>
                <a:cubicBezTo>
                  <a:pt x="948240" y="679305"/>
                  <a:pt x="962274" y="679450"/>
                  <a:pt x="974974" y="676275"/>
                </a:cubicBezTo>
                <a:cubicBezTo>
                  <a:pt x="987674" y="666750"/>
                  <a:pt x="999197" y="655410"/>
                  <a:pt x="1013074" y="647700"/>
                </a:cubicBezTo>
                <a:cubicBezTo>
                  <a:pt x="1028020" y="639397"/>
                  <a:pt x="1047021" y="638909"/>
                  <a:pt x="1060699" y="628650"/>
                </a:cubicBezTo>
                <a:cubicBezTo>
                  <a:pt x="1073399" y="619125"/>
                  <a:pt x="1077221" y="600881"/>
                  <a:pt x="1089274" y="590550"/>
                </a:cubicBezTo>
                <a:cubicBezTo>
                  <a:pt x="1131908" y="554007"/>
                  <a:pt x="1141269" y="591073"/>
                  <a:pt x="1184524" y="533400"/>
                </a:cubicBezTo>
                <a:cubicBezTo>
                  <a:pt x="1219968" y="486142"/>
                  <a:pt x="1204293" y="508509"/>
                  <a:pt x="1232149" y="466725"/>
                </a:cubicBezTo>
                <a:cubicBezTo>
                  <a:pt x="1228974" y="444500"/>
                  <a:pt x="1232664" y="420130"/>
                  <a:pt x="1222624" y="400050"/>
                </a:cubicBezTo>
                <a:cubicBezTo>
                  <a:pt x="1207025" y="368852"/>
                  <a:pt x="1163936" y="367357"/>
                  <a:pt x="1136899" y="361950"/>
                </a:cubicBezTo>
                <a:cubicBezTo>
                  <a:pt x="1127374" y="355600"/>
                  <a:pt x="1119760" y="343420"/>
                  <a:pt x="1108324" y="342900"/>
                </a:cubicBezTo>
                <a:cubicBezTo>
                  <a:pt x="966782" y="336466"/>
                  <a:pt x="976437" y="336062"/>
                  <a:pt x="898774" y="361950"/>
                </a:cubicBezTo>
                <a:cubicBezTo>
                  <a:pt x="862354" y="398370"/>
                  <a:pt x="822866" y="432949"/>
                  <a:pt x="793999" y="476250"/>
                </a:cubicBezTo>
                <a:cubicBezTo>
                  <a:pt x="786123" y="488064"/>
                  <a:pt x="782474" y="502309"/>
                  <a:pt x="774949" y="514350"/>
                </a:cubicBezTo>
                <a:cubicBezTo>
                  <a:pt x="766535" y="527812"/>
                  <a:pt x="754084" y="538573"/>
                  <a:pt x="746374" y="552450"/>
                </a:cubicBezTo>
                <a:cubicBezTo>
                  <a:pt x="738071" y="567396"/>
                  <a:pt x="734268" y="584451"/>
                  <a:pt x="727324" y="600075"/>
                </a:cubicBezTo>
                <a:cubicBezTo>
                  <a:pt x="708306" y="642865"/>
                  <a:pt x="708820" y="637447"/>
                  <a:pt x="679699" y="676275"/>
                </a:cubicBezTo>
                <a:cubicBezTo>
                  <a:pt x="676524" y="698500"/>
                  <a:pt x="674190" y="720861"/>
                  <a:pt x="670174" y="742950"/>
                </a:cubicBezTo>
                <a:cubicBezTo>
                  <a:pt x="667832" y="755830"/>
                  <a:pt x="660649" y="767959"/>
                  <a:pt x="660649" y="781050"/>
                </a:cubicBezTo>
                <a:cubicBezTo>
                  <a:pt x="660649" y="825613"/>
                  <a:pt x="660507" y="870898"/>
                  <a:pt x="670174" y="914400"/>
                </a:cubicBezTo>
                <a:cubicBezTo>
                  <a:pt x="673618" y="929897"/>
                  <a:pt x="685831" y="943273"/>
                  <a:pt x="698749" y="952500"/>
                </a:cubicBezTo>
                <a:cubicBezTo>
                  <a:pt x="709401" y="960109"/>
                  <a:pt x="724430" y="957885"/>
                  <a:pt x="736849" y="962025"/>
                </a:cubicBezTo>
                <a:cubicBezTo>
                  <a:pt x="753069" y="967432"/>
                  <a:pt x="768254" y="975668"/>
                  <a:pt x="784474" y="981075"/>
                </a:cubicBezTo>
                <a:cubicBezTo>
                  <a:pt x="812892" y="990548"/>
                  <a:pt x="851586" y="995435"/>
                  <a:pt x="879724" y="1000125"/>
                </a:cubicBezTo>
                <a:cubicBezTo>
                  <a:pt x="957612" y="1039069"/>
                  <a:pt x="889562" y="1009713"/>
                  <a:pt x="1032124" y="1038225"/>
                </a:cubicBezTo>
                <a:cubicBezTo>
                  <a:pt x="1047999" y="1041400"/>
                  <a:pt x="1063780" y="1045088"/>
                  <a:pt x="1079749" y="1047750"/>
                </a:cubicBezTo>
                <a:cubicBezTo>
                  <a:pt x="1101894" y="1051441"/>
                  <a:pt x="1124234" y="1053861"/>
                  <a:pt x="1146424" y="1057275"/>
                </a:cubicBezTo>
                <a:cubicBezTo>
                  <a:pt x="1165512" y="1060212"/>
                  <a:pt x="1184524" y="1063625"/>
                  <a:pt x="1203574" y="1066800"/>
                </a:cubicBezTo>
                <a:cubicBezTo>
                  <a:pt x="1357661" y="1060243"/>
                  <a:pt x="1533227" y="1082831"/>
                  <a:pt x="1689349" y="1038225"/>
                </a:cubicBezTo>
                <a:cubicBezTo>
                  <a:pt x="1699003" y="1035467"/>
                  <a:pt x="1708399" y="1031875"/>
                  <a:pt x="1717924" y="1028700"/>
                </a:cubicBezTo>
                <a:cubicBezTo>
                  <a:pt x="1740149" y="1006475"/>
                  <a:pt x="1765740" y="987170"/>
                  <a:pt x="1784599" y="962025"/>
                </a:cubicBezTo>
                <a:cubicBezTo>
                  <a:pt x="1821256" y="913149"/>
                  <a:pt x="1801949" y="935150"/>
                  <a:pt x="1841749" y="895350"/>
                </a:cubicBezTo>
                <a:cubicBezTo>
                  <a:pt x="1859445" y="824565"/>
                  <a:pt x="1854804" y="865376"/>
                  <a:pt x="1832224" y="752475"/>
                </a:cubicBezTo>
                <a:cubicBezTo>
                  <a:pt x="1829657" y="739638"/>
                  <a:pt x="1831956" y="723632"/>
                  <a:pt x="1822699" y="714375"/>
                </a:cubicBezTo>
                <a:cubicBezTo>
                  <a:pt x="1813442" y="705118"/>
                  <a:pt x="1797186" y="708446"/>
                  <a:pt x="1784599" y="704850"/>
                </a:cubicBezTo>
                <a:cubicBezTo>
                  <a:pt x="1774945" y="702092"/>
                  <a:pt x="1765549" y="698500"/>
                  <a:pt x="1756024" y="695325"/>
                </a:cubicBezTo>
                <a:cubicBezTo>
                  <a:pt x="1733504" y="717845"/>
                  <a:pt x="1715166" y="733489"/>
                  <a:pt x="1698874" y="762000"/>
                </a:cubicBezTo>
                <a:cubicBezTo>
                  <a:pt x="1693893" y="770717"/>
                  <a:pt x="1693304" y="781347"/>
                  <a:pt x="1689349" y="790575"/>
                </a:cubicBezTo>
                <a:cubicBezTo>
                  <a:pt x="1683756" y="803626"/>
                  <a:pt x="1676649" y="815975"/>
                  <a:pt x="1670299" y="828675"/>
                </a:cubicBezTo>
                <a:cubicBezTo>
                  <a:pt x="1658583" y="910689"/>
                  <a:pt x="1660852" y="889843"/>
                  <a:pt x="1651249" y="981075"/>
                </a:cubicBezTo>
                <a:cubicBezTo>
                  <a:pt x="1639915" y="1088744"/>
                  <a:pt x="1652069" y="1045290"/>
                  <a:pt x="1632199" y="1104900"/>
                </a:cubicBezTo>
                <a:cubicBezTo>
                  <a:pt x="1635374" y="1146175"/>
                  <a:pt x="1631058" y="1188726"/>
                  <a:pt x="1641724" y="1228725"/>
                </a:cubicBezTo>
                <a:cubicBezTo>
                  <a:pt x="1644674" y="1239786"/>
                  <a:pt x="1659670" y="1243523"/>
                  <a:pt x="1670299" y="1247775"/>
                </a:cubicBezTo>
                <a:cubicBezTo>
                  <a:pt x="1810127" y="1303706"/>
                  <a:pt x="1785507" y="1284031"/>
                  <a:pt x="1956049" y="1295400"/>
                </a:cubicBezTo>
                <a:cubicBezTo>
                  <a:pt x="1994196" y="1297943"/>
                  <a:pt x="2032249" y="1301750"/>
                  <a:pt x="2070349" y="1304925"/>
                </a:cubicBezTo>
                <a:cubicBezTo>
                  <a:pt x="2206874" y="1301750"/>
                  <a:pt x="2343607" y="1303579"/>
                  <a:pt x="2479924" y="1295400"/>
                </a:cubicBezTo>
                <a:cubicBezTo>
                  <a:pt x="2494904" y="1294501"/>
                  <a:pt x="2586354" y="1263098"/>
                  <a:pt x="2603749" y="1257300"/>
                </a:cubicBezTo>
                <a:cubicBezTo>
                  <a:pt x="2637225" y="1201507"/>
                  <a:pt x="2632324" y="1228188"/>
                  <a:pt x="2632324" y="11811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21" name="Скругленная соединительная линия 20"/>
          <p:cNvCxnSpPr/>
          <p:nvPr/>
        </p:nvCxnSpPr>
        <p:spPr>
          <a:xfrm flipH="1" flipV="1">
            <a:off x="7442209" y="4868078"/>
            <a:ext cx="476250" cy="438150"/>
          </a:xfrm>
          <a:prstGeom prst="curved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2845E-6 1.86441E-6 L 0.23675 -0.0727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ef1953e31f711a53348f334c4f7d3d8a77626f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5184</TotalTime>
  <Words>400</Words>
  <Application>Microsoft Office PowerPoint</Application>
  <PresentationFormat>Произвольный</PresentationFormat>
  <Paragraphs>65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Office Theme</vt:lpstr>
      <vt:lpstr>Информатика и ИТ</vt:lpstr>
      <vt:lpstr>ПЛАН УРОКА</vt:lpstr>
      <vt:lpstr>КЛЮЧЕВЫЕ СЛОВА</vt:lpstr>
      <vt:lpstr>ФИГУРЫ И СХЕМЫ В ДОКУМЕНТЕ</vt:lpstr>
      <vt:lpstr>ВОЗМОЖНОСТИ РИСОВАНИЯ</vt:lpstr>
      <vt:lpstr>ВОЗМОЖНОСТИ РИСОВАНИЯ</vt:lpstr>
      <vt:lpstr>ВОЗМОЖНОСТИ РИСОВАНИЯ</vt:lpstr>
      <vt:lpstr>ВОЗМОЖНОСТИ РИСОВАНИЯ</vt:lpstr>
      <vt:lpstr>ВОЗМОЖНОСТИ РИСОВАНИЯ</vt:lpstr>
      <vt:lpstr>ВОЗМОЖНОСТИ РИСОВАНИЯ</vt:lpstr>
      <vt:lpstr>ФОРМАТИРОВАНИЕ ФИГУР И ЛИНИЙ</vt:lpstr>
      <vt:lpstr>ФОРМАТИРОВАНИЕ ФИГУР И ЛИНИЙ</vt:lpstr>
      <vt:lpstr>ФОРМАТИРОВАНИЕ ЛИНИЙ</vt:lpstr>
      <vt:lpstr>ФОРМАТИРОВАНИЕ ЛИНИЙ</vt:lpstr>
      <vt:lpstr>ФОРМАТИРОВАНИЕ ЛИНИЙ</vt:lpstr>
      <vt:lpstr>ФОРМАТИРОВАНИЕ ЛИНИЙ</vt:lpstr>
      <vt:lpstr>ФОРМАТИРОВАНИЕ ЛИНИЙ</vt:lpstr>
      <vt:lpstr>ФОРМАТИРОВАНИЕ ЛИНИЙ</vt:lpstr>
      <vt:lpstr>ВОЗМОЖНОСТИ РИСОВАНИЯ</vt:lpstr>
      <vt:lpstr>ВОЗМОЖНОСТИ РИСОВАНИЯ</vt:lpstr>
      <vt:lpstr>ВОЗМОЖНОСТИ РИСОВАНИЯ</vt:lpstr>
      <vt:lpstr>ФОРМАТИРОВАНИЕ ФИГУР</vt:lpstr>
      <vt:lpstr>ФОРМАТИРОВАНИЕ ФИГУР</vt:lpstr>
      <vt:lpstr>ВОЗМОЖНОСТИ РИСОВАНИЯ</vt:lpstr>
      <vt:lpstr>ВОЗМОЖНОСТИ РИСОВАНИЯ</vt:lpstr>
      <vt:lpstr>ВОЗМОЖНОСТИ РИСОВАНИЯ</vt:lpstr>
      <vt:lpstr>СОЕДИНЕНИЕ ФИГУР</vt:lpstr>
      <vt:lpstr>СОЕДИНЕНИЕ ФИГУР</vt:lpstr>
      <vt:lpstr>СОЕДИНЕНИЕ ФИГУР</vt:lpstr>
      <vt:lpstr>ЗАДАНИЯ ДЛЯ САМОСТОЯТЕЛЬНОЙ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503</cp:revision>
  <dcterms:created xsi:type="dcterms:W3CDTF">2020-04-13T08:05:16Z</dcterms:created>
  <dcterms:modified xsi:type="dcterms:W3CDTF">2020-10-04T16:03:06Z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