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323" r:id="rId4"/>
    <p:sldId id="343" r:id="rId5"/>
    <p:sldId id="344" r:id="rId6"/>
    <p:sldId id="310" r:id="rId7"/>
    <p:sldId id="345" r:id="rId8"/>
    <p:sldId id="346" r:id="rId9"/>
    <p:sldId id="347" r:id="rId10"/>
    <p:sldId id="324" r:id="rId11"/>
    <p:sldId id="348" r:id="rId12"/>
    <p:sldId id="326" r:id="rId13"/>
    <p:sldId id="328" r:id="rId14"/>
    <p:sldId id="350" r:id="rId15"/>
    <p:sldId id="327" r:id="rId16"/>
    <p:sldId id="329" r:id="rId17"/>
    <p:sldId id="330" r:id="rId18"/>
    <p:sldId id="351" r:id="rId19"/>
    <p:sldId id="333" r:id="rId20"/>
    <p:sldId id="352" r:id="rId21"/>
    <p:sldId id="353" r:id="rId22"/>
    <p:sldId id="332" r:id="rId23"/>
    <p:sldId id="338" r:id="rId24"/>
    <p:sldId id="339" r:id="rId25"/>
    <p:sldId id="341" r:id="rId26"/>
    <p:sldId id="342" r:id="rId27"/>
  </p:sldIdLst>
  <p:sldSz cx="12169775" cy="7021513"/>
  <p:notesSz cx="5765800" cy="3244850"/>
  <p:custDataLst>
    <p:tags r:id="rId29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FFDC6D"/>
    <a:srgbClr val="465723"/>
    <a:srgbClr val="633AB4"/>
    <a:srgbClr val="5593AF"/>
    <a:srgbClr val="649DB4"/>
    <a:srgbClr val="73A7B9"/>
    <a:srgbClr val="8CB1BE"/>
    <a:srgbClr val="9BBBC3"/>
    <a:srgbClr val="AAC5C8"/>
    <a:srgbClr val="B9CFCD"/>
  </p:clrMru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41" autoAdjust="0"/>
    <p:restoredTop sz="97670" autoAdjust="0"/>
  </p:normalViewPr>
  <p:slideViewPr>
    <p:cSldViewPr>
      <p:cViewPr varScale="1">
        <p:scale>
          <a:sx n="66" d="100"/>
          <a:sy n="66" d="100"/>
        </p:scale>
        <p:origin x="-246" y="-9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D52B5E-DB3C-40F9-8E6B-6BAB1652772B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75A1B3-B390-4E91-8A60-806F512D27F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6\&#1091;&#1088;&#1086;&#1082;%203\&#1103;&#1079;%20&#1087;&#1072;&#1085;&#1077;&#1083;&#1080;.avi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6\&#1091;&#1088;&#1086;&#1082;%203\goo.avi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17687" y="538956"/>
            <a:ext cx="8612662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89087" y="3053556"/>
            <a:ext cx="6934200" cy="2670492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>
              <a:lnSpc>
                <a:spcPts val="3621"/>
              </a:lnSpc>
              <a:spcBef>
                <a:spcPts val="724"/>
              </a:spcBef>
            </a:pPr>
            <a:endParaRPr lang="ru-RU" sz="1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7048" marR="10819">
              <a:lnSpc>
                <a:spcPts val="3621"/>
              </a:lnSpc>
              <a:spcBef>
                <a:spcPts val="724"/>
              </a:spcBef>
            </a:pPr>
            <a:r>
              <a:rPr lang="ru-RU" sz="4000" b="1" dirty="0" smtClean="0">
                <a:solidFill>
                  <a:srgbClr val="2365C7"/>
                </a:solidFill>
                <a:latin typeface="Arial"/>
                <a:cs typeface="Arial"/>
              </a:rPr>
              <a:t>Создание и сохранение документа</a:t>
            </a:r>
            <a:r>
              <a:rPr lang="en-US" sz="4000" b="1" dirty="0" smtClean="0">
                <a:solidFill>
                  <a:srgbClr val="2365C7"/>
                </a:solidFill>
                <a:latin typeface="Arial"/>
                <a:cs typeface="Arial"/>
              </a:rPr>
              <a:t>.</a:t>
            </a:r>
            <a:endParaRPr lang="ru-RU" sz="4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7048" marR="10819">
              <a:lnSpc>
                <a:spcPts val="3621"/>
              </a:lnSpc>
              <a:spcBef>
                <a:spcPts val="724"/>
              </a:spcBef>
            </a:pPr>
            <a:endParaRPr lang="ru-RU" sz="1800" spc="-2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lnSpc>
                <a:spcPts val="3621"/>
              </a:lnSpc>
              <a:spcBef>
                <a:spcPts val="724"/>
              </a:spcBef>
            </a:pPr>
            <a:endParaRPr lang="ru-RU" sz="1800" spc="-21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22287" y="3358356"/>
            <a:ext cx="726434" cy="1602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989887" y="2672556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9971087" y="542760"/>
            <a:ext cx="1142999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algn="ctr"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971087" y="1193297"/>
            <a:ext cx="1143000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smtClean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smtClean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>
              <a:latin typeface="Arial"/>
              <a:cs typeface="Arial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87" y="615156"/>
            <a:ext cx="1168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Клавиатура</a:t>
            </a:r>
            <a:endParaRPr spc="43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5687" y="4044156"/>
            <a:ext cx="9906000" cy="254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293687" y="1224756"/>
            <a:ext cx="11876088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Какая буква или знак будет отображаться при нажатии клавиш зависит от того, на каком языке работает в данное время клавиатура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endParaRPr lang="ru-RU" b="1" dirty="0" smtClean="0"/>
          </a:p>
          <a:p>
            <a:r>
              <a:rPr lang="ru-RU" dirty="0" smtClean="0"/>
              <a:t>    </a:t>
            </a:r>
          </a:p>
          <a:p>
            <a:r>
              <a:rPr lang="ru-RU" dirty="0" smtClean="0"/>
              <a:t>       </a:t>
            </a:r>
          </a:p>
          <a:p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Клавиатура</a:t>
            </a:r>
            <a:endParaRPr spc="43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93687" y="1224756"/>
            <a:ext cx="11876088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Клавиатура может работать на том языке, который выбрал пользователь: </a:t>
            </a: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endParaRPr lang="ru-RU" b="1" dirty="0" smtClean="0"/>
          </a:p>
          <a:p>
            <a:r>
              <a:rPr lang="ru-RU" dirty="0" smtClean="0"/>
              <a:t>    </a:t>
            </a:r>
          </a:p>
          <a:p>
            <a:r>
              <a:rPr lang="ru-RU" dirty="0" smtClean="0"/>
              <a:t>       </a:t>
            </a:r>
          </a:p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1175" y="2367756"/>
            <a:ext cx="11658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80287" y="3358356"/>
            <a:ext cx="3886200" cy="2991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93687" y="3815556"/>
            <a:ext cx="693420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Языковая панель отображается с правой стороны на панели задач.</a:t>
            </a: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endParaRPr lang="ru-RU" b="1" dirty="0" smtClean="0"/>
          </a:p>
          <a:p>
            <a:r>
              <a:rPr lang="ru-RU" dirty="0" smtClean="0"/>
              <a:t>    </a:t>
            </a:r>
          </a:p>
          <a:p>
            <a:r>
              <a:rPr lang="ru-RU" dirty="0" smtClean="0"/>
              <a:t>       </a:t>
            </a:r>
          </a:p>
          <a:p>
            <a:r>
              <a:rPr lang="ru-RU" dirty="0" smtClean="0"/>
              <a:t>с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Выбор языка</a:t>
            </a:r>
            <a:endParaRPr spc="43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3687" y="1300956"/>
            <a:ext cx="11430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smtClean="0"/>
              <a:t>   Выбор языка можно осуществить  двумя способами:</a:t>
            </a:r>
            <a:endParaRPr lang="en-US" sz="4000" dirty="0" smtClean="0"/>
          </a:p>
          <a:p>
            <a:pPr algn="just"/>
            <a:r>
              <a:rPr lang="en-US" sz="4000" dirty="0" smtClean="0"/>
              <a:t>1 </a:t>
            </a:r>
            <a:r>
              <a:rPr lang="ru-RU" sz="4000" dirty="0" smtClean="0"/>
              <a:t>способ:                                       2 способ:</a:t>
            </a:r>
          </a:p>
          <a:p>
            <a:pPr algn="just"/>
            <a:endParaRPr lang="ru-RU" b="1" dirty="0" smtClean="0"/>
          </a:p>
          <a:p>
            <a:pPr algn="just"/>
            <a:endParaRPr lang="ru-RU" b="1" dirty="0"/>
          </a:p>
        </p:txBody>
      </p:sp>
      <p:grpSp>
        <p:nvGrpSpPr>
          <p:cNvPr id="16" name="Группа 15"/>
          <p:cNvGrpSpPr/>
          <p:nvPr/>
        </p:nvGrpSpPr>
        <p:grpSpPr>
          <a:xfrm>
            <a:off x="369887" y="3739356"/>
            <a:ext cx="4191000" cy="2895600"/>
            <a:chOff x="979487" y="2596356"/>
            <a:chExt cx="4191000" cy="289560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979487" y="2596356"/>
              <a:ext cx="1447800" cy="1143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scene3d>
              <a:camera prst="orthographicFront"/>
              <a:lightRig rig="sunset" dir="t"/>
            </a:scene3d>
            <a:sp3d contourW="12700" prstMaterial="dkEdge">
              <a:bevelT w="114300" prst="artDeco"/>
              <a:contourClr>
                <a:schemeClr val="tx2">
                  <a:lumMod val="7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Alt</a:t>
              </a:r>
              <a:endParaRPr lang="ru-RU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722687" y="3358356"/>
              <a:ext cx="1447800" cy="1143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scene3d>
              <a:camera prst="orthographicFront"/>
              <a:lightRig rig="sunset" dir="t"/>
            </a:scene3d>
            <a:sp3d contourW="12700" prstMaterial="dkEdge">
              <a:bevelT w="114300" prst="artDeco"/>
              <a:contourClr>
                <a:schemeClr val="tx2">
                  <a:lumMod val="7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Shift</a:t>
              </a:r>
              <a:endParaRPr lang="ru-RU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055687" y="4348956"/>
              <a:ext cx="1447800" cy="1143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scene3d>
              <a:camera prst="orthographicFront"/>
              <a:lightRig rig="sunset" dir="t"/>
            </a:scene3d>
            <a:sp3d contourW="12700" prstMaterial="dkEdge">
              <a:bevelT w="114300" prst="artDeco"/>
              <a:contourClr>
                <a:schemeClr val="tx2">
                  <a:lumMod val="7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Ctrl</a:t>
              </a:r>
              <a:endParaRPr lang="ru-RU" dirty="0"/>
            </a:p>
          </p:txBody>
        </p:sp>
        <p:cxnSp>
          <p:nvCxnSpPr>
            <p:cNvPr id="11" name="Прямая со стрелкой 10"/>
            <p:cNvCxnSpPr>
              <a:endCxn id="8" idx="1"/>
            </p:cNvCxnSpPr>
            <p:nvPr/>
          </p:nvCxnSpPr>
          <p:spPr>
            <a:xfrm>
              <a:off x="2503487" y="3282156"/>
              <a:ext cx="1219200" cy="647700"/>
            </a:xfrm>
            <a:prstGeom prst="straightConnector1">
              <a:avLst/>
            </a:prstGeom>
            <a:ln w="889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 стрелкой 11"/>
            <p:cNvCxnSpPr/>
            <p:nvPr/>
          </p:nvCxnSpPr>
          <p:spPr>
            <a:xfrm flipV="1">
              <a:off x="2503487" y="4044156"/>
              <a:ext cx="1219200" cy="838200"/>
            </a:xfrm>
            <a:prstGeom prst="straightConnector1">
              <a:avLst/>
            </a:prstGeom>
            <a:ln w="889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яз панели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5170487" y="2139156"/>
            <a:ext cx="6593840" cy="449580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5322887" y="2824956"/>
            <a:ext cx="57912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Верхний и нижний регистры:</a:t>
            </a:r>
            <a:endParaRPr spc="43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3687" y="3205956"/>
            <a:ext cx="11506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   </a:t>
            </a:r>
            <a:endParaRPr lang="ru-RU" sz="4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93687" y="1377156"/>
            <a:ext cx="115062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Клавиатура может быть в состоянии </a:t>
            </a: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>нижний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регистр и </a:t>
            </a: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>верхний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регистр.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Обычно при загрузке компьютерная клавиатура находится в состоянии нижнего регистра.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В состоянии нижнего регистра вводятся маленькие буквы или специальные знаки нижней части кнопки.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Верхний и нижний регистры:</a:t>
            </a:r>
            <a:endParaRPr spc="43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3687" y="2443956"/>
            <a:ext cx="11506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   </a:t>
            </a:r>
            <a:endParaRPr lang="ru-RU" sz="4000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7487" y="1300956"/>
          <a:ext cx="11506200" cy="6419779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343400"/>
                <a:gridCol w="1193800"/>
                <a:gridCol w="1193800"/>
                <a:gridCol w="1193800"/>
                <a:gridCol w="1193800"/>
                <a:gridCol w="1193800"/>
                <a:gridCol w="1193800"/>
              </a:tblGrid>
              <a:tr h="990600">
                <a:tc>
                  <a:txBody>
                    <a:bodyPr/>
                    <a:lstStyle/>
                    <a:p>
                      <a:endParaRPr lang="ru-RU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r>
                        <a:rPr lang="ru-RU" sz="3600" dirty="0" smtClean="0"/>
                        <a:t>Без</a:t>
                      </a:r>
                      <a:r>
                        <a:rPr lang="ru-RU" sz="3600" baseline="0" dirty="0" smtClean="0"/>
                        <a:t> нажатой клавиши </a:t>
                      </a:r>
                      <a:r>
                        <a:rPr lang="en-US" sz="3600" baseline="0" dirty="0" smtClean="0"/>
                        <a:t> Shift</a:t>
                      </a:r>
                      <a:endParaRPr lang="ru-RU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sz="6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r>
                        <a:rPr lang="ru-RU" sz="3600" dirty="0" smtClean="0"/>
                        <a:t>То же с</a:t>
                      </a:r>
                      <a:r>
                        <a:rPr lang="ru-RU" sz="3600" baseline="0" dirty="0" smtClean="0"/>
                        <a:t> нажатием клавиши </a:t>
                      </a:r>
                      <a:r>
                        <a:rPr lang="en-US" sz="3600" baseline="0" dirty="0" smtClean="0"/>
                        <a:t>Shift</a:t>
                      </a:r>
                      <a:endParaRPr lang="ru-RU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7348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32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3924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>
                          <a:latin typeface="Arial" pitchFamily="34" charset="0"/>
                          <a:cs typeface="Arial" pitchFamily="34" charset="0"/>
                        </a:rPr>
                        <a:t>Клавиатура в состоянии латинского алфавита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000" b="1" i="0" dirty="0" smtClean="0"/>
                        <a:t>b</a:t>
                      </a:r>
                      <a:endParaRPr lang="ru-RU" sz="60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dirty="0" smtClean="0"/>
                        <a:t>3</a:t>
                      </a:r>
                      <a:endParaRPr lang="ru-RU" sz="6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8000" dirty="0" smtClean="0"/>
                        <a:t>/</a:t>
                      </a:r>
                      <a:endParaRPr lang="ru-RU" sz="8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6000" dirty="0" smtClean="0"/>
                        <a:t>B</a:t>
                      </a:r>
                      <a:endParaRPr lang="ru-RU" sz="6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6000" dirty="0" smtClean="0"/>
                        <a:t>#</a:t>
                      </a:r>
                      <a:endParaRPr lang="ru-RU" sz="6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8000" dirty="0" smtClean="0"/>
                        <a:t>?</a:t>
                      </a:r>
                      <a:endParaRPr lang="ru-RU" sz="8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54459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200" dirty="0" smtClean="0"/>
                        <a:t>Клавиатура в состоянии кириллицы</a:t>
                      </a:r>
                      <a:endParaRPr lang="ru-RU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b="1" i="0" dirty="0" smtClean="0"/>
                        <a:t>и</a:t>
                      </a:r>
                      <a:endParaRPr lang="ru-RU" sz="6000" b="1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0" dirty="0" smtClean="0"/>
                        <a:t>3</a:t>
                      </a:r>
                      <a:endParaRPr lang="ru-RU" sz="6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8000" b="1" dirty="0" smtClean="0"/>
                        <a:t>.</a:t>
                      </a:r>
                      <a:endParaRPr lang="ru-RU" sz="80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6000" dirty="0" smtClean="0"/>
                        <a:t>И</a:t>
                      </a:r>
                      <a:endParaRPr lang="ru-RU" sz="6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6000" dirty="0" smtClean="0"/>
                        <a:t>№</a:t>
                      </a:r>
                      <a:endParaRPr lang="ru-RU" sz="6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7200" dirty="0" smtClean="0"/>
                        <a:t>,</a:t>
                      </a:r>
                      <a:endParaRPr lang="ru-RU" sz="7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3287" y="3205956"/>
            <a:ext cx="990600" cy="940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6287" y="3205956"/>
            <a:ext cx="990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99287" y="3205956"/>
            <a:ext cx="99060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18487" y="3205956"/>
            <a:ext cx="990600" cy="940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37687" y="3205956"/>
            <a:ext cx="990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56887" y="3129756"/>
            <a:ext cx="99060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Клавиша </a:t>
            </a:r>
            <a:r>
              <a:rPr lang="en-US" spc="53" dirty="0" smtClean="0"/>
              <a:t>Caps Lock</a:t>
            </a:r>
            <a:endParaRPr spc="43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63575" y="1681956"/>
            <a:ext cx="1150620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Иногда необходимо часть текста писать только заглавными буквами. В таких случаях пользуются клавишей                  , при её нажатии на клавиатуре загорается лампочка индикатора </a:t>
            </a:r>
            <a:r>
              <a:rPr lang="en-US" sz="3600" b="1" spc="53" dirty="0" smtClean="0">
                <a:latin typeface="Arial" pitchFamily="34" charset="0"/>
                <a:cs typeface="Arial" pitchFamily="34" charset="0"/>
              </a:rPr>
              <a:t>Caps Lock</a:t>
            </a:r>
            <a:r>
              <a:rPr lang="ru-RU" sz="3600" b="1" spc="53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spc="53" dirty="0" smtClean="0">
                <a:latin typeface="Arial" pitchFamily="34" charset="0"/>
                <a:cs typeface="Arial" pitchFamily="34" charset="0"/>
              </a:rPr>
              <a:t>и клавиатура переходит в режим верхнего регистра. При повторном нажатии клавиатура переходит в режим нижнего регистра и лампочка индикатора гаснет.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036887" y="2824956"/>
          <a:ext cx="2285999" cy="701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85999"/>
              </a:tblGrid>
              <a:tr h="0">
                <a:tc>
                  <a:txBody>
                    <a:bodyPr/>
                    <a:lstStyle/>
                    <a:p>
                      <a:r>
                        <a:rPr lang="en-US" sz="4000" dirty="0" smtClean="0"/>
                        <a:t>Caps Lock</a:t>
                      </a:r>
                      <a:endParaRPr lang="ru-RU" sz="4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979487" y="2139156"/>
            <a:ext cx="107442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Не забывайте нажимать клавишу          ,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чтобы написать заглавную букву!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Когда необходимо писать только большими, используйте</a:t>
            </a:r>
          </a:p>
          <a:p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86650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5400" spc="53" dirty="0" smtClean="0"/>
              <a:t>Важно!</a:t>
            </a:r>
            <a:endParaRPr sz="5400" spc="43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056687" y="2139156"/>
            <a:ext cx="1141730" cy="609600"/>
          </a:xfrm>
          <a:prstGeom prst="rect">
            <a:avLst/>
          </a:prstGeom>
          <a:scene3d>
            <a:camera prst="orthographicFront"/>
            <a:lightRig rig="two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4000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Shift</a:t>
            </a: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56087" y="4120356"/>
            <a:ext cx="2286000" cy="685800"/>
          </a:xfrm>
          <a:prstGeom prst="rect">
            <a:avLst/>
          </a:prstGeom>
          <a:scene3d>
            <a:camera prst="orthographicFront"/>
            <a:lightRig rig="two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4000" dirty="0" smtClean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Caps Lock</a:t>
            </a:r>
            <a:endParaRPr lang="ru-RU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315913" y="310356"/>
            <a:ext cx="1280160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3700" spc="53" dirty="0" smtClean="0"/>
              <a:t>Написание некоторых узбекских латинских букв</a:t>
            </a:r>
            <a:endParaRPr sz="3700" spc="43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69887" y="1453356"/>
            <a:ext cx="112776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000" dirty="0" smtClean="0">
                <a:latin typeface="Arial" pitchFamily="34" charset="0"/>
                <a:cs typeface="Arial" pitchFamily="34" charset="0"/>
              </a:rPr>
              <a:t>     В написании узбекских латинских букв                </a:t>
            </a:r>
          </a:p>
          <a:p>
            <a:pPr algn="just"/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и          существуют некоторые проблемы.</a:t>
            </a:r>
          </a:p>
          <a:p>
            <a:pPr algn="just"/>
            <a:r>
              <a:rPr lang="ru-RU" sz="4000" dirty="0" smtClean="0">
                <a:latin typeface="Arial" pitchFamily="34" charset="0"/>
                <a:cs typeface="Arial" pitchFamily="34" charset="0"/>
              </a:rPr>
              <a:t>Чтобы написать эти буквы:</a:t>
            </a:r>
          </a:p>
          <a:p>
            <a:pPr algn="just"/>
            <a:r>
              <a:rPr lang="ru-RU" sz="4000" dirty="0" smtClean="0">
                <a:latin typeface="Arial" pitchFamily="34" charset="0"/>
                <a:cs typeface="Arial" pitchFamily="34" charset="0"/>
              </a:rPr>
              <a:t>1) Пишется буквы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O, o, G, g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ru-RU" sz="4000" dirty="0" smtClean="0">
                <a:latin typeface="Arial" pitchFamily="34" charset="0"/>
                <a:cs typeface="Arial" pitchFamily="34" charset="0"/>
              </a:rPr>
              <a:t>2) Наживаем на пробел и ставим знак  «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».</a:t>
            </a:r>
          </a:p>
          <a:p>
            <a:pPr algn="just"/>
            <a:r>
              <a:rPr lang="ru-RU" sz="4000" dirty="0" smtClean="0">
                <a:latin typeface="Arial" pitchFamily="34" charset="0"/>
                <a:cs typeface="Arial" pitchFamily="34" charset="0"/>
              </a:rPr>
              <a:t>3) Удаляем пробел.</a:t>
            </a:r>
          </a:p>
          <a:p>
            <a:pPr algn="just"/>
            <a:r>
              <a:rPr lang="ru-RU" sz="4000" dirty="0" smtClean="0">
                <a:latin typeface="Arial" pitchFamily="34" charset="0"/>
                <a:cs typeface="Arial" pitchFamily="34" charset="0"/>
              </a:rPr>
              <a:t>         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/>
          <a:stretch>
            <a:fillRect/>
          </a:stretch>
        </p:blipFill>
        <p:spPr bwMode="auto">
          <a:xfrm>
            <a:off x="217487" y="1910556"/>
            <a:ext cx="1276350" cy="681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lum bright="10000" contrast="40000"/>
          </a:blip>
          <a:srcRect/>
          <a:stretch>
            <a:fillRect/>
          </a:stretch>
        </p:blipFill>
        <p:spPr bwMode="auto">
          <a:xfrm>
            <a:off x="2046287" y="1986756"/>
            <a:ext cx="1162050" cy="55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589087" y="1300956"/>
            <a:ext cx="8153400" cy="555913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512887" y="1300956"/>
            <a:ext cx="83058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-315913" y="310356"/>
            <a:ext cx="1280160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700" b="1" i="0" u="none" strike="noStrike" kern="0" cap="none" spc="53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Написание некоторых узбекских латинских букв</a:t>
            </a:r>
            <a:endParaRPr kumimoji="0" lang="ru-RU" sz="3700" b="1" i="0" u="none" strike="noStrike" kern="0" cap="none" spc="43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Сохранение документа</a:t>
            </a:r>
            <a:endParaRPr spc="43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22287" y="1834356"/>
            <a:ext cx="11430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Созданный текстовый документ нужно сохранять на диске. Это не обязательно делать в конце работы с документом. Можно записать на диск часть текста, и, время от времени, сохраняя ещё потому что компьютер, в любое время может по разным причинам отключится.  В этом случае на диске сохранится текст, сохранённый ранее.</a:t>
            </a:r>
            <a:endParaRPr lang="ru-RU" sz="4000" b="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www.mmc26312-sh18.edusite.ru/images/07.gif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32887" y="2748756"/>
            <a:ext cx="2046288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03287" y="1336242"/>
            <a:ext cx="9067800" cy="5685271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Создание документа </a:t>
            </a:r>
            <a:endParaRPr lang="en-US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Клавиатура</a:t>
            </a:r>
            <a:r>
              <a:rPr lang="en-US" dirty="0" smtClean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Клавиша </a:t>
            </a:r>
            <a:r>
              <a:rPr lang="en-US" dirty="0" smtClean="0">
                <a:solidFill>
                  <a:srgbClr val="231F20"/>
                </a:solidFill>
                <a:latin typeface="Arial"/>
                <a:cs typeface="Arial"/>
              </a:rPr>
              <a:t>Caps Lock</a:t>
            </a:r>
            <a:endParaRPr lang="ru-RU" dirty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Выбор языка</a:t>
            </a:r>
            <a:endParaRPr lang="ru-RU" b="1" dirty="0" smtClean="0">
              <a:solidFill>
                <a:srgbClr val="231F20"/>
              </a:solidFill>
              <a:latin typeface="Arial"/>
              <a:cs typeface="Arial"/>
            </a:endParaRP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Верхний и нижний регистры</a:t>
            </a: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Написание некоторых узбекских букв латинскими буквами</a:t>
            </a:r>
          </a:p>
          <a:p>
            <a:pPr marL="27048" marR="10819">
              <a:spcBef>
                <a:spcPts val="600"/>
              </a:spcBef>
              <a:spcAft>
                <a:spcPts val="600"/>
              </a:spcAft>
              <a:buBlip>
                <a:blip r:embed="rId3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Сохранение документа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</a:pPr>
            <a:endParaRPr lang="ru-RU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808287" y="234156"/>
            <a:ext cx="683139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План урока</a:t>
            </a:r>
            <a:r>
              <a:rPr spc="11" smtClean="0"/>
              <a:t>:</a:t>
            </a:r>
            <a:endParaRPr spc="1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Сохранение документа</a:t>
            </a:r>
            <a:endParaRPr spc="43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69887" y="1224756"/>
            <a:ext cx="44958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Для сохранения в первый раз:</a:t>
            </a:r>
          </a:p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в меню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Файл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выбираем команду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сохранить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или с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охранить как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… На экране 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появится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окно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сохранить.</a:t>
            </a:r>
            <a:endParaRPr lang="ru-RU" sz="4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03487" y="2977356"/>
            <a:ext cx="54864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 r="22424"/>
          <a:stretch>
            <a:fillRect/>
          </a:stretch>
        </p:blipFill>
        <p:spPr bwMode="auto">
          <a:xfrm>
            <a:off x="7456487" y="1224756"/>
            <a:ext cx="2667000" cy="5521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18087" y="1986756"/>
            <a:ext cx="6588906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Прямая со стрелкой 6"/>
          <p:cNvCxnSpPr/>
          <p:nvPr/>
        </p:nvCxnSpPr>
        <p:spPr>
          <a:xfrm>
            <a:off x="3722687" y="4272756"/>
            <a:ext cx="3657600" cy="1371600"/>
          </a:xfrm>
          <a:prstGeom prst="straightConnector1">
            <a:avLst/>
          </a:prstGeom>
          <a:ln w="889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Сохранение документа</a:t>
            </a:r>
            <a:endParaRPr spc="43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46087" y="1300956"/>
            <a:ext cx="1075531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Во время следующей записи текста достаточно выбрать команду           на стандартной панели задач или  сохранить в меню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Файл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t="9458"/>
          <a:stretch>
            <a:fillRect/>
          </a:stretch>
        </p:blipFill>
        <p:spPr bwMode="auto">
          <a:xfrm>
            <a:off x="4332287" y="1910556"/>
            <a:ext cx="902335" cy="729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 b="14779"/>
          <a:stretch>
            <a:fillRect/>
          </a:stretch>
        </p:blipFill>
        <p:spPr bwMode="auto">
          <a:xfrm>
            <a:off x="3036887" y="3053556"/>
            <a:ext cx="7162801" cy="36709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 стрелкой 5"/>
          <p:cNvCxnSpPr/>
          <p:nvPr/>
        </p:nvCxnSpPr>
        <p:spPr>
          <a:xfrm rot="10800000" flipV="1">
            <a:off x="4256087" y="2901156"/>
            <a:ext cx="3276600" cy="990600"/>
          </a:xfrm>
          <a:prstGeom prst="straightConnector1">
            <a:avLst/>
          </a:prstGeom>
          <a:ln w="889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86650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5400" spc="53" dirty="0" smtClean="0"/>
              <a:t>Важно!</a:t>
            </a:r>
            <a:endParaRPr sz="5400" spc="43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22287" y="1605756"/>
            <a:ext cx="108204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   Не забывайте время от времени сохранять текст!</a:t>
            </a:r>
          </a:p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Также программа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MS Word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автоматически через определенное время сохраняет текущий документ. </a:t>
            </a:r>
          </a:p>
          <a:p>
            <a:endParaRPr lang="ru-RU" sz="4000" dirty="0" smtClean="0"/>
          </a:p>
          <a:p>
            <a:endParaRPr lang="ru-RU" sz="4000" b="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Закрепление: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69887" y="1300956"/>
            <a:ext cx="11201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1. Как создать новый документ в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MS Word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4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46087" y="2139156"/>
            <a:ext cx="11201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Файл - Создать</a:t>
            </a:r>
            <a:endParaRPr lang="ru-RU" sz="4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69887" y="2748756"/>
            <a:ext cx="11201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2. При помощи каких клавиш курсор передвигается по тексту?</a:t>
            </a:r>
            <a:endParaRPr lang="ru-RU" sz="4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979487" y="4272756"/>
            <a:ext cx="990600" cy="838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sunset" dir="t"/>
          </a:scene3d>
          <a:sp3d contourW="12700" prstMaterial="dkEdge">
            <a:bevelT w="114300" prst="artDeco"/>
            <a:contourClr>
              <a:schemeClr val="tx2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←</a:t>
            </a:r>
            <a:endParaRPr lang="ru-RU" sz="4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122487" y="4272756"/>
            <a:ext cx="990600" cy="838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sunset" dir="t"/>
          </a:scene3d>
          <a:sp3d contourW="12700" prstMaterial="dkEdge">
            <a:bevelT w="114300" prst="artDeco"/>
            <a:contourClr>
              <a:schemeClr val="tx2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↑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265487" y="4272756"/>
            <a:ext cx="990600" cy="838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sunset" dir="t"/>
          </a:scene3d>
          <a:sp3d contourW="12700" prstMaterial="dkEdge">
            <a:bevelT w="114300" prst="artDeco"/>
            <a:contourClr>
              <a:schemeClr val="tx2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→</a:t>
            </a:r>
            <a:endParaRPr lang="ru-RU" sz="40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703887" y="4272756"/>
            <a:ext cx="1676400" cy="838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sunset" dir="t"/>
          </a:scene3d>
          <a:sp3d contourW="12700" prstMaterial="dkEdge">
            <a:bevelT w="114300" prst="artDeco"/>
            <a:contourClr>
              <a:schemeClr val="tx2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Home</a:t>
            </a:r>
            <a:endParaRPr lang="ru-RU" sz="4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408487" y="4272756"/>
            <a:ext cx="990600" cy="838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sunset" dir="t"/>
          </a:scene3d>
          <a:sp3d contourW="12700" prstMaterial="dkEdge">
            <a:bevelT w="114300" prst="artDeco"/>
            <a:contourClr>
              <a:schemeClr val="tx2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↓</a:t>
            </a:r>
            <a:endParaRPr lang="ru-RU" sz="4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7685087" y="4272756"/>
            <a:ext cx="990600" cy="838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sunset" dir="t"/>
          </a:scene3d>
          <a:sp3d contourW="12700" prstMaterial="dkEdge">
            <a:bevelT w="114300" prst="artDeco"/>
            <a:contourClr>
              <a:schemeClr val="tx2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End</a:t>
            </a:r>
            <a:endParaRPr lang="ru-RU" sz="40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Закрепление:</a:t>
            </a:r>
            <a:endParaRPr lang="ru-RU" dirty="0"/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217487" y="1224756"/>
            <a:ext cx="11734800" cy="1231106"/>
          </a:xfrm>
        </p:spPr>
        <p:txBody>
          <a:bodyPr/>
          <a:lstStyle/>
          <a:p>
            <a:pPr algn="l"/>
            <a:r>
              <a:rPr lang="en-US" sz="4000" i="0" dirty="0" smtClean="0"/>
              <a:t>3</a:t>
            </a:r>
            <a:r>
              <a:rPr lang="ru-RU" sz="4000" i="0" dirty="0" smtClean="0"/>
              <a:t>. Какую клавишу нужно нажать, чтобы написать заглавную букву?</a:t>
            </a:r>
            <a:endParaRPr lang="ru-RU" sz="4000" i="0" dirty="0"/>
          </a:p>
        </p:txBody>
      </p:sp>
      <p:sp>
        <p:nvSpPr>
          <p:cNvPr id="65" name="Прямоугольник 64"/>
          <p:cNvSpPr/>
          <p:nvPr/>
        </p:nvSpPr>
        <p:spPr>
          <a:xfrm>
            <a:off x="4713287" y="2062956"/>
            <a:ext cx="1447800" cy="1143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sunset" dir="t"/>
          </a:scene3d>
          <a:sp3d contourW="12700" prstMaterial="dkEdge">
            <a:bevelT w="114300" prst="artDeco"/>
            <a:contourClr>
              <a:schemeClr val="tx2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Shift</a:t>
            </a:r>
            <a:endParaRPr lang="ru-RU" dirty="0"/>
          </a:p>
        </p:txBody>
      </p:sp>
      <p:sp>
        <p:nvSpPr>
          <p:cNvPr id="66" name="Текст 2"/>
          <p:cNvSpPr txBox="1">
            <a:spLocks/>
          </p:cNvSpPr>
          <p:nvPr/>
        </p:nvSpPr>
        <p:spPr>
          <a:xfrm>
            <a:off x="293687" y="3510756"/>
            <a:ext cx="11506200" cy="12311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kern="0" dirty="0" smtClean="0">
                <a:solidFill>
                  <a:srgbClr val="231F20"/>
                </a:solidFill>
                <a:latin typeface="Arial"/>
                <a:cs typeface="Arial"/>
              </a:rPr>
              <a:t>4</a:t>
            </a:r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 </a:t>
            </a:r>
            <a:r>
              <a:rPr kumimoji="0" lang="en-US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 </a:t>
            </a:r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помощью</a:t>
            </a:r>
            <a:r>
              <a:rPr kumimoji="0" lang="ru-RU" sz="4000" b="0" i="0" u="none" strike="noStrike" kern="0" cap="none" spc="0" normalizeH="0" noProof="0" dirty="0" smtClean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какой клавиши можно писать только заглавные буквы?</a:t>
            </a:r>
            <a:endParaRPr kumimoji="0" lang="ru-RU" sz="4000" b="0" i="0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4408487" y="4882356"/>
            <a:ext cx="2514600" cy="1143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scene3d>
            <a:camera prst="orthographicFront"/>
            <a:lightRig rig="sunset" dir="t"/>
          </a:scene3d>
          <a:sp3d contourW="12700" prstMaterial="dkEdge">
            <a:bevelT w="114300" prst="artDeco"/>
            <a:contourClr>
              <a:schemeClr val="tx2">
                <a:lumMod val="7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Caps Lock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Домашнее задание. </a:t>
            </a:r>
            <a:endParaRPr lang="ru-RU" dirty="0"/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369887" y="1300956"/>
            <a:ext cx="10328814" cy="3077766"/>
          </a:xfrm>
        </p:spPr>
        <p:txBody>
          <a:bodyPr/>
          <a:lstStyle/>
          <a:p>
            <a:r>
              <a:rPr lang="en-US" sz="4000" i="0" dirty="0" smtClean="0"/>
              <a:t> </a:t>
            </a:r>
            <a:r>
              <a:rPr lang="ru-RU" sz="4000" i="0" dirty="0" smtClean="0"/>
              <a:t> 1. Прочитайте страницы 14-18 учебника</a:t>
            </a:r>
          </a:p>
          <a:p>
            <a:r>
              <a:rPr lang="ru-RU" sz="4000" i="0" dirty="0" smtClean="0"/>
              <a:t>  2. Вспомните, какие символы вы прошли  на этом уроке</a:t>
            </a:r>
            <a:r>
              <a:rPr lang="en-US" sz="4000" i="0" dirty="0" smtClean="0"/>
              <a:t> ~ ` ‘ / ? : ; ( ) { } [ ] *  + -</a:t>
            </a:r>
            <a:r>
              <a:rPr lang="ru-RU" sz="4000" i="0" dirty="0" smtClean="0"/>
              <a:t> </a:t>
            </a:r>
            <a:r>
              <a:rPr lang="en-US" sz="4000" i="0" dirty="0" smtClean="0"/>
              <a:t># ^ |\ </a:t>
            </a:r>
            <a:r>
              <a:rPr lang="ru-RU" sz="4000" i="0" dirty="0" smtClean="0"/>
              <a:t>,</a:t>
            </a:r>
            <a:r>
              <a:rPr lang="en-US" sz="4000" i="0" dirty="0" smtClean="0"/>
              <a:t> </a:t>
            </a:r>
            <a:r>
              <a:rPr lang="ru-RU" sz="4000" i="0" dirty="0" smtClean="0"/>
              <a:t> придумайте и нарисуйте в тетрадь картинку из этих символов. Например:</a:t>
            </a:r>
            <a:endParaRPr lang="ru-RU" sz="4000" i="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1087" y="4348956"/>
            <a:ext cx="3785937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51687" y="3739356"/>
            <a:ext cx="4648200" cy="2993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Домашнее задание. </a:t>
            </a:r>
            <a:endParaRPr lang="ru-RU" dirty="0"/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293687" y="1300956"/>
            <a:ext cx="11582400" cy="6155531"/>
          </a:xfrm>
        </p:spPr>
        <p:txBody>
          <a:bodyPr/>
          <a:lstStyle/>
          <a:p>
            <a:pPr algn="ctr"/>
            <a:r>
              <a:rPr lang="en-US" sz="4000" i="0" dirty="0" smtClean="0"/>
              <a:t> </a:t>
            </a:r>
            <a:r>
              <a:rPr lang="ru-RU" sz="4000" i="0" dirty="0" smtClean="0"/>
              <a:t> Практическое задание:</a:t>
            </a:r>
          </a:p>
          <a:p>
            <a:pPr algn="l"/>
            <a:r>
              <a:rPr lang="ru-RU" sz="4000" i="0" dirty="0" smtClean="0"/>
              <a:t>Создайте новый документ в </a:t>
            </a:r>
            <a:r>
              <a:rPr lang="en-US" sz="4000" i="0" dirty="0" smtClean="0"/>
              <a:t>MS Word</a:t>
            </a:r>
            <a:r>
              <a:rPr lang="ru-RU" sz="4000" i="0" dirty="0" smtClean="0"/>
              <a:t>. При помощи символов </a:t>
            </a:r>
            <a:r>
              <a:rPr lang="en-US" sz="4000" i="0" dirty="0" smtClean="0"/>
              <a:t>^ \ / # o =</a:t>
            </a:r>
            <a:r>
              <a:rPr lang="ru-RU" sz="4000" i="0" dirty="0" smtClean="0"/>
              <a:t> нарисуйте картинку, сохраните её, придумав</a:t>
            </a:r>
            <a:endParaRPr lang="ru-RU" sz="4000" dirty="0" smtClean="0"/>
          </a:p>
          <a:p>
            <a:pPr algn="l"/>
            <a:r>
              <a:rPr lang="ru-RU" sz="4000" i="0" dirty="0" smtClean="0"/>
              <a:t> имя животному.</a:t>
            </a:r>
          </a:p>
          <a:p>
            <a:pPr algn="l"/>
            <a:r>
              <a:rPr lang="ru-RU" sz="4000" i="0" dirty="0" smtClean="0"/>
              <a:t> (Используйте клавиатуру</a:t>
            </a:r>
          </a:p>
          <a:p>
            <a:pPr algn="l"/>
            <a:r>
              <a:rPr lang="ru-RU" sz="4000" i="0" dirty="0" smtClean="0"/>
              <a:t> в состоянии</a:t>
            </a:r>
          </a:p>
          <a:p>
            <a:pPr algn="l"/>
            <a:r>
              <a:rPr lang="ru-RU" sz="4000" i="0" dirty="0" smtClean="0"/>
              <a:t> латинского алфавита.) </a:t>
            </a:r>
            <a:endParaRPr lang="en-US" sz="4000" i="0" dirty="0" smtClean="0"/>
          </a:p>
          <a:p>
            <a:pPr algn="ctr"/>
            <a:endParaRPr lang="ru-RU" sz="4000" i="0" dirty="0" smtClean="0"/>
          </a:p>
          <a:p>
            <a:endParaRPr lang="ru-RU" sz="4000" i="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3103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Создание документа</a:t>
            </a:r>
            <a:endParaRPr spc="43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27087" y="1300956"/>
            <a:ext cx="10363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1 способ.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Файл – Создать.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41687" y="2062956"/>
            <a:ext cx="7467600" cy="44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17687" y="1910556"/>
            <a:ext cx="8915400" cy="4814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Рисунок 9" descr="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7887" y="1910556"/>
            <a:ext cx="7719645" cy="4572000"/>
          </a:xfrm>
          <a:prstGeom prst="rect">
            <a:avLst/>
          </a:prstGeom>
        </p:spPr>
      </p:pic>
      <p:sp>
        <p:nvSpPr>
          <p:cNvPr id="11" name="Прямоугольная выноска 10"/>
          <p:cNvSpPr/>
          <p:nvPr/>
        </p:nvSpPr>
        <p:spPr>
          <a:xfrm>
            <a:off x="598487" y="3739356"/>
            <a:ext cx="2362200" cy="762000"/>
          </a:xfrm>
          <a:prstGeom prst="wedgeRectCallout">
            <a:avLst>
              <a:gd name="adj1" fmla="val 72178"/>
              <a:gd name="adj2" fmla="val 836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Открыть</a:t>
            </a:r>
            <a:endParaRPr lang="ru-RU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3103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Создание документа</a:t>
            </a:r>
            <a:endParaRPr spc="43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74687" y="1300956"/>
            <a:ext cx="10363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2 способ 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0287" y="5415756"/>
            <a:ext cx="85994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Нажатие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кнопки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на стандартной панели инструментов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4687" y="2062955"/>
            <a:ext cx="6477000" cy="344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Прямая со стрелкой 6"/>
          <p:cNvCxnSpPr/>
          <p:nvPr/>
        </p:nvCxnSpPr>
        <p:spPr>
          <a:xfrm rot="10800000">
            <a:off x="4256087" y="2520156"/>
            <a:ext cx="3124200" cy="3048000"/>
          </a:xfrm>
          <a:prstGeom prst="straightConnector1">
            <a:avLst/>
          </a:prstGeom>
          <a:ln w="88900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3103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Создание документа</a:t>
            </a:r>
            <a:endParaRPr spc="43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74687" y="1300956"/>
            <a:ext cx="10363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2 способ  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12887" y="1986756"/>
            <a:ext cx="83058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436687" y="1986756"/>
            <a:ext cx="83058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7" y="2139156"/>
            <a:ext cx="6715614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03687" y="1377156"/>
            <a:ext cx="6172200" cy="5325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Клавиатура</a:t>
            </a:r>
            <a:endParaRPr spc="43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22287" y="1300957"/>
            <a:ext cx="5410200" cy="57205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Текст состоит из предложений, предложения из слов, слова из символов.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    Используются все буквы и символы, знаки препинания – точка, запятая, двоеточие, восклицательный знак и многие другие символы.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084887" y="1573868"/>
            <a:ext cx="5703887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. , : ; &lt; &gt; ? ! / | \</a:t>
            </a:r>
          </a:p>
          <a:p>
            <a:pPr algn="ctr"/>
            <a:r>
              <a:rPr lang="en-US" sz="6000" b="1" dirty="0" smtClean="0">
                <a:latin typeface="Arial" pitchFamily="34" charset="0"/>
                <a:cs typeface="Arial" pitchFamily="34" charset="0"/>
              </a:rPr>
              <a:t>1 2 3 4 5 6 7 8 9</a:t>
            </a:r>
          </a:p>
          <a:p>
            <a:pPr algn="ctr"/>
            <a:r>
              <a:rPr lang="en-US" sz="6000" b="1" dirty="0" smtClean="0">
                <a:latin typeface="Arial" pitchFamily="34" charset="0"/>
                <a:cs typeface="Arial" pitchFamily="34" charset="0"/>
              </a:rPr>
              <a:t>@ # </a:t>
            </a:r>
            <a:r>
              <a:rPr lang="ru-RU" sz="6000" b="1" dirty="0" smtClean="0">
                <a:latin typeface="Arial" pitchFamily="34" charset="0"/>
                <a:cs typeface="Arial" pitchFamily="34" charset="0"/>
              </a:rPr>
              <a:t>№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6000" b="1" dirty="0" smtClean="0">
                <a:latin typeface="Arial" pitchFamily="34" charset="0"/>
                <a:cs typeface="Arial" pitchFamily="34" charset="0"/>
              </a:rPr>
              <a:t>%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$ &amp; ()</a:t>
            </a:r>
          </a:p>
          <a:p>
            <a:pPr algn="ctr"/>
            <a:r>
              <a:rPr lang="en-US" sz="6000" b="1" dirty="0" smtClean="0">
                <a:latin typeface="Arial" pitchFamily="34" charset="0"/>
                <a:cs typeface="Arial" pitchFamily="34" charset="0"/>
              </a:rPr>
              <a:t>{ } [ ] * - +	</a:t>
            </a:r>
          </a:p>
          <a:p>
            <a:endParaRPr lang="en-US" sz="5400" b="1" dirty="0" smtClean="0"/>
          </a:p>
          <a:p>
            <a:endParaRPr lang="ru-RU" sz="54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Клавиатура</a:t>
            </a:r>
            <a:endParaRPr spc="43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3687" y="1224756"/>
            <a:ext cx="1187608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Клавиши управления курсором.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    Клавиша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Enter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–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при нажатии курсор 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переместиться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на начало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  следующей строки.</a:t>
            </a:r>
          </a:p>
          <a:p>
            <a:r>
              <a:rPr lang="ru-RU" dirty="0" smtClean="0"/>
              <a:t>   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lum bright="-10000" contrast="10000"/>
          </a:blip>
          <a:srcRect/>
          <a:stretch>
            <a:fillRect/>
          </a:stretch>
        </p:blipFill>
        <p:spPr bwMode="auto">
          <a:xfrm>
            <a:off x="6542087" y="1986756"/>
            <a:ext cx="5162424" cy="458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7" name="Прямая со стрелкой 6"/>
          <p:cNvCxnSpPr/>
          <p:nvPr/>
        </p:nvCxnSpPr>
        <p:spPr>
          <a:xfrm>
            <a:off x="5170487" y="2824956"/>
            <a:ext cx="4191000" cy="533400"/>
          </a:xfrm>
          <a:prstGeom prst="straightConnector1">
            <a:avLst/>
          </a:prstGeom>
          <a:ln w="889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Клавиатура</a:t>
            </a:r>
            <a:endParaRPr spc="43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3687" y="1224756"/>
            <a:ext cx="1187608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Клавиши управления курсором.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Home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перемещение курсора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 начало строки.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End  -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перемещение курсора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конец строки.</a:t>
            </a:r>
          </a:p>
          <a:p>
            <a:r>
              <a:rPr lang="en-US" b="1" dirty="0" smtClean="0"/>
              <a:t> </a:t>
            </a:r>
            <a:endParaRPr lang="ru-RU" b="1" dirty="0" smtClean="0"/>
          </a:p>
          <a:p>
            <a:endParaRPr lang="ru-RU" b="1" dirty="0" smtClean="0"/>
          </a:p>
          <a:p>
            <a:r>
              <a:rPr lang="ru-RU" dirty="0" smtClean="0"/>
              <a:t>    </a:t>
            </a:r>
          </a:p>
          <a:p>
            <a:r>
              <a:rPr lang="ru-RU" dirty="0" smtClean="0"/>
              <a:t>       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23287" y="2062956"/>
            <a:ext cx="2895600" cy="4399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 r="49292"/>
          <a:stretch>
            <a:fillRect/>
          </a:stretch>
        </p:blipFill>
        <p:spPr bwMode="auto">
          <a:xfrm>
            <a:off x="5322887" y="3739356"/>
            <a:ext cx="2137590" cy="2977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3687" y="234156"/>
            <a:ext cx="11876088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Клавиатура</a:t>
            </a:r>
            <a:endParaRPr spc="43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3687" y="1224756"/>
            <a:ext cx="1187608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Клавиши управления курсором.</a:t>
            </a:r>
          </a:p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Backspace –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удаление символа слева от курсора.</a:t>
            </a:r>
          </a:p>
          <a:p>
            <a:endParaRPr lang="ru-RU" sz="40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b="1" dirty="0" smtClean="0">
                <a:latin typeface="Arial" pitchFamily="34" charset="0"/>
                <a:cs typeface="Arial" pitchFamily="34" charset="0"/>
              </a:rPr>
              <a:t>Del (Delete)  -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удаление </a:t>
            </a:r>
          </a:p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символа справа от курсора.</a:t>
            </a:r>
          </a:p>
          <a:p>
            <a:endParaRPr lang="ru-RU" b="1" dirty="0" smtClean="0"/>
          </a:p>
          <a:p>
            <a:r>
              <a:rPr lang="ru-RU" dirty="0" smtClean="0"/>
              <a:t>    </a:t>
            </a:r>
          </a:p>
          <a:p>
            <a:r>
              <a:rPr lang="ru-RU" dirty="0" smtClean="0"/>
              <a:t>       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4087" y="2748756"/>
            <a:ext cx="4267200" cy="3641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2a25866ca4fed8e129e3c9a8c5482727ccaa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2597</TotalTime>
  <Words>801</Words>
  <Application>Microsoft Office PowerPoint</Application>
  <PresentationFormat>Произвольный</PresentationFormat>
  <Paragraphs>157</Paragraphs>
  <Slides>26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Office Theme</vt:lpstr>
      <vt:lpstr>Информатика и ИТ</vt:lpstr>
      <vt:lpstr>План урока:</vt:lpstr>
      <vt:lpstr>Создание документа</vt:lpstr>
      <vt:lpstr>Создание документа</vt:lpstr>
      <vt:lpstr>Создание документа</vt:lpstr>
      <vt:lpstr>Клавиатура</vt:lpstr>
      <vt:lpstr>Клавиатура</vt:lpstr>
      <vt:lpstr>Клавиатура</vt:lpstr>
      <vt:lpstr>Клавиатура</vt:lpstr>
      <vt:lpstr>Клавиатура</vt:lpstr>
      <vt:lpstr>Клавиатура</vt:lpstr>
      <vt:lpstr>Выбор языка</vt:lpstr>
      <vt:lpstr>Верхний и нижний регистры:</vt:lpstr>
      <vt:lpstr>Верхний и нижний регистры:</vt:lpstr>
      <vt:lpstr>Клавиша Caps Lock</vt:lpstr>
      <vt:lpstr>Важно!</vt:lpstr>
      <vt:lpstr>Написание некоторых узбекских латинских букв</vt:lpstr>
      <vt:lpstr>Слайд 18</vt:lpstr>
      <vt:lpstr>Сохранение документа</vt:lpstr>
      <vt:lpstr>Сохранение документа</vt:lpstr>
      <vt:lpstr>Сохранение документа</vt:lpstr>
      <vt:lpstr>Важно!</vt:lpstr>
      <vt:lpstr>Закрепление:</vt:lpstr>
      <vt:lpstr>Закрепление:</vt:lpstr>
      <vt:lpstr>Домашнее задание. </vt:lpstr>
      <vt:lpstr>Домашнее задание.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253</cp:revision>
  <dcterms:created xsi:type="dcterms:W3CDTF">2020-04-13T08:05:16Z</dcterms:created>
  <dcterms:modified xsi:type="dcterms:W3CDTF">2020-09-28T04:33:33Z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