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6" r:id="rId4"/>
    <p:sldId id="323" r:id="rId5"/>
    <p:sldId id="310" r:id="rId6"/>
    <p:sldId id="324" r:id="rId7"/>
    <p:sldId id="326" r:id="rId8"/>
    <p:sldId id="327" r:id="rId9"/>
    <p:sldId id="328" r:id="rId10"/>
    <p:sldId id="329" r:id="rId11"/>
    <p:sldId id="322" r:id="rId12"/>
    <p:sldId id="330" r:id="rId13"/>
    <p:sldId id="333" r:id="rId14"/>
    <p:sldId id="332" r:id="rId15"/>
    <p:sldId id="331" r:id="rId16"/>
    <p:sldId id="334" r:id="rId17"/>
    <p:sldId id="335" r:id="rId18"/>
    <p:sldId id="336" r:id="rId19"/>
    <p:sldId id="338" r:id="rId20"/>
    <p:sldId id="339" r:id="rId21"/>
    <p:sldId id="341" r:id="rId22"/>
    <p:sldId id="342" r:id="rId23"/>
  </p:sldIdLst>
  <p:sldSz cx="12169775" cy="7021513"/>
  <p:notesSz cx="5765800" cy="3244850"/>
  <p:custDataLst>
    <p:tags r:id="rId25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FFDC6D"/>
    <a:srgbClr val="465723"/>
    <a:srgbClr val="633AB4"/>
    <a:srgbClr val="5593AF"/>
    <a:srgbClr val="649DB4"/>
    <a:srgbClr val="73A7B9"/>
    <a:srgbClr val="8CB1BE"/>
    <a:srgbClr val="9BBBC3"/>
    <a:srgbClr val="AAC5C8"/>
    <a:srgbClr val="B9CFCD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1039" autoAdjust="0"/>
  </p:normalViewPr>
  <p:slideViewPr>
    <p:cSldViewPr>
      <p:cViewPr>
        <p:scale>
          <a:sx n="66" d="100"/>
          <a:sy n="66" d="100"/>
        </p:scale>
        <p:origin x="-246" y="1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F1E41-A350-42ED-9E2D-151E006FB2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5384E7A-BD02-44E2-9E9F-BDF75E5F12E2}">
      <dgm:prSet phldrT="[Текст]" custT="1"/>
      <dgm:spPr/>
      <dgm:t>
        <a:bodyPr/>
        <a:lstStyle/>
        <a:p>
          <a:r>
            <a:rPr lang="ru-RU" sz="4000" dirty="0" smtClean="0"/>
            <a:t>С помощью пиктограммы на панели задач</a:t>
          </a:r>
          <a:endParaRPr lang="ru-RU" sz="4000" i="1" dirty="0"/>
        </a:p>
      </dgm:t>
    </dgm:pt>
    <dgm:pt modelId="{151F4B7C-5DDF-4FD9-A381-56E3DC34E242}" type="parTrans" cxnId="{0F9AE943-1211-487E-AFDF-07332148D4B8}">
      <dgm:prSet/>
      <dgm:spPr/>
      <dgm:t>
        <a:bodyPr/>
        <a:lstStyle/>
        <a:p>
          <a:endParaRPr lang="ru-RU"/>
        </a:p>
      </dgm:t>
    </dgm:pt>
    <dgm:pt modelId="{78C09BF3-DB69-444B-A658-C8A92C879B65}" type="sibTrans" cxnId="{0F9AE943-1211-487E-AFDF-07332148D4B8}">
      <dgm:prSet/>
      <dgm:spPr/>
      <dgm:t>
        <a:bodyPr/>
        <a:lstStyle/>
        <a:p>
          <a:endParaRPr lang="ru-RU"/>
        </a:p>
      </dgm:t>
    </dgm:pt>
    <dgm:pt modelId="{A17EB0DF-BEEC-4949-B89C-BCC2B6212652}">
      <dgm:prSet phldrT="[Текст]" custT="1"/>
      <dgm:spPr/>
      <dgm:t>
        <a:bodyPr/>
        <a:lstStyle/>
        <a:p>
          <a:r>
            <a:rPr lang="ru-RU" sz="4000" dirty="0" smtClean="0"/>
            <a:t>С помощью ярлыка на рабочем столе </a:t>
          </a:r>
          <a:r>
            <a:rPr lang="en-US" sz="4000" dirty="0" smtClean="0"/>
            <a:t>Windows</a:t>
          </a:r>
          <a:endParaRPr lang="ru-RU" sz="4000" dirty="0"/>
        </a:p>
      </dgm:t>
    </dgm:pt>
    <dgm:pt modelId="{6B190ED4-390A-4590-B7BF-9634159CA87F}" type="parTrans" cxnId="{8BC04981-C1C5-4920-B223-84BB6B02102A}">
      <dgm:prSet/>
      <dgm:spPr/>
      <dgm:t>
        <a:bodyPr/>
        <a:lstStyle/>
        <a:p>
          <a:endParaRPr lang="ru-RU"/>
        </a:p>
      </dgm:t>
    </dgm:pt>
    <dgm:pt modelId="{211C6B6D-EE83-40CF-A4F2-8B02EF3EFB3E}" type="sibTrans" cxnId="{8BC04981-C1C5-4920-B223-84BB6B02102A}">
      <dgm:prSet/>
      <dgm:spPr/>
      <dgm:t>
        <a:bodyPr/>
        <a:lstStyle/>
        <a:p>
          <a:endParaRPr lang="ru-RU"/>
        </a:p>
      </dgm:t>
    </dgm:pt>
    <dgm:pt modelId="{E202D29B-CFE0-43EF-918F-39AF4016733C}">
      <dgm:prSet phldrT="[Текст]" custT="1"/>
      <dgm:spPr/>
      <dgm:t>
        <a:bodyPr/>
        <a:lstStyle/>
        <a:p>
          <a:pPr algn="l"/>
          <a:r>
            <a:rPr lang="ru-RU" sz="3800" dirty="0" smtClean="0"/>
            <a:t>- Программы (все программы) –</a:t>
          </a:r>
          <a:r>
            <a:rPr lang="en-US" sz="3800" dirty="0" smtClean="0"/>
            <a:t> Microsoft Office – Microsoft Word 2010</a:t>
          </a:r>
          <a:r>
            <a:rPr lang="ru-RU" sz="3800" dirty="0" smtClean="0"/>
            <a:t> </a:t>
          </a:r>
          <a:endParaRPr lang="ru-RU" sz="3800" dirty="0"/>
        </a:p>
      </dgm:t>
    </dgm:pt>
    <dgm:pt modelId="{924C02B7-16C5-403D-B16E-2C4F82021FCD}" type="parTrans" cxnId="{2BE651EF-EB61-4BD5-9C99-68FCAF2CEAC4}">
      <dgm:prSet/>
      <dgm:spPr/>
      <dgm:t>
        <a:bodyPr/>
        <a:lstStyle/>
        <a:p>
          <a:endParaRPr lang="ru-RU"/>
        </a:p>
      </dgm:t>
    </dgm:pt>
    <dgm:pt modelId="{60F17526-774A-48D5-AE2D-391FA057C688}" type="sibTrans" cxnId="{2BE651EF-EB61-4BD5-9C99-68FCAF2CEAC4}">
      <dgm:prSet/>
      <dgm:spPr/>
      <dgm:t>
        <a:bodyPr/>
        <a:lstStyle/>
        <a:p>
          <a:endParaRPr lang="ru-RU"/>
        </a:p>
      </dgm:t>
    </dgm:pt>
    <dgm:pt modelId="{F17CDA08-4D20-4E44-9EFE-F8D19F3CD770}" type="pres">
      <dgm:prSet presAssocID="{517F1E41-A350-42ED-9E2D-151E006FB22F}" presName="linearFlow" presStyleCnt="0">
        <dgm:presLayoutVars>
          <dgm:dir/>
          <dgm:resizeHandles val="exact"/>
        </dgm:presLayoutVars>
      </dgm:prSet>
      <dgm:spPr/>
    </dgm:pt>
    <dgm:pt modelId="{E71D2DB4-1B89-47D4-9FBD-8974E1674A96}" type="pres">
      <dgm:prSet presAssocID="{85384E7A-BD02-44E2-9E9F-BDF75E5F12E2}" presName="composite" presStyleCnt="0"/>
      <dgm:spPr/>
    </dgm:pt>
    <dgm:pt modelId="{CE557214-4609-4682-991A-A81E8A4DE57B}" type="pres">
      <dgm:prSet presAssocID="{85384E7A-BD02-44E2-9E9F-BDF75E5F12E2}" presName="imgShp" presStyleLbl="fgImgPlace1" presStyleIdx="0" presStyleCnt="3" custLinFactNeighborX="-33139" custLinFactNeighborY="5681"/>
      <dgm:spPr/>
    </dgm:pt>
    <dgm:pt modelId="{9943204D-A14B-404F-B61D-0BAE3AFFD3E0}" type="pres">
      <dgm:prSet presAssocID="{85384E7A-BD02-44E2-9E9F-BDF75E5F12E2}" presName="txShp" presStyleLbl="node1" presStyleIdx="0" presStyleCnt="3" custScaleX="123085" custLinFactNeighborX="9259" custLinFactNeighborY="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9A42-2AD8-4107-A6EA-7B27627454AB}" type="pres">
      <dgm:prSet presAssocID="{78C09BF3-DB69-444B-A658-C8A92C879B65}" presName="spacing" presStyleCnt="0"/>
      <dgm:spPr/>
    </dgm:pt>
    <dgm:pt modelId="{37733C88-05A8-45F7-AB7F-A42C7E9B8BDC}" type="pres">
      <dgm:prSet presAssocID="{A17EB0DF-BEEC-4949-B89C-BCC2B6212652}" presName="composite" presStyleCnt="0"/>
      <dgm:spPr/>
    </dgm:pt>
    <dgm:pt modelId="{7F0EBFF2-6D29-4D4C-A514-1AA6A34291A1}" type="pres">
      <dgm:prSet presAssocID="{A17EB0DF-BEEC-4949-B89C-BCC2B6212652}" presName="imgShp" presStyleLbl="fgImgPlace1" presStyleIdx="1" presStyleCnt="3" custLinFactNeighborX="-38956" custLinFactNeighborY="-7830"/>
      <dgm:spPr/>
    </dgm:pt>
    <dgm:pt modelId="{39464FB6-2E87-49B7-A5CC-16B118D92117}" type="pres">
      <dgm:prSet presAssocID="{A17EB0DF-BEEC-4949-B89C-BCC2B6212652}" presName="txShp" presStyleLbl="node1" presStyleIdx="1" presStyleCnt="3" custScaleX="122337" custLinFactNeighborX="9881" custLinFactNeighborY="-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E587-2E08-41B1-973D-D2F4642FF9C1}" type="pres">
      <dgm:prSet presAssocID="{211C6B6D-EE83-40CF-A4F2-8B02EF3EFB3E}" presName="spacing" presStyleCnt="0"/>
      <dgm:spPr/>
    </dgm:pt>
    <dgm:pt modelId="{3E38A9FE-96E4-4DE9-BA68-3B23F57BF74A}" type="pres">
      <dgm:prSet presAssocID="{E202D29B-CFE0-43EF-918F-39AF4016733C}" presName="composite" presStyleCnt="0"/>
      <dgm:spPr/>
    </dgm:pt>
    <dgm:pt modelId="{011A6C2D-28D2-455E-B988-9CD301D3C378}" type="pres">
      <dgm:prSet presAssocID="{E202D29B-CFE0-43EF-918F-39AF4016733C}" presName="imgShp" presStyleLbl="fgImgPlace1" presStyleIdx="2" presStyleCnt="3" custLinFactNeighborX="-33139" custLinFactNeighborY="-7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801FEE-52A2-4BC6-9729-4EFC8334233E}" type="pres">
      <dgm:prSet presAssocID="{E202D29B-CFE0-43EF-918F-39AF4016733C}" presName="txShp" presStyleLbl="node1" presStyleIdx="2" presStyleCnt="3" custScaleX="124543" custScaleY="152926" custLinFactNeighborX="9988" custLinFactNeighborY="-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AE943-1211-487E-AFDF-07332148D4B8}" srcId="{517F1E41-A350-42ED-9E2D-151E006FB22F}" destId="{85384E7A-BD02-44E2-9E9F-BDF75E5F12E2}" srcOrd="0" destOrd="0" parTransId="{151F4B7C-5DDF-4FD9-A381-56E3DC34E242}" sibTransId="{78C09BF3-DB69-444B-A658-C8A92C879B65}"/>
    <dgm:cxn modelId="{B10AB80B-4FEC-4995-A985-41E9F8D345B9}" type="presOf" srcId="{85384E7A-BD02-44E2-9E9F-BDF75E5F12E2}" destId="{9943204D-A14B-404F-B61D-0BAE3AFFD3E0}" srcOrd="0" destOrd="0" presId="urn:microsoft.com/office/officeart/2005/8/layout/vList3"/>
    <dgm:cxn modelId="{2BE651EF-EB61-4BD5-9C99-68FCAF2CEAC4}" srcId="{517F1E41-A350-42ED-9E2D-151E006FB22F}" destId="{E202D29B-CFE0-43EF-918F-39AF4016733C}" srcOrd="2" destOrd="0" parTransId="{924C02B7-16C5-403D-B16E-2C4F82021FCD}" sibTransId="{60F17526-774A-48D5-AE2D-391FA057C688}"/>
    <dgm:cxn modelId="{8BC04981-C1C5-4920-B223-84BB6B02102A}" srcId="{517F1E41-A350-42ED-9E2D-151E006FB22F}" destId="{A17EB0DF-BEEC-4949-B89C-BCC2B6212652}" srcOrd="1" destOrd="0" parTransId="{6B190ED4-390A-4590-B7BF-9634159CA87F}" sibTransId="{211C6B6D-EE83-40CF-A4F2-8B02EF3EFB3E}"/>
    <dgm:cxn modelId="{D0B51D70-6329-4622-B041-D20933B611B7}" type="presOf" srcId="{517F1E41-A350-42ED-9E2D-151E006FB22F}" destId="{F17CDA08-4D20-4E44-9EFE-F8D19F3CD770}" srcOrd="0" destOrd="0" presId="urn:microsoft.com/office/officeart/2005/8/layout/vList3"/>
    <dgm:cxn modelId="{9860F1BF-EB37-44DA-9E7A-2E04773E3981}" type="presOf" srcId="{A17EB0DF-BEEC-4949-B89C-BCC2B6212652}" destId="{39464FB6-2E87-49B7-A5CC-16B118D92117}" srcOrd="0" destOrd="0" presId="urn:microsoft.com/office/officeart/2005/8/layout/vList3"/>
    <dgm:cxn modelId="{201D1420-D496-45AD-92BC-0737066E4DD8}" type="presOf" srcId="{E202D29B-CFE0-43EF-918F-39AF4016733C}" destId="{73801FEE-52A2-4BC6-9729-4EFC8334233E}" srcOrd="0" destOrd="0" presId="urn:microsoft.com/office/officeart/2005/8/layout/vList3"/>
    <dgm:cxn modelId="{D90F1C8B-D7DD-42A2-8A93-D6283793CD81}" type="presParOf" srcId="{F17CDA08-4D20-4E44-9EFE-F8D19F3CD770}" destId="{E71D2DB4-1B89-47D4-9FBD-8974E1674A96}" srcOrd="0" destOrd="0" presId="urn:microsoft.com/office/officeart/2005/8/layout/vList3"/>
    <dgm:cxn modelId="{15F0EF63-8481-4E90-B3C6-56E05EDD8BFA}" type="presParOf" srcId="{E71D2DB4-1B89-47D4-9FBD-8974E1674A96}" destId="{CE557214-4609-4682-991A-A81E8A4DE57B}" srcOrd="0" destOrd="0" presId="urn:microsoft.com/office/officeart/2005/8/layout/vList3"/>
    <dgm:cxn modelId="{1DE28150-8FCD-41BF-AC72-0A8BF005A1D0}" type="presParOf" srcId="{E71D2DB4-1B89-47D4-9FBD-8974E1674A96}" destId="{9943204D-A14B-404F-B61D-0BAE3AFFD3E0}" srcOrd="1" destOrd="0" presId="urn:microsoft.com/office/officeart/2005/8/layout/vList3"/>
    <dgm:cxn modelId="{48A012EE-9400-4B1A-94E6-91B54BCA5C6C}" type="presParOf" srcId="{F17CDA08-4D20-4E44-9EFE-F8D19F3CD770}" destId="{44329A42-2AD8-4107-A6EA-7B27627454AB}" srcOrd="1" destOrd="0" presId="urn:microsoft.com/office/officeart/2005/8/layout/vList3"/>
    <dgm:cxn modelId="{3E523448-3915-4EA6-9E4A-BB77CC793E07}" type="presParOf" srcId="{F17CDA08-4D20-4E44-9EFE-F8D19F3CD770}" destId="{37733C88-05A8-45F7-AB7F-A42C7E9B8BDC}" srcOrd="2" destOrd="0" presId="urn:microsoft.com/office/officeart/2005/8/layout/vList3"/>
    <dgm:cxn modelId="{E53571D7-E626-4F5C-A78F-FF6BDC7D3E83}" type="presParOf" srcId="{37733C88-05A8-45F7-AB7F-A42C7E9B8BDC}" destId="{7F0EBFF2-6D29-4D4C-A514-1AA6A34291A1}" srcOrd="0" destOrd="0" presId="urn:microsoft.com/office/officeart/2005/8/layout/vList3"/>
    <dgm:cxn modelId="{2F152461-4FB3-45CB-8F30-923F23C995A9}" type="presParOf" srcId="{37733C88-05A8-45F7-AB7F-A42C7E9B8BDC}" destId="{39464FB6-2E87-49B7-A5CC-16B118D92117}" srcOrd="1" destOrd="0" presId="urn:microsoft.com/office/officeart/2005/8/layout/vList3"/>
    <dgm:cxn modelId="{9F778A93-46FC-4DE7-AF28-58690635B002}" type="presParOf" srcId="{F17CDA08-4D20-4E44-9EFE-F8D19F3CD770}" destId="{E142E587-2E08-41B1-973D-D2F4642FF9C1}" srcOrd="3" destOrd="0" presId="urn:microsoft.com/office/officeart/2005/8/layout/vList3"/>
    <dgm:cxn modelId="{B32B6D4D-FA41-41F4-B183-F2A2CC43526B}" type="presParOf" srcId="{F17CDA08-4D20-4E44-9EFE-F8D19F3CD770}" destId="{3E38A9FE-96E4-4DE9-BA68-3B23F57BF74A}" srcOrd="4" destOrd="0" presId="urn:microsoft.com/office/officeart/2005/8/layout/vList3"/>
    <dgm:cxn modelId="{F82ACA84-609F-4882-AAF9-3385BDC3AA73}" type="presParOf" srcId="{3E38A9FE-96E4-4DE9-BA68-3B23F57BF74A}" destId="{011A6C2D-28D2-455E-B988-9CD301D3C378}" srcOrd="0" destOrd="0" presId="urn:microsoft.com/office/officeart/2005/8/layout/vList3"/>
    <dgm:cxn modelId="{CFD763B2-54F4-4858-8236-E9CE875376EF}" type="presParOf" srcId="{3E38A9FE-96E4-4DE9-BA68-3B23F57BF74A}" destId="{73801FEE-52A2-4BC6-9729-4EFC8334233E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F1E41-A350-42ED-9E2D-151E006FB2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5384E7A-BD02-44E2-9E9F-BDF75E5F12E2}">
      <dgm:prSet phldrT="[Текст]" custT="1"/>
      <dgm:spPr/>
      <dgm:t>
        <a:bodyPr/>
        <a:lstStyle/>
        <a:p>
          <a:r>
            <a:rPr lang="ru-RU" sz="4000" b="0" i="0" dirty="0" smtClean="0"/>
            <a:t>Нажать пиктограмму</a:t>
          </a:r>
          <a:endParaRPr lang="ru-RU" sz="4000" b="0" i="0" dirty="0"/>
        </a:p>
      </dgm:t>
    </dgm:pt>
    <dgm:pt modelId="{151F4B7C-5DDF-4FD9-A381-56E3DC34E242}" type="parTrans" cxnId="{0F9AE943-1211-487E-AFDF-07332148D4B8}">
      <dgm:prSet/>
      <dgm:spPr/>
      <dgm:t>
        <a:bodyPr/>
        <a:lstStyle/>
        <a:p>
          <a:endParaRPr lang="ru-RU"/>
        </a:p>
      </dgm:t>
    </dgm:pt>
    <dgm:pt modelId="{78C09BF3-DB69-444B-A658-C8A92C879B65}" type="sibTrans" cxnId="{0F9AE943-1211-487E-AFDF-07332148D4B8}">
      <dgm:prSet/>
      <dgm:spPr/>
      <dgm:t>
        <a:bodyPr/>
        <a:lstStyle/>
        <a:p>
          <a:endParaRPr lang="ru-RU"/>
        </a:p>
      </dgm:t>
    </dgm:pt>
    <dgm:pt modelId="{A17EB0DF-BEEC-4949-B89C-BCC2B6212652}">
      <dgm:prSet phldrT="[Текст]" custT="1"/>
      <dgm:spPr/>
      <dgm:t>
        <a:bodyPr/>
        <a:lstStyle/>
        <a:p>
          <a:r>
            <a:rPr lang="ru-RU" sz="4000" dirty="0" smtClean="0"/>
            <a:t>                                         Файл - Закрыть</a:t>
          </a:r>
          <a:endParaRPr lang="ru-RU" sz="4000" dirty="0"/>
        </a:p>
      </dgm:t>
    </dgm:pt>
    <dgm:pt modelId="{6B190ED4-390A-4590-B7BF-9634159CA87F}" type="parTrans" cxnId="{8BC04981-C1C5-4920-B223-84BB6B02102A}">
      <dgm:prSet/>
      <dgm:spPr/>
      <dgm:t>
        <a:bodyPr/>
        <a:lstStyle/>
        <a:p>
          <a:endParaRPr lang="ru-RU"/>
        </a:p>
      </dgm:t>
    </dgm:pt>
    <dgm:pt modelId="{211C6B6D-EE83-40CF-A4F2-8B02EF3EFB3E}" type="sibTrans" cxnId="{8BC04981-C1C5-4920-B223-84BB6B02102A}">
      <dgm:prSet/>
      <dgm:spPr/>
      <dgm:t>
        <a:bodyPr/>
        <a:lstStyle/>
        <a:p>
          <a:endParaRPr lang="ru-RU"/>
        </a:p>
      </dgm:t>
    </dgm:pt>
    <dgm:pt modelId="{E202D29B-CFE0-43EF-918F-39AF4016733C}">
      <dgm:prSet phldrT="[Текст]" custT="1"/>
      <dgm:spPr/>
      <dgm:t>
        <a:bodyPr/>
        <a:lstStyle/>
        <a:p>
          <a:pPr algn="l"/>
          <a:r>
            <a:rPr lang="ru-RU" sz="3800" dirty="0" smtClean="0"/>
            <a:t>Нажать сочетание клавиш              +</a:t>
          </a:r>
          <a:endParaRPr lang="ru-RU" sz="3800" dirty="0"/>
        </a:p>
      </dgm:t>
    </dgm:pt>
    <dgm:pt modelId="{924C02B7-16C5-403D-B16E-2C4F82021FCD}" type="parTrans" cxnId="{2BE651EF-EB61-4BD5-9C99-68FCAF2CEAC4}">
      <dgm:prSet/>
      <dgm:spPr/>
      <dgm:t>
        <a:bodyPr/>
        <a:lstStyle/>
        <a:p>
          <a:endParaRPr lang="ru-RU"/>
        </a:p>
      </dgm:t>
    </dgm:pt>
    <dgm:pt modelId="{60F17526-774A-48D5-AE2D-391FA057C688}" type="sibTrans" cxnId="{2BE651EF-EB61-4BD5-9C99-68FCAF2CEAC4}">
      <dgm:prSet/>
      <dgm:spPr/>
      <dgm:t>
        <a:bodyPr/>
        <a:lstStyle/>
        <a:p>
          <a:endParaRPr lang="ru-RU"/>
        </a:p>
      </dgm:t>
    </dgm:pt>
    <dgm:pt modelId="{F17CDA08-4D20-4E44-9EFE-F8D19F3CD770}" type="pres">
      <dgm:prSet presAssocID="{517F1E41-A350-42ED-9E2D-151E006FB22F}" presName="linearFlow" presStyleCnt="0">
        <dgm:presLayoutVars>
          <dgm:dir/>
          <dgm:resizeHandles val="exact"/>
        </dgm:presLayoutVars>
      </dgm:prSet>
      <dgm:spPr/>
    </dgm:pt>
    <dgm:pt modelId="{E71D2DB4-1B89-47D4-9FBD-8974E1674A96}" type="pres">
      <dgm:prSet presAssocID="{85384E7A-BD02-44E2-9E9F-BDF75E5F12E2}" presName="composite" presStyleCnt="0"/>
      <dgm:spPr/>
    </dgm:pt>
    <dgm:pt modelId="{CE557214-4609-4682-991A-A81E8A4DE57B}" type="pres">
      <dgm:prSet presAssocID="{85384E7A-BD02-44E2-9E9F-BDF75E5F12E2}" presName="imgShp" presStyleLbl="fgImgPlace1" presStyleIdx="0" presStyleCnt="3" custLinFactNeighborX="-33139" custLinFactNeighborY="5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43204D-A14B-404F-B61D-0BAE3AFFD3E0}" type="pres">
      <dgm:prSet presAssocID="{85384E7A-BD02-44E2-9E9F-BDF75E5F12E2}" presName="txShp" presStyleLbl="node1" presStyleIdx="0" presStyleCnt="3" custScaleX="123085" custLinFactNeighborX="9259" custLinFactNeighborY="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9A42-2AD8-4107-A6EA-7B27627454AB}" type="pres">
      <dgm:prSet presAssocID="{78C09BF3-DB69-444B-A658-C8A92C879B65}" presName="spacing" presStyleCnt="0"/>
      <dgm:spPr/>
    </dgm:pt>
    <dgm:pt modelId="{37733C88-05A8-45F7-AB7F-A42C7E9B8BDC}" type="pres">
      <dgm:prSet presAssocID="{A17EB0DF-BEEC-4949-B89C-BCC2B6212652}" presName="composite" presStyleCnt="0"/>
      <dgm:spPr/>
    </dgm:pt>
    <dgm:pt modelId="{7F0EBFF2-6D29-4D4C-A514-1AA6A34291A1}" type="pres">
      <dgm:prSet presAssocID="{A17EB0DF-BEEC-4949-B89C-BCC2B6212652}" presName="imgShp" presStyleLbl="fgImgPlace1" presStyleIdx="1" presStyleCnt="3" custLinFactNeighborX="-38621" custLinFactNeighborY="-6898"/>
      <dgm:spPr/>
    </dgm:pt>
    <dgm:pt modelId="{39464FB6-2E87-49B7-A5CC-16B118D92117}" type="pres">
      <dgm:prSet presAssocID="{A17EB0DF-BEEC-4949-B89C-BCC2B6212652}" presName="txShp" presStyleLbl="node1" presStyleIdx="1" presStyleCnt="3" custScaleX="122337" custLinFactNeighborX="9881" custLinFactNeighborY="-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E587-2E08-41B1-973D-D2F4642FF9C1}" type="pres">
      <dgm:prSet presAssocID="{211C6B6D-EE83-40CF-A4F2-8B02EF3EFB3E}" presName="spacing" presStyleCnt="0"/>
      <dgm:spPr/>
    </dgm:pt>
    <dgm:pt modelId="{3E38A9FE-96E4-4DE9-BA68-3B23F57BF74A}" type="pres">
      <dgm:prSet presAssocID="{E202D29B-CFE0-43EF-918F-39AF4016733C}" presName="composite" presStyleCnt="0"/>
      <dgm:spPr/>
    </dgm:pt>
    <dgm:pt modelId="{011A6C2D-28D2-455E-B988-9CD301D3C378}" type="pres">
      <dgm:prSet presAssocID="{E202D29B-CFE0-43EF-918F-39AF4016733C}" presName="imgShp" presStyleLbl="fgImgPlace1" presStyleIdx="2" presStyleCnt="3" custLinFactNeighborX="-38621" custLinFactNeighborY="-15743"/>
      <dgm:spPr/>
    </dgm:pt>
    <dgm:pt modelId="{73801FEE-52A2-4BC6-9729-4EFC8334233E}" type="pres">
      <dgm:prSet presAssocID="{E202D29B-CFE0-43EF-918F-39AF4016733C}" presName="txShp" presStyleLbl="node1" presStyleIdx="2" presStyleCnt="3" custScaleX="124543" custScaleY="103981" custLinFactNeighborX="9988" custLinFactNeighborY="-8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AE943-1211-487E-AFDF-07332148D4B8}" srcId="{517F1E41-A350-42ED-9E2D-151E006FB22F}" destId="{85384E7A-BD02-44E2-9E9F-BDF75E5F12E2}" srcOrd="0" destOrd="0" parTransId="{151F4B7C-5DDF-4FD9-A381-56E3DC34E242}" sibTransId="{78C09BF3-DB69-444B-A658-C8A92C879B65}"/>
    <dgm:cxn modelId="{87C45AD8-1077-44AC-B928-7C6A6607D9F3}" type="presOf" srcId="{85384E7A-BD02-44E2-9E9F-BDF75E5F12E2}" destId="{9943204D-A14B-404F-B61D-0BAE3AFFD3E0}" srcOrd="0" destOrd="0" presId="urn:microsoft.com/office/officeart/2005/8/layout/vList3"/>
    <dgm:cxn modelId="{39A45A95-0BF0-4925-9B32-7DDDD5427225}" type="presOf" srcId="{517F1E41-A350-42ED-9E2D-151E006FB22F}" destId="{F17CDA08-4D20-4E44-9EFE-F8D19F3CD770}" srcOrd="0" destOrd="0" presId="urn:microsoft.com/office/officeart/2005/8/layout/vList3"/>
    <dgm:cxn modelId="{2BE651EF-EB61-4BD5-9C99-68FCAF2CEAC4}" srcId="{517F1E41-A350-42ED-9E2D-151E006FB22F}" destId="{E202D29B-CFE0-43EF-918F-39AF4016733C}" srcOrd="2" destOrd="0" parTransId="{924C02B7-16C5-403D-B16E-2C4F82021FCD}" sibTransId="{60F17526-774A-48D5-AE2D-391FA057C688}"/>
    <dgm:cxn modelId="{8BC04981-C1C5-4920-B223-84BB6B02102A}" srcId="{517F1E41-A350-42ED-9E2D-151E006FB22F}" destId="{A17EB0DF-BEEC-4949-B89C-BCC2B6212652}" srcOrd="1" destOrd="0" parTransId="{6B190ED4-390A-4590-B7BF-9634159CA87F}" sibTransId="{211C6B6D-EE83-40CF-A4F2-8B02EF3EFB3E}"/>
    <dgm:cxn modelId="{F6194352-9795-43E2-884A-F21888C9C7F9}" type="presOf" srcId="{A17EB0DF-BEEC-4949-B89C-BCC2B6212652}" destId="{39464FB6-2E87-49B7-A5CC-16B118D92117}" srcOrd="0" destOrd="0" presId="urn:microsoft.com/office/officeart/2005/8/layout/vList3"/>
    <dgm:cxn modelId="{EC3F6334-4434-4F87-94D0-DF6D6651DD14}" type="presOf" srcId="{E202D29B-CFE0-43EF-918F-39AF4016733C}" destId="{73801FEE-52A2-4BC6-9729-4EFC8334233E}" srcOrd="0" destOrd="0" presId="urn:microsoft.com/office/officeart/2005/8/layout/vList3"/>
    <dgm:cxn modelId="{5A46C236-4F7E-444E-BA22-0580CD767761}" type="presParOf" srcId="{F17CDA08-4D20-4E44-9EFE-F8D19F3CD770}" destId="{E71D2DB4-1B89-47D4-9FBD-8974E1674A96}" srcOrd="0" destOrd="0" presId="urn:microsoft.com/office/officeart/2005/8/layout/vList3"/>
    <dgm:cxn modelId="{3BCD2B2B-9058-45CB-8E16-2B15AA8001C6}" type="presParOf" srcId="{E71D2DB4-1B89-47D4-9FBD-8974E1674A96}" destId="{CE557214-4609-4682-991A-A81E8A4DE57B}" srcOrd="0" destOrd="0" presId="urn:microsoft.com/office/officeart/2005/8/layout/vList3"/>
    <dgm:cxn modelId="{5360A0A8-8AC5-491B-8DF4-2A7DEFBA13EE}" type="presParOf" srcId="{E71D2DB4-1B89-47D4-9FBD-8974E1674A96}" destId="{9943204D-A14B-404F-B61D-0BAE3AFFD3E0}" srcOrd="1" destOrd="0" presId="urn:microsoft.com/office/officeart/2005/8/layout/vList3"/>
    <dgm:cxn modelId="{127876B5-3365-4A49-AF88-DB2A35F3F58F}" type="presParOf" srcId="{F17CDA08-4D20-4E44-9EFE-F8D19F3CD770}" destId="{44329A42-2AD8-4107-A6EA-7B27627454AB}" srcOrd="1" destOrd="0" presId="urn:microsoft.com/office/officeart/2005/8/layout/vList3"/>
    <dgm:cxn modelId="{C609B955-2838-494D-A3F7-173F0FFA3118}" type="presParOf" srcId="{F17CDA08-4D20-4E44-9EFE-F8D19F3CD770}" destId="{37733C88-05A8-45F7-AB7F-A42C7E9B8BDC}" srcOrd="2" destOrd="0" presId="urn:microsoft.com/office/officeart/2005/8/layout/vList3"/>
    <dgm:cxn modelId="{1C758D33-E8D7-4A7A-AFBB-B3BA9B131D84}" type="presParOf" srcId="{37733C88-05A8-45F7-AB7F-A42C7E9B8BDC}" destId="{7F0EBFF2-6D29-4D4C-A514-1AA6A34291A1}" srcOrd="0" destOrd="0" presId="urn:microsoft.com/office/officeart/2005/8/layout/vList3"/>
    <dgm:cxn modelId="{E326BB9C-4C9C-4859-B25E-502D636C14F8}" type="presParOf" srcId="{37733C88-05A8-45F7-AB7F-A42C7E9B8BDC}" destId="{39464FB6-2E87-49B7-A5CC-16B118D92117}" srcOrd="1" destOrd="0" presId="urn:microsoft.com/office/officeart/2005/8/layout/vList3"/>
    <dgm:cxn modelId="{04F54F29-D131-449D-BA71-8B9AA0379829}" type="presParOf" srcId="{F17CDA08-4D20-4E44-9EFE-F8D19F3CD770}" destId="{E142E587-2E08-41B1-973D-D2F4642FF9C1}" srcOrd="3" destOrd="0" presId="urn:microsoft.com/office/officeart/2005/8/layout/vList3"/>
    <dgm:cxn modelId="{35A32D9B-47CD-4D8A-AF37-99C9F3EEF32C}" type="presParOf" srcId="{F17CDA08-4D20-4E44-9EFE-F8D19F3CD770}" destId="{3E38A9FE-96E4-4DE9-BA68-3B23F57BF74A}" srcOrd="4" destOrd="0" presId="urn:microsoft.com/office/officeart/2005/8/layout/vList3"/>
    <dgm:cxn modelId="{BDA53ADF-B03F-4FBD-BF20-6BA078A41072}" type="presParOf" srcId="{3E38A9FE-96E4-4DE9-BA68-3B23F57BF74A}" destId="{011A6C2D-28D2-455E-B988-9CD301D3C378}" srcOrd="0" destOrd="0" presId="urn:microsoft.com/office/officeart/2005/8/layout/vList3"/>
    <dgm:cxn modelId="{90CB40EA-A131-4200-9300-313817A35ECE}" type="presParOf" srcId="{3E38A9FE-96E4-4DE9-BA68-3B23F57BF74A}" destId="{73801FEE-52A2-4BC6-9729-4EFC8334233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360487" y="2215356"/>
            <a:ext cx="6934200" cy="404266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Интерфейс </a:t>
            </a:r>
            <a:r>
              <a:rPr lang="ru-RU" sz="4000" b="1" dirty="0" smtClean="0">
                <a:solidFill>
                  <a:srgbClr val="2365C7"/>
                </a:solidFill>
                <a:latin typeface="Arial"/>
                <a:cs typeface="Arial"/>
              </a:rPr>
              <a:t>текстового процессора 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 Microsoft </a:t>
            </a:r>
            <a:r>
              <a:rPr lang="en-US" sz="4000" b="1" dirty="0" smtClean="0">
                <a:solidFill>
                  <a:srgbClr val="2365C7"/>
                </a:solidFill>
                <a:latin typeface="Arial"/>
                <a:cs typeface="Arial"/>
              </a:rPr>
              <a:t>Word.</a:t>
            </a:r>
            <a:endParaRPr lang="ru-RU" sz="4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</a:pPr>
            <a:r>
              <a:rPr sz="3400" spc="-21" smtClean="0">
                <a:solidFill>
                  <a:srgbClr val="231F20"/>
                </a:solidFill>
                <a:latin typeface="Arial"/>
                <a:cs typeface="Arial"/>
              </a:rPr>
              <a:t>Педагог</a:t>
            </a:r>
            <a:r>
              <a:rPr sz="3400" spc="-21">
                <a:solidFill>
                  <a:srgbClr val="231F20"/>
                </a:solidFill>
                <a:latin typeface="Arial"/>
                <a:cs typeface="Arial"/>
              </a:rPr>
              <a:t>:  </a:t>
            </a:r>
            <a:endParaRPr lang="ru-RU" sz="34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</a:pPr>
            <a:r>
              <a:rPr lang="ru-RU" sz="3400" b="1" dirty="0" smtClean="0">
                <a:solidFill>
                  <a:srgbClr val="231F20"/>
                </a:solidFill>
                <a:latin typeface="Arial"/>
                <a:cs typeface="Arial"/>
              </a:rPr>
              <a:t>Стороженко </a:t>
            </a:r>
          </a:p>
          <a:p>
            <a:pPr marL="68971" marR="2232850">
              <a:lnSpc>
                <a:spcPts val="3810"/>
              </a:lnSpc>
            </a:pPr>
            <a:r>
              <a:rPr lang="ru-RU" sz="3400" b="1" dirty="0" smtClean="0">
                <a:solidFill>
                  <a:srgbClr val="231F20"/>
                </a:solidFill>
                <a:latin typeface="Arial"/>
                <a:cs typeface="Arial"/>
              </a:rPr>
              <a:t>Наталья Сергеевна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" y="2748756"/>
            <a:ext cx="726434" cy="1602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6087" y="4577556"/>
            <a:ext cx="726434" cy="17699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89887" y="267255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93687" y="1300956"/>
          <a:ext cx="11506200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Завершение работы в </a:t>
            </a:r>
            <a:r>
              <a:rPr lang="en-US" spc="53" dirty="0" smtClean="0"/>
              <a:t>MS Word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320595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4487" y="3510756"/>
            <a:ext cx="41331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828087" y="5491956"/>
            <a:ext cx="989330" cy="609600"/>
          </a:xfrm>
          <a:prstGeom prst="rect">
            <a:avLst/>
          </a:prstGeom>
          <a:scene3d>
            <a:camera prst="orthographicFront"/>
            <a:lightRig rig="twoPt" dir="t"/>
          </a:scene3d>
          <a:sp3d prstMaterial="plastic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2087" y="5491956"/>
            <a:ext cx="1141730" cy="609600"/>
          </a:xfrm>
          <a:prstGeom prst="rect">
            <a:avLst/>
          </a:prstGeom>
          <a:scene3d>
            <a:camera prst="orthographicFront"/>
            <a:lightRig rig="two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F4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285"/>
          <a:stretch>
            <a:fillRect/>
          </a:stretch>
        </p:blipFill>
        <p:spPr bwMode="auto">
          <a:xfrm>
            <a:off x="217487" y="1224756"/>
            <a:ext cx="11734800" cy="54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spc="53" dirty="0" smtClean="0"/>
              <a:t>1</a:t>
            </a:r>
            <a:r>
              <a:rPr lang="ru-RU" spc="53" dirty="0" smtClean="0"/>
              <a:t>. Строка заголовка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087" y="1758156"/>
            <a:ext cx="11277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   Отображается имя загруженного документа, активная панель с кнопками        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Если документу не присвоено имя, то в строке заголовка будет написано</a:t>
            </a: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latin typeface="Arial" pitchFamily="34" charset="0"/>
                <a:cs typeface="Arial" pitchFamily="34" charset="0"/>
              </a:rPr>
              <a:t>Документ 1.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1287" y="2443956"/>
            <a:ext cx="2505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2.Строка меню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887" y="1327647"/>
            <a:ext cx="11430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Каждое меню связано с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лентой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Ленты включают в себя кнопки с изображением инструментов, что облегчает работу.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При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выполнении работ вы будете использовать ленты в следующих меню: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Файл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Главная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Вставка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Дизайн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Разметка страницы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Ссылки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Рассылки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Рецензирование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Вид.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Если нужно показать большую часть рабочего поля, то при помощи кнопки 7 можно «свернуть» ленту.</a:t>
            </a:r>
          </a:p>
          <a:p>
            <a:endParaRPr lang="ru-RU" sz="40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3. Ленты</a:t>
            </a:r>
            <a:endParaRPr sz="4000"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487" y="1224757"/>
            <a:ext cx="3810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r>
              <a:rPr lang="ru-RU" dirty="0" smtClean="0"/>
              <a:t>Состоят из групп логических кнопок, объединяющихся названием и назначением.</a:t>
            </a:r>
          </a:p>
          <a:p>
            <a:pPr algn="ctr"/>
            <a:r>
              <a:rPr lang="ru-RU" b="1" dirty="0" smtClean="0"/>
              <a:t>Например:</a:t>
            </a:r>
          </a:p>
          <a:p>
            <a:endParaRPr lang="ru-RU" sz="4000" dirty="0" smtClean="0"/>
          </a:p>
          <a:p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87" y="1148556"/>
            <a:ext cx="7924800" cy="552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Основные элементы текстового процессора</a:t>
            </a:r>
            <a:endParaRPr sz="4000" spc="43" dirty="0"/>
          </a:p>
        </p:txBody>
      </p:sp>
      <p:sp>
        <p:nvSpPr>
          <p:cNvPr id="35" name="Chevron 15">
            <a:extLst>
              <a:ext uri="{FF2B5EF4-FFF2-40B4-BE49-F238E27FC236}">
                <a16:creationId xmlns=""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4332287" y="3205956"/>
            <a:ext cx="2438400" cy="811966"/>
          </a:xfrm>
          <a:prstGeom prst="chevron">
            <a:avLst>
              <a:gd name="adj" fmla="val 17785"/>
            </a:avLst>
          </a:prstGeom>
          <a:solidFill>
            <a:srgbClr val="8CB1BE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Абзац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hevron 18">
            <a:extLst>
              <a:ext uri="{FF2B5EF4-FFF2-40B4-BE49-F238E27FC236}">
                <a16:creationId xmlns="" xmlns:a16="http://schemas.microsoft.com/office/drawing/2014/main" id="{91FEE48D-34B7-449A-8E52-48BCC4AF59B2}"/>
              </a:ext>
            </a:extLst>
          </p:cNvPr>
          <p:cNvSpPr/>
          <p:nvPr/>
        </p:nvSpPr>
        <p:spPr>
          <a:xfrm>
            <a:off x="6846887" y="1758156"/>
            <a:ext cx="4267200" cy="811966"/>
          </a:xfrm>
          <a:prstGeom prst="chevron">
            <a:avLst>
              <a:gd name="adj" fmla="val 17785"/>
            </a:avLst>
          </a:prstGeom>
          <a:solidFill>
            <a:srgbClr val="AAC5C8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hevron 21">
            <a:extLst>
              <a:ext uri="{FF2B5EF4-FFF2-40B4-BE49-F238E27FC236}">
                <a16:creationId xmlns="" xmlns:a16="http://schemas.microsoft.com/office/drawing/2014/main" id="{43462388-AD3B-4DC0-87D1-58BBFAB7ABAE}"/>
              </a:ext>
            </a:extLst>
          </p:cNvPr>
          <p:cNvSpPr/>
          <p:nvPr/>
        </p:nvSpPr>
        <p:spPr>
          <a:xfrm>
            <a:off x="4027487" y="1758156"/>
            <a:ext cx="2362200" cy="811966"/>
          </a:xfrm>
          <a:prstGeom prst="chevron">
            <a:avLst>
              <a:gd name="adj" fmla="val 17785"/>
            </a:avLst>
          </a:prstGeom>
          <a:solidFill>
            <a:srgbClr val="B9CFCD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25">
            <a:extLst>
              <a:ext uri="{FF2B5EF4-FFF2-40B4-BE49-F238E27FC236}">
                <a16:creationId xmlns="" xmlns:a16="http://schemas.microsoft.com/office/drawing/2014/main" id="{83429AA4-D611-4991-B34E-193F6BD7B5E4}"/>
              </a:ext>
            </a:extLst>
          </p:cNvPr>
          <p:cNvSpPr/>
          <p:nvPr/>
        </p:nvSpPr>
        <p:spPr>
          <a:xfrm>
            <a:off x="903287" y="1834356"/>
            <a:ext cx="2895600" cy="811966"/>
          </a:xfrm>
          <a:prstGeom prst="chevron">
            <a:avLst>
              <a:gd name="adj" fmla="val 17785"/>
            </a:avLst>
          </a:prstGeom>
          <a:solidFill>
            <a:srgbClr val="C8D9D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имвол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15">
            <a:extLst>
              <a:ext uri="{FF2B5EF4-FFF2-40B4-BE49-F238E27FC236}">
                <a16:creationId xmlns=""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903287" y="3205956"/>
            <a:ext cx="2667000" cy="811966"/>
          </a:xfrm>
          <a:prstGeom prst="chevron">
            <a:avLst>
              <a:gd name="adj" fmla="val 17785"/>
            </a:avLst>
          </a:prstGeom>
          <a:solidFill>
            <a:srgbClr val="9BBBC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6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Строка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evron 15">
            <a:extLst>
              <a:ext uri="{FF2B5EF4-FFF2-40B4-BE49-F238E27FC236}">
                <a16:creationId xmlns=""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1208087" y="4806156"/>
            <a:ext cx="3962400" cy="811966"/>
          </a:xfrm>
          <a:prstGeom prst="chevron">
            <a:avLst>
              <a:gd name="adj" fmla="val 17785"/>
            </a:avLst>
          </a:prstGeom>
          <a:solidFill>
            <a:srgbClr val="649DB4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hevron 15">
            <a:extLst>
              <a:ext uri="{FF2B5EF4-FFF2-40B4-BE49-F238E27FC236}">
                <a16:creationId xmlns=""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7608887" y="3205956"/>
            <a:ext cx="3429000" cy="811966"/>
          </a:xfrm>
          <a:prstGeom prst="chevron">
            <a:avLst>
              <a:gd name="adj" fmla="val 17785"/>
            </a:avLst>
          </a:prstGeom>
          <a:solidFill>
            <a:srgbClr val="73A7B9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Фрагмент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hevron 15">
            <a:extLst>
              <a:ext uri="{FF2B5EF4-FFF2-40B4-BE49-F238E27FC236}">
                <a16:creationId xmlns="" xmlns:a16="http://schemas.microsoft.com/office/drawing/2014/main" id="{F7EBA848-D2E5-42B8-B14C-CB78773D3FF1}"/>
              </a:ext>
            </a:extLst>
          </p:cNvPr>
          <p:cNvSpPr/>
          <p:nvPr/>
        </p:nvSpPr>
        <p:spPr>
          <a:xfrm>
            <a:off x="6008687" y="4806156"/>
            <a:ext cx="3962400" cy="811966"/>
          </a:xfrm>
          <a:prstGeom prst="chevron">
            <a:avLst>
              <a:gd name="adj" fmla="val 17785"/>
            </a:avLst>
          </a:prstGeom>
          <a:solidFill>
            <a:srgbClr val="5593AF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349" tIns="30237" rIns="222874" bIns="30237" numCol="1" spcCol="1270" anchor="ctr" anchorCtr="0">
            <a:noAutofit/>
          </a:bodyPr>
          <a:lstStyle/>
          <a:p>
            <a:pPr algn="ctr" defTabSz="10078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Шрифт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87" y="1681956"/>
            <a:ext cx="11277600" cy="3447098"/>
          </a:xfrm>
        </p:spPr>
        <p:txBody>
          <a:bodyPr/>
          <a:lstStyle/>
          <a:p>
            <a:pPr algn="ctr"/>
            <a:r>
              <a:rPr lang="ru-RU" sz="4000" i="0" dirty="0" smtClean="0"/>
              <a:t>   </a:t>
            </a:r>
            <a:r>
              <a:rPr lang="ru-RU" sz="4400" b="1" i="0" dirty="0" smtClean="0">
                <a:solidFill>
                  <a:srgbClr val="0070C0"/>
                </a:solidFill>
                <a:latin typeface="Monotype Corsiva" pitchFamily="66" charset="0"/>
              </a:rPr>
              <a:t>Шрифт</a:t>
            </a:r>
            <a:r>
              <a:rPr lang="ru-RU" sz="3600" i="0" dirty="0" smtClean="0"/>
              <a:t>  - </a:t>
            </a:r>
            <a:r>
              <a:rPr lang="ru-RU" sz="3600" i="0" dirty="0" smtClean="0"/>
              <a:t>буквы </a:t>
            </a:r>
            <a:r>
              <a:rPr lang="ru-RU" sz="3600" i="0" dirty="0" smtClean="0"/>
              <a:t>алфавита, цифры и различные символы письменного или печатного вида. </a:t>
            </a:r>
            <a:endParaRPr lang="ru-RU" sz="3600" i="0" dirty="0" smtClean="0"/>
          </a:p>
          <a:p>
            <a:pPr algn="ctr"/>
            <a:r>
              <a:rPr lang="ru-RU" sz="3600" i="0" dirty="0" smtClean="0"/>
              <a:t>Шрифты </a:t>
            </a:r>
            <a:r>
              <a:rPr lang="ru-RU" sz="3600" i="0" dirty="0" smtClean="0"/>
              <a:t>различаются по типам (гарнитура), начертанию (курсив, полужирный, подчеркнутый, зачеркнутый. </a:t>
            </a:r>
            <a:r>
              <a:rPr lang="ru-RU" sz="3600" i="0" dirty="0" smtClean="0"/>
              <a:t>По </a:t>
            </a:r>
            <a:r>
              <a:rPr lang="ru-RU" sz="3600" i="0" dirty="0" smtClean="0"/>
              <a:t>размеру (например 11 пунктов, 72, где пункт равен 0,38 мм</a:t>
            </a:r>
            <a:r>
              <a:rPr lang="ru-RU" sz="3600" i="0" dirty="0" smtClean="0"/>
              <a:t>).</a:t>
            </a:r>
            <a:endParaRPr lang="ru-RU" sz="3600" i="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Отступ. Красная строка.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487" y="1377156"/>
            <a:ext cx="10328814" cy="615553"/>
          </a:xfrm>
        </p:spPr>
        <p:txBody>
          <a:bodyPr/>
          <a:lstStyle/>
          <a:p>
            <a:endParaRPr lang="ru-RU" sz="40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29" t="4190"/>
          <a:stretch>
            <a:fillRect/>
          </a:stretch>
        </p:blipFill>
        <p:spPr bwMode="auto">
          <a:xfrm>
            <a:off x="446087" y="1276101"/>
            <a:ext cx="11277600" cy="540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487" y="1377156"/>
            <a:ext cx="10328814" cy="1231106"/>
          </a:xfrm>
        </p:spPr>
        <p:txBody>
          <a:bodyPr/>
          <a:lstStyle/>
          <a:p>
            <a:r>
              <a:rPr lang="en-US" sz="4000" i="0" dirty="0" smtClean="0"/>
              <a:t> </a:t>
            </a:r>
            <a:r>
              <a:rPr lang="ru-RU" sz="4000" i="0" dirty="0" smtClean="0"/>
              <a:t> - размер, вид шрифта, стиль, начертание, установка интервала и многое другое.</a:t>
            </a:r>
            <a:endParaRPr lang="ru-RU" sz="40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2887" y="3053556"/>
            <a:ext cx="4495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Размер </a:t>
            </a:r>
            <a:r>
              <a:rPr lang="ru-RU" sz="10000" dirty="0" err="1" smtClean="0">
                <a:solidFill>
                  <a:srgbClr val="633AB4"/>
                </a:solidFill>
              </a:rPr>
              <a:t>размер</a:t>
            </a:r>
            <a:r>
              <a:rPr lang="ru-RU" sz="10000" dirty="0" smtClean="0"/>
              <a:t> </a:t>
            </a:r>
            <a:endParaRPr lang="ru-RU" sz="10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3087" y="3053556"/>
            <a:ext cx="4724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dirty="0" smtClean="0">
                <a:solidFill>
                  <a:srgbClr val="FF0000"/>
                </a:solidFill>
                <a:latin typeface="Segoe Script" pitchFamily="66" charset="0"/>
                <a:cs typeface="Arial"/>
              </a:rPr>
              <a:t>вид шрифта</a:t>
            </a:r>
          </a:p>
          <a:p>
            <a:r>
              <a:rPr lang="ru-RU" sz="4000" dirty="0" smtClean="0"/>
              <a:t>вид шрифта</a:t>
            </a:r>
          </a:p>
          <a:p>
            <a:endParaRPr lang="ru-RU" sz="4000" kern="0" dirty="0" smtClean="0">
              <a:solidFill>
                <a:srgbClr val="FF0000"/>
              </a:solidFill>
              <a:latin typeface="Segoe Script" pitchFamily="66" charset="0"/>
              <a:cs typeface="Arial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03887" y="3967956"/>
            <a:ext cx="3276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208087" y="5144076"/>
            <a:ext cx="10363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trike="sngStrike" kern="0" dirty="0" smtClean="0">
                <a:solidFill>
                  <a:srgbClr val="231F20"/>
                </a:solidFill>
                <a:latin typeface="Arial"/>
                <a:cs typeface="Arial"/>
              </a:rPr>
              <a:t>Начертание</a:t>
            </a:r>
            <a:r>
              <a:rPr lang="ru-RU" sz="4000" kern="0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ru-RU" sz="3600" b="1" i="1" kern="0" dirty="0" err="1" smtClean="0">
                <a:solidFill>
                  <a:srgbClr val="231F20"/>
                </a:solidFill>
                <a:latin typeface="Arial"/>
                <a:cs typeface="Arial"/>
              </a:rPr>
              <a:t>начертание</a:t>
            </a:r>
            <a:r>
              <a:rPr lang="ru-RU" sz="3600" b="1" i="1" kern="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3600" u="sng" kern="0" dirty="0" err="1" smtClean="0">
                <a:solidFill>
                  <a:srgbClr val="465723"/>
                </a:solidFill>
                <a:latin typeface="Arial"/>
                <a:cs typeface="Arial"/>
              </a:rPr>
              <a:t>начертание</a:t>
            </a:r>
            <a:endParaRPr lang="ru-RU" u="sng" dirty="0" smtClean="0">
              <a:solidFill>
                <a:srgbClr val="465723"/>
              </a:solidFill>
            </a:endParaRPr>
          </a:p>
          <a:p>
            <a:pPr lvl="0"/>
            <a:endParaRPr lang="ru-RU" b="1" i="1" dirty="0" smtClean="0">
              <a:solidFill>
                <a:prstClr val="black"/>
              </a:solidFill>
            </a:endParaRPr>
          </a:p>
          <a:p>
            <a:endParaRPr lang="ru-RU" strike="sngStrike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7" y="1834356"/>
            <a:ext cx="114776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2443956"/>
            <a:ext cx="495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3205956"/>
            <a:ext cx="476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4087" y="3891756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-0.00181 L -0.31402 -0.09944 " pathEditMode="relative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91 C -0.00875 -0.00633 -0.0171 -0.00656 -0.02572 -0.00904 C -0.03681 -0.00836 -0.04816 -0.0104 -0.05913 -0.00701 C -0.06082 -0.00656 -0.06631 0.007 -0.06865 0.00949 C -0.0787 0.02079 -0.0821 0.03683 -0.09019 0.05084 C -0.09345 0.09062 -0.09019 0.04497 -0.09019 0.1313 C -0.09019 0.16361 -0.0881 0.15593 -0.09371 0.17062 C -0.09567 0.18147 -0.10207 0.19367 -0.1069 0.20158 C -0.10846 0.21017 -0.11029 0.21333 -0.11525 0.21604 C -0.12086 0.22621 -0.12895 0.22237 -0.13665 0.22237 " pathEditMode="relative" ptsTypes="fffffffffA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852E-6 3.38983E-6 C -0.03641 -0.02034 -0.07674 -0.00294 -0.11498 -0.00204 C -0.12242 -0.00046 -0.12869 0.00203 -0.13599 0.00429 C -0.15113 -0.01266 -0.16693 -0.02938 -0.18298 -0.04339 C -0.18689 -0.04678 -0.19133 -0.04791 -0.19538 -0.05153 C -0.19982 -0.0556 -0.20347 -0.0617 -0.20778 -0.06599 C -0.22031 -0.0782 -0.23362 -0.0843 -0.24236 -0.10531 C -0.24563 -0.12159 -0.25085 -0.11774 -0.25594 -0.13424 C -0.2592 -0.14486 -0.25685 -0.14079 -0.26207 -0.14667 C -0.26298 -0.1487 -0.26351 -0.15096 -0.26455 -0.15277 C -0.26559 -0.15458 -0.26742 -0.15503 -0.26834 -0.15707 C -0.27643 -0.17401 -0.26142 -0.15164 -0.27199 -0.16927 C -0.2763 -0.1765 -0.28269 -0.18102 -0.28687 -0.18803 C -0.28804 -0.19006 -0.28896 -0.19277 -0.29052 -0.19413 C -0.2977 -0.20068 -0.3101 -0.19978 -0.3165 -0.20046 C -0.32145 -0.1982 -0.32498 -0.19413 -0.33007 -0.19209 C -0.33607 -0.18712 -0.34103 -0.18102 -0.34743 -0.17763 C -0.35578 -0.16836 -0.34638 -0.17808 -0.35487 -0.17153 C -0.35826 -0.16904 -0.36479 -0.16317 -0.36479 -0.16294 C -0.37353 -0.14825 -0.36518 -0.15933 -0.37588 -0.15277 C -0.38097 -0.14961 -0.38541 -0.14351 -0.39076 -0.14034 C -0.39454 -0.13401 -0.39741 -0.13288 -0.40185 -0.12814 C -0.4042 -0.12181 -0.40668 -0.11865 -0.40799 -0.11142 C -0.40759 -0.10938 -0.40655 -0.10735 -0.40681 -0.10531 C -0.40707 -0.10283 -0.40916 -0.09921 -0.40916 -0.09899 " pathEditMode="relative" rAng="0" ptsTypes="ffffffffffffffffffffffffA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3287" y="5187156"/>
            <a:ext cx="2046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887" y="1605756"/>
            <a:ext cx="11201400" cy="4361832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О текстовых процессорах.  </a:t>
            </a:r>
            <a:endParaRPr lang="en-US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Знакомство с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Microsoft Word.</a:t>
            </a:r>
            <a:endParaRPr lang="ru-RU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Запуск и завершение работы в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Microsoft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Word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lang="ru-RU" b="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err="1" smtClean="0">
                <a:solidFill>
                  <a:srgbClr val="231F20"/>
                </a:solidFill>
                <a:latin typeface="Arial"/>
                <a:cs typeface="Arial"/>
              </a:rPr>
              <a:t>Интрефейс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Microsoft Word.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Основные элементы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тек</a:t>
            </a:r>
            <a:r>
              <a:rPr lang="en-US" dirty="0" smtClean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lang="ru-RU" dirty="0" err="1" smtClean="0">
                <a:solidFill>
                  <a:srgbClr val="231F20"/>
                </a:solidFill>
                <a:latin typeface="Arial"/>
                <a:cs typeface="Arial"/>
              </a:rPr>
              <a:t>тового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процессора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8287" y="2341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" y="2367756"/>
            <a:ext cx="11734800" cy="446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7487" y="1224756"/>
            <a:ext cx="11734800" cy="1231106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- Поставьте в соответствие ячейки правого столбца и левого.</a:t>
            </a:r>
            <a:endParaRPr lang="ru-RU" sz="4000" i="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627687" y="3891756"/>
            <a:ext cx="293778" cy="354367"/>
            <a:chOff x="1" y="3428"/>
            <a:chExt cx="1349556" cy="1927937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70087" y="3053556"/>
            <a:ext cx="293778" cy="354367"/>
            <a:chOff x="1" y="3428"/>
            <a:chExt cx="1349556" cy="1927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Нашивка 23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970087" y="2520156"/>
            <a:ext cx="293778" cy="354367"/>
            <a:chOff x="1" y="3428"/>
            <a:chExt cx="1349556" cy="1927937"/>
          </a:xfrm>
        </p:grpSpPr>
        <p:sp>
          <p:nvSpPr>
            <p:cNvPr id="30" name="Нашивка 29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1266487" y="4425156"/>
            <a:ext cx="293778" cy="354367"/>
            <a:chOff x="1" y="3428"/>
            <a:chExt cx="1349556" cy="1927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Нашивка 32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094287" y="3053556"/>
            <a:ext cx="293778" cy="354367"/>
            <a:chOff x="1" y="3428"/>
            <a:chExt cx="1349556" cy="1927937"/>
          </a:xfrm>
          <a:solidFill>
            <a:srgbClr val="00B050"/>
          </a:solidFill>
        </p:grpSpPr>
        <p:sp>
          <p:nvSpPr>
            <p:cNvPr id="36" name="Нашивка 35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970087" y="6330156"/>
            <a:ext cx="293778" cy="354367"/>
            <a:chOff x="1" y="3428"/>
            <a:chExt cx="1349556" cy="1927937"/>
          </a:xfrm>
          <a:solidFill>
            <a:srgbClr val="00B050"/>
          </a:solidFill>
        </p:grpSpPr>
        <p:sp>
          <p:nvSpPr>
            <p:cNvPr id="39" name="Нашивка 38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9666287" y="51109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42" name="Нашивка 41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3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970087" y="37393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45" name="Нашивка 44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6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970087" y="57967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48" name="Нашивка 47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49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818687" y="57967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51" name="Нашивка 50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52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066087" y="25201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54" name="Нашивка 53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55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970087" y="4425156"/>
            <a:ext cx="293778" cy="354367"/>
            <a:chOff x="1" y="3428"/>
            <a:chExt cx="1349556" cy="1927937"/>
          </a:xfrm>
          <a:solidFill>
            <a:srgbClr val="FFC000"/>
          </a:solidFill>
        </p:grpSpPr>
        <p:sp>
          <p:nvSpPr>
            <p:cNvPr id="57" name="Нашивка 56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58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904287" y="6330156"/>
            <a:ext cx="293778" cy="354367"/>
            <a:chOff x="1" y="3428"/>
            <a:chExt cx="1349556" cy="1927937"/>
          </a:xfrm>
          <a:solidFill>
            <a:srgbClr val="FFDC6D"/>
          </a:solidFill>
        </p:grpSpPr>
        <p:sp>
          <p:nvSpPr>
            <p:cNvPr id="60" name="Нашивка 59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1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970087" y="5263356"/>
            <a:ext cx="293778" cy="354367"/>
            <a:chOff x="1" y="3428"/>
            <a:chExt cx="1349556" cy="1927937"/>
          </a:xfrm>
          <a:solidFill>
            <a:srgbClr val="FFDC6D"/>
          </a:solidFill>
        </p:grpSpPr>
        <p:sp>
          <p:nvSpPr>
            <p:cNvPr id="63" name="Нашивка 62"/>
            <p:cNvSpPr/>
            <p:nvPr/>
          </p:nvSpPr>
          <p:spPr>
            <a:xfrm rot="5400000">
              <a:off x="-289190" y="292619"/>
              <a:ext cx="1927937" cy="1349556"/>
            </a:xfrm>
            <a:prstGeom prst="chevron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64" name="Нашивка 4"/>
            <p:cNvSpPr/>
            <p:nvPr/>
          </p:nvSpPr>
          <p:spPr>
            <a:xfrm>
              <a:off x="1" y="678206"/>
              <a:ext cx="1349556" cy="578381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700" kern="1200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задание.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674687" y="1910556"/>
            <a:ext cx="10328814" cy="1981200"/>
          </a:xfrm>
        </p:spPr>
        <p:txBody>
          <a:bodyPr/>
          <a:lstStyle/>
          <a:p>
            <a:r>
              <a:rPr lang="en-US" sz="4000" i="0" dirty="0" smtClean="0"/>
              <a:t> </a:t>
            </a:r>
            <a:r>
              <a:rPr lang="ru-RU" sz="4000" i="0" dirty="0" smtClean="0"/>
              <a:t> 1. Прочитайте страницы 8-12 учебника</a:t>
            </a:r>
          </a:p>
          <a:p>
            <a:r>
              <a:rPr lang="ru-RU" sz="4000" i="0" dirty="0" smtClean="0"/>
              <a:t>  2. Выполните задание №5 из упражнений после 2 урока на странице 13 учебника.</a:t>
            </a:r>
          </a:p>
          <a:p>
            <a:r>
              <a:rPr lang="ru-RU" sz="4000" i="0" dirty="0" smtClean="0"/>
              <a:t>  </a:t>
            </a:r>
            <a:endParaRPr lang="ru-RU" sz="4000" i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" y="3967956"/>
            <a:ext cx="11734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mmc26312-sh18.edusite.ru/images/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5087" y="5110956"/>
            <a:ext cx="20462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задание.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69887" y="1300957"/>
            <a:ext cx="10328814" cy="1231106"/>
          </a:xfrm>
        </p:spPr>
        <p:txBody>
          <a:bodyPr/>
          <a:lstStyle/>
          <a:p>
            <a:pPr algn="ctr"/>
            <a:r>
              <a:rPr lang="en-US" sz="4000" i="0" dirty="0" smtClean="0"/>
              <a:t> </a:t>
            </a:r>
            <a:r>
              <a:rPr lang="ru-RU" sz="4000" i="0" dirty="0" smtClean="0"/>
              <a:t> Практическое задание:</a:t>
            </a:r>
          </a:p>
          <a:p>
            <a:endParaRPr lang="ru-RU" sz="4000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" y="2139156"/>
            <a:ext cx="1074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mmc26312-sh18.edusite.ru/images/0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7" y="4425156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9687" y="310356"/>
            <a:ext cx="683139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Ключевые слова</a:t>
            </a:r>
            <a:r>
              <a:rPr spc="11" smtClean="0"/>
              <a:t>:</a:t>
            </a:r>
            <a:endParaRPr spc="1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300956"/>
            <a:ext cx="1142364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Документ</a:t>
            </a:r>
          </a:p>
          <a:p>
            <a:pPr algn="ctr"/>
            <a:r>
              <a:rPr lang="ru-RU" sz="4000" b="1" dirty="0" smtClean="0"/>
              <a:t>Формат</a:t>
            </a:r>
          </a:p>
          <a:p>
            <a:pPr algn="ctr"/>
            <a:r>
              <a:rPr lang="ru-RU" sz="4000" b="1" dirty="0" smtClean="0"/>
              <a:t>Шрифт</a:t>
            </a:r>
          </a:p>
          <a:p>
            <a:pPr algn="ctr"/>
            <a:r>
              <a:rPr lang="ru-RU" sz="4000" b="1" dirty="0" smtClean="0"/>
              <a:t>Слова</a:t>
            </a:r>
          </a:p>
          <a:p>
            <a:pPr algn="ctr"/>
            <a:r>
              <a:rPr lang="ru-RU" sz="4000" b="1" dirty="0" smtClean="0"/>
              <a:t>Строка</a:t>
            </a:r>
          </a:p>
          <a:p>
            <a:pPr algn="ctr"/>
            <a:r>
              <a:rPr lang="ru-RU" sz="4000" b="1" dirty="0" smtClean="0"/>
              <a:t>Абзац</a:t>
            </a:r>
          </a:p>
          <a:p>
            <a:pPr algn="ctr"/>
            <a:r>
              <a:rPr lang="ru-RU" sz="4000" b="1" dirty="0" smtClean="0"/>
              <a:t>Текст</a:t>
            </a:r>
          </a:p>
          <a:p>
            <a:pPr algn="ctr"/>
            <a:r>
              <a:rPr lang="ru-RU" sz="4000" b="1" dirty="0" smtClean="0"/>
              <a:t>Текстовые процессоры</a:t>
            </a:r>
          </a:p>
          <a:p>
            <a:pPr algn="ctr"/>
            <a:endParaRPr lang="ru-RU" sz="40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Проверка домашнего задания</a:t>
            </a:r>
            <a:endParaRPr spc="43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487" y="1148556"/>
            <a:ext cx="1135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endParaRPr lang="ru-RU" sz="4000" b="1" dirty="0" smtClean="0"/>
          </a:p>
          <a:p>
            <a:pPr marL="742950" indent="-742950" algn="ctr"/>
            <a:r>
              <a:rPr lang="ru-RU" sz="4000" dirty="0" smtClean="0"/>
              <a:t>    Поставьте в соответствие ячейки </a:t>
            </a:r>
            <a:r>
              <a:rPr lang="ru-RU" sz="4000" dirty="0" smtClean="0"/>
              <a:t>правого столбца </a:t>
            </a:r>
            <a:r>
              <a:rPr lang="ru-RU" sz="4000" dirty="0" smtClean="0"/>
              <a:t>и левого.</a:t>
            </a:r>
          </a:p>
          <a:p>
            <a:endParaRPr lang="ru-RU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" y="3129756"/>
            <a:ext cx="111485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3129756"/>
            <a:ext cx="116990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О текстовых процессорах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7487" y="1224756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Текстовые процессоры используются тогда, когда имеет значение не только смысл текста, но и его внешний вид.</a:t>
            </a:r>
          </a:p>
          <a:p>
            <a:r>
              <a:rPr lang="ru-RU" dirty="0" smtClean="0"/>
              <a:t>    </a:t>
            </a:r>
            <a:r>
              <a:rPr lang="ru-RU" dirty="0" smtClean="0"/>
              <a:t>Например, </a:t>
            </a:r>
            <a:r>
              <a:rPr lang="ru-RU" dirty="0" smtClean="0"/>
              <a:t>вставить в текст рисунки, таблицы, диаграммы, формула;  изменить цвет, размер,  стиль символов.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10047287" y="1453356"/>
            <a:ext cx="1504950" cy="12001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7761287" y="1910556"/>
            <a:ext cx="1676400" cy="1219200"/>
          </a:xfrm>
          <a:prstGeom prst="rect">
            <a:avLst/>
          </a:prstGeom>
        </p:spPr>
      </p:pic>
      <p:sp>
        <p:nvSpPr>
          <p:cNvPr id="7" name="Куб 6"/>
          <p:cNvSpPr/>
          <p:nvPr/>
        </p:nvSpPr>
        <p:spPr>
          <a:xfrm>
            <a:off x="5932487" y="2367756"/>
            <a:ext cx="1524000" cy="1415415"/>
          </a:xfrm>
          <a:prstGeom prst="cub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Надпись 12"/>
          <p:cNvSpPr txBox="1"/>
          <p:nvPr/>
        </p:nvSpPr>
        <p:spPr>
          <a:xfrm>
            <a:off x="6161087" y="1300956"/>
            <a:ext cx="3666490" cy="8216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Вставка объектов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lum bright="-10000" contrast="10000"/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tretch>
            <a:fillRect/>
          </a:stretch>
        </p:blipFill>
        <p:spPr>
          <a:xfrm>
            <a:off x="7456487" y="4958556"/>
            <a:ext cx="2609850" cy="1695450"/>
          </a:xfrm>
          <a:prstGeom prst="rect">
            <a:avLst/>
          </a:prstGeom>
        </p:spPr>
      </p:pic>
      <p:sp>
        <p:nvSpPr>
          <p:cNvPr id="10" name="Цилиндр 9"/>
          <p:cNvSpPr/>
          <p:nvPr/>
        </p:nvSpPr>
        <p:spPr>
          <a:xfrm>
            <a:off x="10199687" y="3358356"/>
            <a:ext cx="1105535" cy="1222375"/>
          </a:xfrm>
          <a:prstGeom prst="can">
            <a:avLst/>
          </a:prstGeom>
          <a:pattFill prst="dkVert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  <a:effectLst>
            <a:glow rad="685800">
              <a:schemeClr val="accent1">
                <a:satMod val="175000"/>
                <a:alpha val="45000"/>
              </a:schemeClr>
            </a:glow>
            <a:softEdge rad="0"/>
          </a:effectLst>
          <a:scene3d>
            <a:camera prst="orthographicFront"/>
            <a:lightRig rig="sunrise" dir="t">
              <a:rot lat="0" lon="0" rev="36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42087" y="3967956"/>
            <a:ext cx="309834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О текстовых процессорах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887" y="1453356"/>
            <a:ext cx="6248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Обычно текстовые процессоры используются для подготовки официальных </a:t>
            </a:r>
            <a:r>
              <a:rPr lang="ru-RU" dirty="0" smtClean="0"/>
              <a:t>документов.</a:t>
            </a:r>
            <a:endParaRPr lang="ru-RU" dirty="0" smtClean="0"/>
          </a:p>
          <a:p>
            <a:r>
              <a:rPr lang="ru-RU" dirty="0" smtClean="0"/>
              <a:t>    Текст, подготовленный при помощи текстового процессора называется</a:t>
            </a:r>
          </a:p>
          <a:p>
            <a:r>
              <a:rPr lang="ru-RU" b="1" dirty="0" smtClean="0"/>
              <a:t>Документ.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887" y="1224756"/>
            <a:ext cx="2568348" cy="299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2287" y="1910556"/>
            <a:ext cx="28670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287" y="3053556"/>
            <a:ext cx="2971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0"/>
            <a:ext cx="11876088" cy="1051169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6600" spc="53" dirty="0" smtClean="0"/>
              <a:t>Важно!</a:t>
            </a:r>
            <a:endParaRPr sz="6600"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4687" y="2139156"/>
            <a:ext cx="10591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В разных текстовых процессорах для оформления текста используются различные коды. В таких случаях говорится, что документ, форматированный в одном текстовой процессоре, не всегда можно открыть в другом текстовом процессоре.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39153" r="4386" b="20998"/>
          <a:stretch>
            <a:fillRect/>
          </a:stretch>
        </p:blipFill>
        <p:spPr bwMode="auto">
          <a:xfrm>
            <a:off x="446087" y="1300956"/>
            <a:ext cx="1081321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950" t="1386"/>
          <a:stretch>
            <a:fillRect/>
          </a:stretch>
        </p:blipFill>
        <p:spPr bwMode="auto">
          <a:xfrm>
            <a:off x="369887" y="1224756"/>
            <a:ext cx="11495087" cy="542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Знакомство с </a:t>
            </a:r>
            <a:r>
              <a:rPr lang="en-US" spc="53" dirty="0" smtClean="0"/>
              <a:t>Microsoft Word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687" y="1377156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Microsoft Office Word 2010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87" y="3358356"/>
            <a:ext cx="11277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/>
              <a:t>   Имеет много различных функций. Многие команды можно выполнить при помощи «мыши» </a:t>
            </a:r>
          </a:p>
          <a:p>
            <a:pPr algn="just"/>
            <a:r>
              <a:rPr lang="ru-RU" sz="4000" dirty="0" smtClean="0"/>
              <a:t>Есть возможность работать с несколькими документами, которые размещаются в специальном рабочем поле – «окне».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85087" y="1910556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Arial" pitchFamily="34" charset="0"/>
                <a:cs typeface="Arial" pitchFamily="34" charset="0"/>
              </a:rPr>
              <a:t>Word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9887" y="2291556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Microsoft Office Word 201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9894887" y="1453356"/>
            <a:ext cx="1752600" cy="17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93687" y="1300956"/>
          <a:ext cx="11506200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Запуск работы в </a:t>
            </a:r>
            <a:r>
              <a:rPr lang="en-US" spc="53" dirty="0" smtClean="0"/>
              <a:t>MS Word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320595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1529556"/>
            <a:ext cx="852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4287" y="3129756"/>
            <a:ext cx="914400" cy="8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08a45ea55ed40a1b8c26ee56b8b19702a8060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551</Words>
  <Application>Microsoft Office PowerPoint</Application>
  <PresentationFormat>Произвольный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Информатика и ИТ</vt:lpstr>
      <vt:lpstr>План урока:</vt:lpstr>
      <vt:lpstr>Ключевые слова:</vt:lpstr>
      <vt:lpstr>Проверка домашнего задания</vt:lpstr>
      <vt:lpstr>О текстовых процессорах</vt:lpstr>
      <vt:lpstr>О текстовых процессорах</vt:lpstr>
      <vt:lpstr>Важно!</vt:lpstr>
      <vt:lpstr>Знакомство с Microsoft Word</vt:lpstr>
      <vt:lpstr>Запуск работы в MS Word</vt:lpstr>
      <vt:lpstr>Завершение работы в MS Word</vt:lpstr>
      <vt:lpstr>Интерфейс Word</vt:lpstr>
      <vt:lpstr>1. Строка заголовка</vt:lpstr>
      <vt:lpstr>2.Строка меню</vt:lpstr>
      <vt:lpstr>3. Ленты</vt:lpstr>
      <vt:lpstr>Основные элементы текстового процессора</vt:lpstr>
      <vt:lpstr>Шрифт</vt:lpstr>
      <vt:lpstr>Отступ. Красная строка.</vt:lpstr>
      <vt:lpstr>Формат</vt:lpstr>
      <vt:lpstr>Закрепление:</vt:lpstr>
      <vt:lpstr>Закрепление:</vt:lpstr>
      <vt:lpstr>Домашнее задание. </vt:lpstr>
      <vt:lpstr>Домашнее задание.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190</cp:revision>
  <dcterms:created xsi:type="dcterms:W3CDTF">2020-04-13T08:05:16Z</dcterms:created>
  <dcterms:modified xsi:type="dcterms:W3CDTF">2020-08-28T06:46:16Z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