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96" r:id="rId4"/>
    <p:sldId id="310" r:id="rId5"/>
    <p:sldId id="295" r:id="rId6"/>
    <p:sldId id="312" r:id="rId7"/>
    <p:sldId id="311" r:id="rId8"/>
    <p:sldId id="314" r:id="rId9"/>
    <p:sldId id="309" r:id="rId10"/>
    <p:sldId id="313" r:id="rId11"/>
    <p:sldId id="324" r:id="rId12"/>
    <p:sldId id="325" r:id="rId13"/>
    <p:sldId id="315" r:id="rId14"/>
    <p:sldId id="316" r:id="rId15"/>
    <p:sldId id="317" r:id="rId16"/>
    <p:sldId id="318" r:id="rId17"/>
    <p:sldId id="326" r:id="rId18"/>
    <p:sldId id="328" r:id="rId19"/>
    <p:sldId id="327" r:id="rId20"/>
    <p:sldId id="319" r:id="rId21"/>
    <p:sldId id="320" r:id="rId22"/>
    <p:sldId id="321" r:id="rId23"/>
    <p:sldId id="322" r:id="rId24"/>
    <p:sldId id="323" r:id="rId25"/>
    <p:sldId id="329" r:id="rId26"/>
  </p:sldIdLst>
  <p:sldSz cx="12169775" cy="7021513"/>
  <p:notesSz cx="5765800" cy="3244850"/>
  <p:custDataLst>
    <p:tags r:id="rId28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040" autoAdjust="0"/>
  </p:normalViewPr>
  <p:slideViewPr>
    <p:cSldViewPr>
      <p:cViewPr>
        <p:scale>
          <a:sx n="50" d="100"/>
          <a:sy n="50" d="100"/>
        </p:scale>
        <p:origin x="-846" y="-384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52B5E-DB3C-40F9-8E6B-6BAB1652772B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A1B3-B390-4E91-8A60-806F512D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828" y="482398"/>
            <a:ext cx="8612662" cy="118307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7200" spc="-11" dirty="0"/>
              <a:t>Информатика </a:t>
            </a:r>
            <a:r>
              <a:rPr sz="7200" spc="21" dirty="0"/>
              <a:t>и</a:t>
            </a:r>
            <a:r>
              <a:rPr sz="7200" spc="-85" dirty="0"/>
              <a:t> </a:t>
            </a:r>
            <a:r>
              <a:rPr sz="7200" spc="21" dirty="0"/>
              <a:t>ИТ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1589087" y="2443956"/>
            <a:ext cx="8305800" cy="3606646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34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Текстовые </a:t>
            </a: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редакторы.</a:t>
            </a:r>
            <a:endParaRPr lang="ru-RU" sz="44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3400" b="1" spc="-2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68971" marR="2232850" algn="just">
              <a:lnSpc>
                <a:spcPts val="3810"/>
              </a:lnSpc>
            </a:pPr>
            <a:endParaRPr lang="ru-RU" sz="3400" spc="-2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68971" marR="2232850" algn="just">
              <a:lnSpc>
                <a:spcPts val="3810"/>
              </a:lnSpc>
            </a:pPr>
            <a:r>
              <a:rPr sz="3400" spc="-21" smtClean="0">
                <a:solidFill>
                  <a:srgbClr val="231F20"/>
                </a:solidFill>
                <a:latin typeface="Arial"/>
                <a:cs typeface="Arial"/>
              </a:rPr>
              <a:t>Педагог</a:t>
            </a:r>
            <a:r>
              <a:rPr sz="3400" spc="-21">
                <a:solidFill>
                  <a:srgbClr val="231F20"/>
                </a:solidFill>
                <a:latin typeface="Arial"/>
                <a:cs typeface="Arial"/>
              </a:rPr>
              <a:t>:  </a:t>
            </a:r>
            <a:endParaRPr lang="ru-RU" sz="3400" spc="-2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68971" marR="2232850">
              <a:lnSpc>
                <a:spcPts val="3810"/>
              </a:lnSpc>
            </a:pPr>
            <a:r>
              <a:rPr lang="ru-RU" sz="3600" b="1" dirty="0" smtClean="0">
                <a:solidFill>
                  <a:srgbClr val="231F20"/>
                </a:solidFill>
                <a:latin typeface="Arial"/>
                <a:cs typeface="Arial"/>
              </a:rPr>
              <a:t>Стороженко </a:t>
            </a:r>
          </a:p>
          <a:p>
            <a:pPr marL="68971" marR="2232850">
              <a:lnSpc>
                <a:spcPts val="3810"/>
              </a:lnSpc>
            </a:pPr>
            <a:r>
              <a:rPr lang="ru-RU" sz="3600" b="1" dirty="0" smtClean="0">
                <a:solidFill>
                  <a:srgbClr val="231F20"/>
                </a:solidFill>
                <a:latin typeface="Arial"/>
                <a:cs typeface="Arial"/>
              </a:rPr>
              <a:t>Наталья Сергеевна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8487" y="2520156"/>
            <a:ext cx="726434" cy="1602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487" y="4425156"/>
            <a:ext cx="726434" cy="19985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18487" y="2672556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6601" y="1193297"/>
            <a:ext cx="927476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>
              <a:spcBef>
                <a:spcPts val="202"/>
              </a:spcBef>
            </a:pPr>
            <a:r>
              <a:rPr sz="2800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История письменности</a:t>
            </a:r>
            <a:endParaRPr spc="43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487" y="1148556"/>
            <a:ext cx="1158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/>
              <a:t>    В 105 году до н.э. в Древнем Китае удалось изобрести бумагу.</a:t>
            </a:r>
            <a:endParaRPr lang="ru-RU" sz="4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7" y="2520156"/>
            <a:ext cx="10210800" cy="40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Новая папка\rukopisnie_knig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7" y="2291556"/>
            <a:ext cx="5907087" cy="4287455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История письменности</a:t>
            </a:r>
            <a:endParaRPr spc="43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487" y="1148556"/>
            <a:ext cx="1158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/>
              <a:t>    В </a:t>
            </a:r>
            <a:r>
              <a:rPr lang="en-US" sz="4000" dirty="0" smtClean="0"/>
              <a:t>XI-XII</a:t>
            </a:r>
            <a:r>
              <a:rPr lang="ru-RU" sz="4000" dirty="0" smtClean="0"/>
              <a:t> веках бумагу стали производить в Европе.</a:t>
            </a:r>
          </a:p>
          <a:p>
            <a:pPr algn="just"/>
            <a:r>
              <a:rPr lang="ru-RU" sz="4000" dirty="0" smtClean="0"/>
              <a:t> Появились рукописные книги.</a:t>
            </a:r>
            <a:endParaRPr lang="ru-RU" sz="4000" dirty="0"/>
          </a:p>
        </p:txBody>
      </p:sp>
      <p:pic>
        <p:nvPicPr>
          <p:cNvPr id="2054" name="Picture 6" descr="F:\Новая папка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2687" y="1986756"/>
            <a:ext cx="3525837" cy="46171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История письменности</a:t>
            </a:r>
            <a:endParaRPr spc="43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487" y="1148556"/>
            <a:ext cx="11582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В </a:t>
            </a:r>
            <a:r>
              <a:rPr lang="en-US" dirty="0" smtClean="0"/>
              <a:t>XV-XVI</a:t>
            </a:r>
            <a:r>
              <a:rPr lang="ru-RU" dirty="0" smtClean="0"/>
              <a:t> веках были изобретены  </a:t>
            </a:r>
            <a:r>
              <a:rPr lang="ru-RU" dirty="0" err="1" smtClean="0"/>
              <a:t>книгопечатающие</a:t>
            </a:r>
            <a:r>
              <a:rPr lang="ru-RU" dirty="0" smtClean="0"/>
              <a:t> станки и  появились печатные </a:t>
            </a:r>
            <a:r>
              <a:rPr lang="ru-RU" sz="4000" dirty="0" smtClean="0"/>
              <a:t>книги.</a:t>
            </a:r>
            <a:endParaRPr lang="ru-RU" sz="4000" dirty="0"/>
          </a:p>
        </p:txBody>
      </p:sp>
      <p:pic>
        <p:nvPicPr>
          <p:cNvPr id="1029" name="Picture 5" descr="F:\Новая папка\7cba8e74a6a2875404aea927d58388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7" y="2520156"/>
            <a:ext cx="5638800" cy="4229100"/>
          </a:xfrm>
          <a:prstGeom prst="rect">
            <a:avLst/>
          </a:prstGeom>
          <a:noFill/>
        </p:spPr>
      </p:pic>
      <p:pic>
        <p:nvPicPr>
          <p:cNvPr id="1030" name="Picture 6" descr="F:\Новая папка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2487" y="2520156"/>
            <a:ext cx="5898119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История письменности</a:t>
            </a:r>
            <a:endParaRPr spc="43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487" y="1148556"/>
            <a:ext cx="1158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Позже появились перьевые ручки, потом авторучки, шариковый ручки,</a:t>
            </a:r>
          </a:p>
          <a:p>
            <a:r>
              <a:rPr lang="ru-RU" sz="4000" dirty="0" smtClean="0"/>
              <a:t>а также пишущие машинки.</a:t>
            </a:r>
            <a:endParaRPr lang="ru-RU" sz="4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6487" y="2215356"/>
            <a:ext cx="4038600" cy="401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F:\Новая папка\istoriya-rozhdeniya-ruchki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7" y="2977355"/>
            <a:ext cx="5257800" cy="38130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История письменности</a:t>
            </a:r>
            <a:endParaRPr spc="43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9887" y="1453356"/>
            <a:ext cx="9296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 Появление компьютеров и  их развитие в корне изменило технология письменности. Было разработано множество программ для записи, хранения, обработки и печати на бумаге текстов.  Все они делятся на текстовые редакторы и текстовые процессоры.</a:t>
            </a:r>
            <a:endParaRPr lang="ru-RU" sz="4000" dirty="0"/>
          </a:p>
        </p:txBody>
      </p:sp>
      <p:pic>
        <p:nvPicPr>
          <p:cNvPr id="6" name="Рисунок 5" descr="http://www.mmc26312-sh18.edusite.ru/images/0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1487" y="1910556"/>
            <a:ext cx="24460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Текстовый редактор и текстовый процессор</a:t>
            </a:r>
            <a:endParaRPr sz="4000" spc="43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r="51974"/>
          <a:stretch>
            <a:fillRect/>
          </a:stretch>
        </p:blipFill>
        <p:spPr bwMode="auto">
          <a:xfrm>
            <a:off x="369887" y="1758155"/>
            <a:ext cx="8305800" cy="18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lum bright="-30000" contrast="40000"/>
          </a:blip>
          <a:srcRect r="56516" b="38696"/>
          <a:stretch>
            <a:fillRect/>
          </a:stretch>
        </p:blipFill>
        <p:spPr bwMode="auto">
          <a:xfrm>
            <a:off x="446087" y="4577556"/>
            <a:ext cx="1150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7487" y="1148556"/>
            <a:ext cx="1158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Текстовый редактор Блокнот.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7487" y="3663156"/>
            <a:ext cx="1158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Текстовый процессор</a:t>
            </a:r>
            <a:r>
              <a:rPr lang="en-US" sz="4000" b="1" dirty="0" smtClean="0"/>
              <a:t> Microsoft Word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Текстовый редактор и текстовый процессор</a:t>
            </a:r>
            <a:endParaRPr sz="4000" spc="43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7487" y="1148556"/>
            <a:ext cx="274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Текстовый редактор Блокнот.</a:t>
            </a:r>
          </a:p>
          <a:p>
            <a:r>
              <a:rPr lang="ru-RU" sz="4000" dirty="0" smtClean="0"/>
              <a:t>Меню </a:t>
            </a:r>
            <a:r>
              <a:rPr lang="ru-RU" sz="4000" b="1" dirty="0" smtClean="0"/>
              <a:t>Файл</a:t>
            </a:r>
            <a:endParaRPr lang="ru-RU" sz="4000" b="1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2029" t="11666" r="55955" b="56115"/>
          <a:stretch/>
        </p:blipFill>
        <p:spPr bwMode="auto">
          <a:xfrm>
            <a:off x="3036887" y="1224756"/>
            <a:ext cx="80772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Текстовый редактор и текстовый процессор</a:t>
            </a:r>
            <a:endParaRPr sz="4000" spc="43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7487" y="1148556"/>
            <a:ext cx="2743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Текстовый редактор Блокнот.</a:t>
            </a:r>
          </a:p>
          <a:p>
            <a:r>
              <a:rPr lang="ru-RU" sz="4000" dirty="0" smtClean="0"/>
              <a:t>Меню Файл.</a:t>
            </a:r>
          </a:p>
          <a:p>
            <a:r>
              <a:rPr lang="ru-RU" sz="4000" dirty="0" smtClean="0"/>
              <a:t>Команда</a:t>
            </a:r>
          </a:p>
          <a:p>
            <a:r>
              <a:rPr lang="ru-RU" sz="4000" b="1" dirty="0" smtClean="0"/>
              <a:t>Открыть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2127" t="18441" r="26136" b="38593"/>
          <a:stretch/>
        </p:blipFill>
        <p:spPr bwMode="auto">
          <a:xfrm>
            <a:off x="2884487" y="1300956"/>
            <a:ext cx="89154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Текстовый редактор и текстовый процессор</a:t>
            </a:r>
            <a:endParaRPr sz="4000" spc="43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7487" y="1148556"/>
            <a:ext cx="2743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Текстовый редактор Блокнот.</a:t>
            </a:r>
          </a:p>
          <a:p>
            <a:r>
              <a:rPr lang="ru-RU" sz="4000" dirty="0" smtClean="0"/>
              <a:t>Меню  </a:t>
            </a:r>
            <a:r>
              <a:rPr lang="ru-RU" sz="4000" b="1" dirty="0" smtClean="0"/>
              <a:t>Файл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Команда</a:t>
            </a:r>
          </a:p>
          <a:p>
            <a:r>
              <a:rPr lang="ru-RU" sz="4000" b="1" dirty="0" smtClean="0"/>
              <a:t>Сохранить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2866" t="18516" r="21073" b="39229"/>
          <a:stretch/>
        </p:blipFill>
        <p:spPr bwMode="auto">
          <a:xfrm>
            <a:off x="2884487" y="1377156"/>
            <a:ext cx="89916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Текстовый редактор и текстовый процессор</a:t>
            </a:r>
            <a:endParaRPr sz="4000" spc="43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7487" y="1148556"/>
            <a:ext cx="2743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Текстовый редактор Блокнот. Меню  </a:t>
            </a:r>
            <a:r>
              <a:rPr lang="ru-RU" sz="4000" b="1" dirty="0" smtClean="0"/>
              <a:t>Файл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Команда</a:t>
            </a:r>
          </a:p>
          <a:p>
            <a:r>
              <a:rPr lang="ru-RU" sz="4000" b="1" dirty="0" smtClean="0"/>
              <a:t>Параметры страницы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2769" t="18441" r="37787" b="35551"/>
          <a:stretch/>
        </p:blipFill>
        <p:spPr bwMode="auto">
          <a:xfrm>
            <a:off x="2884487" y="1300956"/>
            <a:ext cx="90678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087" y="1605756"/>
            <a:ext cx="10896600" cy="4643961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История письменности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ru-RU" spc="-1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Информация о текстовых редакторах.  </a:t>
            </a:r>
            <a:endParaRPr lang="en-US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698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Основные элементы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текстового редактора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ru-RU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Меню </a:t>
            </a:r>
            <a:r>
              <a:rPr lang="ru-RU" b="1" dirty="0" smtClean="0">
                <a:solidFill>
                  <a:srgbClr val="231F20"/>
                </a:solidFill>
                <a:latin typeface="Arial"/>
                <a:cs typeface="Arial"/>
              </a:rPr>
              <a:t>Файл.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Шрифт.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5097" y="200220"/>
            <a:ext cx="683139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r>
              <a:rPr spc="11" smtClean="0"/>
              <a:t>:</a:t>
            </a:r>
            <a:endParaRPr spc="11" dirty="0"/>
          </a:p>
        </p:txBody>
      </p:sp>
      <p:pic>
        <p:nvPicPr>
          <p:cNvPr id="5" name="Рисунок 4" descr="http://www.mmc26312-sh18.edusite.ru/images/0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3687" y="3891756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Шрифт</a:t>
            </a:r>
            <a:endParaRPr spc="43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758156"/>
            <a:ext cx="5943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   (с немецкого) – это буквы алфавита (латиница, кириллица, арабский, греческий и другие алфавиты, цифры и знаки.</a:t>
            </a:r>
          </a:p>
          <a:p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7569" t="7292" r="60847" b="56811"/>
          <a:stretch>
            <a:fillRect/>
          </a:stretch>
        </p:blipFill>
        <p:spPr bwMode="auto">
          <a:xfrm>
            <a:off x="6008687" y="1224756"/>
            <a:ext cx="5867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Шрифт</a:t>
            </a:r>
            <a:endParaRPr spc="43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7487" y="1148556"/>
            <a:ext cx="1135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Рассмотрим различия в написании шрифта (гарнитура</a:t>
            </a:r>
            <a:r>
              <a:rPr lang="ru-RU" sz="4000" dirty="0" smtClean="0"/>
              <a:t>).</a:t>
            </a:r>
            <a:endParaRPr lang="ru-RU" sz="4000" dirty="0" smtClean="0"/>
          </a:p>
          <a:p>
            <a:endParaRPr lang="ru-RU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7" y="2520156"/>
            <a:ext cx="10210800" cy="426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Шрифт</a:t>
            </a:r>
            <a:endParaRPr spc="43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7487" y="1148556"/>
            <a:ext cx="1135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</a:t>
            </a:r>
          </a:p>
          <a:p>
            <a:endParaRPr lang="ru-RU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287" y="1224756"/>
            <a:ext cx="10363200" cy="563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Шрифт</a:t>
            </a:r>
            <a:endParaRPr spc="43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7487" y="1148556"/>
            <a:ext cx="1165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Рассмотрим различия в написании </a:t>
            </a:r>
            <a:r>
              <a:rPr lang="ru-RU" sz="4000" dirty="0" smtClean="0"/>
              <a:t>размер </a:t>
            </a:r>
            <a:r>
              <a:rPr lang="ru-RU" sz="4000" dirty="0" smtClean="0"/>
              <a:t>(кегль).</a:t>
            </a:r>
          </a:p>
          <a:p>
            <a:endParaRPr lang="ru-RU" sz="4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687" y="1910556"/>
            <a:ext cx="9982200" cy="487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Домашнее задание</a:t>
            </a:r>
            <a:endParaRPr spc="43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7487" y="1148556"/>
            <a:ext cx="11353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/>
              <a:t>Прочитайте страницы 4-7 учебника.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Объясните функции меню </a:t>
            </a:r>
            <a:r>
              <a:rPr lang="ru-RU" sz="4000" b="1" dirty="0" smtClean="0"/>
              <a:t>Файл.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Поставьте в соответствие ячейки правого столбца и левого.</a:t>
            </a:r>
          </a:p>
          <a:p>
            <a:endParaRPr lang="ru-RU" sz="4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7" y="3815556"/>
            <a:ext cx="1114859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Домашнее задание</a:t>
            </a:r>
            <a:endParaRPr spc="43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9887" y="2062956"/>
            <a:ext cx="11353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4000" dirty="0" smtClean="0"/>
              <a:t>    Практическая работа.</a:t>
            </a:r>
          </a:p>
          <a:p>
            <a:pPr marL="457200" indent="-457200"/>
            <a:r>
              <a:rPr lang="ru-RU" sz="4000" dirty="0" smtClean="0"/>
              <a:t>        Запустите текстовый редактор «Блокнот», напишите 4 строки гимна Узбекистана, сохраните под названием «Гимн моей Родины».</a:t>
            </a:r>
          </a:p>
          <a:p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9150" y="1506660"/>
            <a:ext cx="9722417" cy="3720631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 algn="ctr">
              <a:spcBef>
                <a:spcPts val="600"/>
              </a:spcBef>
              <a:spcAft>
                <a:spcPts val="600"/>
              </a:spcAft>
            </a:pPr>
            <a:r>
              <a:rPr lang="ru-RU" sz="6000" dirty="0" smtClean="0">
                <a:solidFill>
                  <a:srgbClr val="231F20"/>
                </a:solidFill>
                <a:latin typeface="Arial"/>
                <a:cs typeface="Arial"/>
              </a:rPr>
              <a:t>Все ваши успехи зависят от собственных сознательных усилий и дисциплины!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79687" y="234156"/>
            <a:ext cx="6831390" cy="86650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5400" spc="53" dirty="0" smtClean="0"/>
              <a:t>Девиз урока</a:t>
            </a:r>
            <a:r>
              <a:rPr sz="5400" spc="11" smtClean="0"/>
              <a:t>:</a:t>
            </a:r>
            <a:endParaRPr sz="5400" spc="1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История письменности</a:t>
            </a:r>
            <a:endParaRPr spc="4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9887" y="1453356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Сначала писали на скалах и камнях (петрографы).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287" y="2062956"/>
            <a:ext cx="3581400" cy="434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087" y="2180494"/>
            <a:ext cx="3505200" cy="440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История письменности</a:t>
            </a:r>
            <a:endParaRPr spc="4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3687" y="1300956"/>
            <a:ext cx="114236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Писали на глиняных табличках и бересте.</a:t>
            </a:r>
            <a:endParaRPr lang="ru-RU" dirty="0"/>
          </a:p>
        </p:txBody>
      </p:sp>
      <p:pic>
        <p:nvPicPr>
          <p:cNvPr id="5122" name="Picture 2" descr="D:\онлпйн уроки\6\1 урок\glinyany-e-tablichk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7" y="2367756"/>
            <a:ext cx="5562600" cy="400998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087" y="2215356"/>
            <a:ext cx="59340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История письменности</a:t>
            </a:r>
            <a:endParaRPr spc="4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3687" y="1300956"/>
            <a:ext cx="114236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С 3 тысячелетии до н.э. до </a:t>
            </a:r>
            <a:r>
              <a:rPr lang="en-US" dirty="0" smtClean="0"/>
              <a:t>XII</a:t>
            </a:r>
            <a:r>
              <a:rPr lang="ru-RU" dirty="0" smtClean="0"/>
              <a:t> века писали на папирусе до вытеснения бумаги. 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t="12529" b="13333"/>
          <a:stretch>
            <a:fillRect/>
          </a:stretch>
        </p:blipFill>
        <p:spPr bwMode="auto">
          <a:xfrm>
            <a:off x="2274887" y="2520156"/>
            <a:ext cx="7696200" cy="427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История письменности</a:t>
            </a:r>
            <a:endParaRPr spc="4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18287" y="3205956"/>
            <a:ext cx="518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     А также гравировали камни и бронзовые изделия. Писали на шёлке.</a:t>
            </a:r>
            <a:endParaRPr lang="ru-RU" sz="4000" dirty="0"/>
          </a:p>
        </p:txBody>
      </p:sp>
      <p:pic>
        <p:nvPicPr>
          <p:cNvPr id="6146" name="Picture 2" descr="D:\онлпйн уроки\6\1 урок\Папирус или пергамент_ Что круче__files\52ce908b284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87" y="3129756"/>
            <a:ext cx="5943600" cy="36279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7487" y="1148556"/>
            <a:ext cx="1158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/>
              <a:t>   В Древнем Китае 17-11 в до н.э. использовали бамбуковые дощечки, на которых выжигали раскалённой иглой.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История письменности</a:t>
            </a:r>
            <a:endParaRPr spc="43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487" y="1148556"/>
            <a:ext cx="1158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       В древности писали также  и на пергаменте.</a:t>
            </a:r>
            <a:endParaRPr lang="ru-RU" sz="4000" dirty="0"/>
          </a:p>
        </p:txBody>
      </p:sp>
      <p:pic>
        <p:nvPicPr>
          <p:cNvPr id="8194" name="Picture 2" descr="D:\онлпйн уроки\6\1 урок\img24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t="14444" r="5000" b="12141"/>
          <a:stretch>
            <a:fillRect/>
          </a:stretch>
        </p:blipFill>
        <p:spPr bwMode="auto">
          <a:xfrm>
            <a:off x="1284287" y="1836824"/>
            <a:ext cx="9601200" cy="49560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История письменности</a:t>
            </a:r>
            <a:endParaRPr spc="43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487" y="1148556"/>
            <a:ext cx="1158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Писали также на вощеной бумаге.</a:t>
            </a:r>
            <a:endParaRPr lang="ru-RU" sz="40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7287" y="1834356"/>
            <a:ext cx="7391400" cy="490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6948df66131b19c19530d48de173bf8fc96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</TotalTime>
  <Words>425</Words>
  <Application>Microsoft Office PowerPoint</Application>
  <PresentationFormat>Произвольный</PresentationFormat>
  <Paragraphs>84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Информатика и ИТ</vt:lpstr>
      <vt:lpstr>План урока:</vt:lpstr>
      <vt:lpstr>Девиз урока:</vt:lpstr>
      <vt:lpstr>История письменности</vt:lpstr>
      <vt:lpstr>История письменности</vt:lpstr>
      <vt:lpstr>История письменности</vt:lpstr>
      <vt:lpstr>История письменности</vt:lpstr>
      <vt:lpstr>История письменности</vt:lpstr>
      <vt:lpstr>История письменности</vt:lpstr>
      <vt:lpstr>История письменности</vt:lpstr>
      <vt:lpstr>История письменности</vt:lpstr>
      <vt:lpstr>История письменности</vt:lpstr>
      <vt:lpstr>История письменности</vt:lpstr>
      <vt:lpstr>История письменности</vt:lpstr>
      <vt:lpstr>Текстовый редактор и текстовый процессор</vt:lpstr>
      <vt:lpstr>Текстовый редактор и текстовый процессор</vt:lpstr>
      <vt:lpstr>Текстовый редактор и текстовый процессор</vt:lpstr>
      <vt:lpstr>Текстовый редактор и текстовый процессор</vt:lpstr>
      <vt:lpstr>Текстовый редактор и текстовый процессор</vt:lpstr>
      <vt:lpstr>Шрифт</vt:lpstr>
      <vt:lpstr>Шрифт</vt:lpstr>
      <vt:lpstr>Шрифт</vt:lpstr>
      <vt:lpstr>Шрифт</vt:lpstr>
      <vt:lpstr>Домашнее задание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141</cp:revision>
  <dcterms:created xsi:type="dcterms:W3CDTF">2020-04-13T08:05:16Z</dcterms:created>
  <dcterms:modified xsi:type="dcterms:W3CDTF">2020-08-28T06:00:13Z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