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70" r:id="rId3"/>
    <p:sldId id="474" r:id="rId4"/>
    <p:sldId id="403" r:id="rId5"/>
    <p:sldId id="475" r:id="rId6"/>
    <p:sldId id="449" r:id="rId7"/>
    <p:sldId id="478" r:id="rId8"/>
    <p:sldId id="476" r:id="rId9"/>
    <p:sldId id="477" r:id="rId10"/>
    <p:sldId id="479" r:id="rId11"/>
    <p:sldId id="480" r:id="rId12"/>
    <p:sldId id="496" r:id="rId13"/>
    <p:sldId id="450" r:id="rId14"/>
    <p:sldId id="500" r:id="rId15"/>
    <p:sldId id="497" r:id="rId16"/>
    <p:sldId id="498" r:id="rId17"/>
    <p:sldId id="451" r:id="rId18"/>
    <p:sldId id="481" r:id="rId19"/>
    <p:sldId id="482" r:id="rId20"/>
    <p:sldId id="485" r:id="rId21"/>
    <p:sldId id="483" r:id="rId22"/>
    <p:sldId id="486" r:id="rId23"/>
    <p:sldId id="484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52" r:id="rId32"/>
    <p:sldId id="494" r:id="rId33"/>
    <p:sldId id="473" r:id="rId34"/>
    <p:sldId id="499" r:id="rId35"/>
    <p:sldId id="495" r:id="rId36"/>
  </p:sldIdLst>
  <p:sldSz cx="12169775" cy="7021513"/>
  <p:notesSz cx="5765800" cy="3244850"/>
  <p:custDataLst>
    <p:tags r:id="rId38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16" autoAdjust="0"/>
    <p:restoredTop sz="94660"/>
  </p:normalViewPr>
  <p:slideViewPr>
    <p:cSldViewPr>
      <p:cViewPr>
        <p:scale>
          <a:sx n="66" d="100"/>
          <a:sy n="66" d="100"/>
        </p:scale>
        <p:origin x="-216" y="-13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20" y="482398"/>
            <a:ext cx="7297569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483" y="3796508"/>
            <a:ext cx="5000660" cy="1323969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ПОНЯТИЕ </a:t>
            </a:r>
          </a:p>
          <a:p>
            <a:pPr marL="27048" marR="10819"/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ФАЙЛА И ПАПКИ</a:t>
            </a:r>
            <a:endParaRPr lang="ru-RU" sz="4000" spc="-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1167" y="5103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24740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510492"/>
            <a:ext cx="11072890" cy="5232202"/>
          </a:xfrm>
        </p:spPr>
        <p:txBody>
          <a:bodyPr/>
          <a:lstStyle/>
          <a:p>
            <a:pPr algn="ctr"/>
            <a:r>
              <a:rPr lang="ru-RU" sz="3600" i="0" dirty="0" smtClean="0"/>
              <a:t>Файлы также могут отличаться друг от друга по атрибутам и параметрам.</a:t>
            </a:r>
          </a:p>
          <a:p>
            <a:pPr algn="ctr"/>
            <a:r>
              <a:rPr lang="ru-RU" sz="3600" b="1" i="0" dirty="0" smtClean="0"/>
              <a:t>Атрибуты: </a:t>
            </a:r>
          </a:p>
          <a:p>
            <a:pPr algn="ctr"/>
            <a:r>
              <a:rPr lang="ru-RU" sz="3600" i="0" dirty="0" smtClean="0"/>
              <a:t>•Архивировано </a:t>
            </a:r>
          </a:p>
          <a:p>
            <a:pPr algn="ctr"/>
            <a:r>
              <a:rPr lang="ru-RU" sz="3600" i="0" dirty="0" smtClean="0"/>
              <a:t>• </a:t>
            </a:r>
            <a:r>
              <a:rPr lang="ru-RU" sz="3600" i="0" dirty="0" smtClean="0"/>
              <a:t>скрытый</a:t>
            </a:r>
            <a:endParaRPr lang="ru-RU" sz="3600" i="0" dirty="0" smtClean="0"/>
          </a:p>
          <a:p>
            <a:pPr algn="ctr"/>
            <a:r>
              <a:rPr lang="ru-RU" sz="3600" i="0" dirty="0" smtClean="0"/>
              <a:t>• только для чтения</a:t>
            </a:r>
          </a:p>
          <a:p>
            <a:pPr algn="ctr"/>
            <a:endParaRPr lang="ru-RU" sz="1600" i="0" dirty="0" smtClean="0"/>
          </a:p>
          <a:p>
            <a:pPr algn="ctr"/>
            <a:r>
              <a:rPr lang="ru-RU" sz="3600" b="1" i="0" dirty="0" smtClean="0"/>
              <a:t>Параметры: </a:t>
            </a:r>
          </a:p>
          <a:p>
            <a:pPr algn="ctr"/>
            <a:r>
              <a:rPr lang="ru-RU" sz="3600" i="0" dirty="0" smtClean="0"/>
              <a:t>• дата создания размера</a:t>
            </a:r>
          </a:p>
          <a:p>
            <a:pPr algn="ctr"/>
            <a:r>
              <a:rPr lang="ru-RU" sz="3600" i="0" dirty="0" smtClean="0"/>
              <a:t>• </a:t>
            </a:r>
            <a:r>
              <a:rPr lang="ru-RU" sz="3600" i="0" dirty="0" smtClean="0"/>
              <a:t>время последнего изменения</a:t>
            </a:r>
            <a:endParaRPr lang="ru-RU" sz="36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ИМЯ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367616"/>
            <a:ext cx="11072890" cy="4985980"/>
          </a:xfrm>
        </p:spPr>
        <p:txBody>
          <a:bodyPr/>
          <a:lstStyle/>
          <a:p>
            <a:pPr algn="ctr"/>
            <a:r>
              <a:rPr lang="ru-RU" sz="4000" i="0" dirty="0" smtClean="0"/>
              <a:t>В имени файла нельзя использовать следующие символы:</a:t>
            </a:r>
          </a:p>
          <a:p>
            <a:pPr algn="ctr"/>
            <a:r>
              <a:rPr lang="ru-RU" sz="4000" b="1" i="0" dirty="0" smtClean="0"/>
              <a:t>   </a:t>
            </a:r>
            <a:r>
              <a:rPr lang="ru-RU" sz="4000" b="1" i="0" dirty="0" smtClean="0"/>
              <a:t>:   *   &lt;   &gt;   </a:t>
            </a:r>
            <a:r>
              <a:rPr lang="ru-RU" sz="4000" b="1" i="0" dirty="0" smtClean="0"/>
              <a:t>|</a:t>
            </a:r>
            <a:r>
              <a:rPr lang="en-US" sz="4000" b="1" i="0" dirty="0" smtClean="0"/>
              <a:t> </a:t>
            </a:r>
            <a:r>
              <a:rPr lang="ru-RU" sz="4000" b="1" i="0" dirty="0" smtClean="0"/>
              <a:t>/ \</a:t>
            </a:r>
          </a:p>
          <a:p>
            <a:pPr algn="ctr"/>
            <a:r>
              <a:rPr lang="ru-RU" sz="4000" b="1" i="0" dirty="0" smtClean="0"/>
              <a:t>И</a:t>
            </a:r>
            <a:r>
              <a:rPr lang="ru-RU" sz="4000" b="1" i="0" dirty="0" smtClean="0"/>
              <a:t>мя</a:t>
            </a:r>
            <a:r>
              <a:rPr lang="ru-RU" sz="4000" i="0" dirty="0" smtClean="0"/>
              <a:t> </a:t>
            </a:r>
            <a:r>
              <a:rPr lang="ru-RU" sz="4000" b="1" i="0" dirty="0" smtClean="0"/>
              <a:t>файла</a:t>
            </a:r>
            <a:r>
              <a:rPr lang="ru-RU" sz="4000" i="0" dirty="0" smtClean="0"/>
              <a:t> не следует начинать с </a:t>
            </a:r>
            <a:r>
              <a:rPr lang="ru-RU" sz="4000" i="0" dirty="0" smtClean="0"/>
              <a:t>точки.</a:t>
            </a:r>
          </a:p>
          <a:p>
            <a:pPr algn="ctr"/>
            <a:r>
              <a:rPr lang="ru-RU" sz="4000" i="0" dirty="0" smtClean="0"/>
              <a:t>В</a:t>
            </a:r>
            <a:r>
              <a:rPr lang="ru-RU" sz="4000" i="0" dirty="0" smtClean="0"/>
              <a:t>место </a:t>
            </a:r>
            <a:r>
              <a:rPr lang="ru-RU" sz="4000" i="0" dirty="0" smtClean="0"/>
              <a:t>пробела, рекомендуется использовать подчёркивание. </a:t>
            </a:r>
          </a:p>
          <a:p>
            <a:pPr algn="ctr"/>
            <a:r>
              <a:rPr lang="ru-RU" sz="4000" i="0" dirty="0" smtClean="0"/>
              <a:t>Например: </a:t>
            </a:r>
          </a:p>
          <a:p>
            <a:pPr algn="ctr"/>
            <a:r>
              <a:rPr lang="ru-RU" sz="4400" b="1" i="0" dirty="0" smtClean="0">
                <a:solidFill>
                  <a:schemeClr val="accent1">
                    <a:lumMod val="75000"/>
                  </a:schemeClr>
                </a:solidFill>
              </a:rPr>
              <a:t>Команда_1. </a:t>
            </a:r>
            <a:r>
              <a:rPr lang="en-US" sz="4400" b="1" i="0" dirty="0" smtClean="0">
                <a:solidFill>
                  <a:schemeClr val="accent1">
                    <a:lumMod val="75000"/>
                  </a:schemeClr>
                </a:solidFill>
              </a:rPr>
              <a:t>doc</a:t>
            </a:r>
            <a:r>
              <a:rPr lang="ru-RU" sz="4400" b="1" i="0" dirty="0" err="1" smtClean="0"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4400" b="1" i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ИМЯ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939120"/>
            <a:ext cx="4429156" cy="4370427"/>
          </a:xfrm>
        </p:spPr>
        <p:txBody>
          <a:bodyPr/>
          <a:lstStyle/>
          <a:p>
            <a:pPr algn="ctr"/>
            <a:r>
              <a:rPr lang="ru-RU" sz="3600" i="0" dirty="0" smtClean="0"/>
              <a:t>Каждая программа имеет свой ярлык (логотип). </a:t>
            </a:r>
          </a:p>
          <a:p>
            <a:pPr algn="ctr"/>
            <a:r>
              <a:rPr lang="ru-RU" sz="3600" i="0" dirty="0" smtClean="0"/>
              <a:t>Файл, созданный </a:t>
            </a:r>
            <a:endParaRPr lang="ru-RU" sz="3600" i="0" dirty="0" smtClean="0"/>
          </a:p>
          <a:p>
            <a:pPr algn="ctr"/>
            <a:r>
              <a:rPr lang="ru-RU" sz="3600" i="0" dirty="0" smtClean="0"/>
              <a:t>в </a:t>
            </a:r>
            <a:r>
              <a:rPr lang="ru-RU" sz="3600" i="0" dirty="0" smtClean="0"/>
              <a:t>той же программе, хранится в памяти </a:t>
            </a:r>
            <a:r>
              <a:rPr lang="ru-RU" sz="3600" i="0" dirty="0" smtClean="0"/>
              <a:t>компьютера.</a:t>
            </a:r>
          </a:p>
          <a:p>
            <a:pPr algn="ctr"/>
            <a:r>
              <a:rPr lang="ru-RU" sz="3200" i="0" dirty="0" smtClean="0"/>
              <a:t> </a:t>
            </a:r>
            <a:endParaRPr lang="ru-RU" sz="32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ИМЯ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0" name="Picture 2" descr="https://static.vecteezy.com/system/resources/previews/000/121/958/large_2x/colorful-file-icons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7697" y="1939120"/>
            <a:ext cx="5885037" cy="41195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2081996"/>
            <a:ext cx="5286412" cy="3429024"/>
          </a:xfrm>
        </p:spPr>
        <p:txBody>
          <a:bodyPr/>
          <a:lstStyle/>
          <a:p>
            <a:pPr algn="ctr"/>
            <a:r>
              <a:rPr lang="ru-RU" sz="3600" i="0" dirty="0" smtClean="0"/>
              <a:t>Ярлык (Пиктограмма) - </a:t>
            </a:r>
            <a:r>
              <a:rPr lang="ru-RU" sz="3600" i="0" dirty="0" smtClean="0"/>
              <a:t>это изображение объекта или значка с функцией открытия или запуска файла программы</a:t>
            </a:r>
            <a:r>
              <a:rPr lang="ru-RU" sz="3600" i="0" dirty="0" smtClean="0"/>
              <a:t>.</a:t>
            </a:r>
            <a:endParaRPr lang="ru-RU" sz="36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ИМЯ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1" y="1510492"/>
            <a:ext cx="5257058" cy="29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867682"/>
            <a:ext cx="5715040" cy="4431983"/>
          </a:xfrm>
        </p:spPr>
        <p:txBody>
          <a:bodyPr/>
          <a:lstStyle/>
          <a:p>
            <a:pPr algn="ctr"/>
            <a:r>
              <a:rPr lang="ru-RU" sz="3600" i="0" dirty="0" smtClean="0"/>
              <a:t>В </a:t>
            </a:r>
            <a:r>
              <a:rPr lang="ru-RU" sz="3600" i="0" dirty="0" smtClean="0"/>
              <a:t>основной памяти </a:t>
            </a:r>
            <a:r>
              <a:rPr lang="ru-RU" sz="3600" i="0" dirty="0" smtClean="0"/>
              <a:t>компьютера хранятся </a:t>
            </a:r>
            <a:r>
              <a:rPr lang="ru-RU" sz="3600" i="0" dirty="0" smtClean="0"/>
              <a:t>н</a:t>
            </a:r>
            <a:r>
              <a:rPr lang="ru-RU" sz="3600" i="0" dirty="0" smtClean="0"/>
              <a:t>есколько </a:t>
            </a:r>
            <a:r>
              <a:rPr lang="ru-RU" sz="3600" i="0" dirty="0" smtClean="0"/>
              <a:t>тысяч </a:t>
            </a:r>
            <a:r>
              <a:rPr lang="ru-RU" sz="3600" i="0" dirty="0" smtClean="0"/>
              <a:t>данных. </a:t>
            </a:r>
            <a:r>
              <a:rPr lang="ru-RU" sz="3600" i="0" dirty="0" smtClean="0"/>
              <a:t>Для того, чтобы они были упорядочены и не мешали, их необходимо хранить в отдельных именованных папках.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ИМЯ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4036" name="Picture 4" descr="https://static8.depositphotos.com/1064045/984/i/950/depositphotos_9840113-stock-photo-yellow-folder.jpg"/>
          <p:cNvPicPr>
            <a:picLocks noChangeAspect="1" noChangeArrowheads="1"/>
          </p:cNvPicPr>
          <p:nvPr/>
        </p:nvPicPr>
        <p:blipFill>
          <a:blip r:embed="rId2"/>
          <a:srcRect l="9694" t="15084" r="6728" b="11173"/>
          <a:stretch>
            <a:fillRect/>
          </a:stretch>
        </p:blipFill>
        <p:spPr bwMode="auto">
          <a:xfrm>
            <a:off x="6942143" y="2224872"/>
            <a:ext cx="4768487" cy="36809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ПОЛНОЕ ИМЯ </a:t>
            </a: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1224740"/>
            <a:ext cx="8429684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59" y="5225268"/>
            <a:ext cx="63301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013713" y="2439186"/>
            <a:ext cx="3429024" cy="2769989"/>
          </a:xfrm>
        </p:spPr>
        <p:txBody>
          <a:bodyPr/>
          <a:lstStyle/>
          <a:p>
            <a:pPr algn="ctr"/>
            <a:r>
              <a:rPr lang="ru-RU" sz="3600" i="0" dirty="0" smtClean="0"/>
              <a:t>Путь к файлу с именем файла называют </a:t>
            </a:r>
            <a:r>
              <a:rPr lang="ru-RU" sz="3600" b="1" i="0" dirty="0" smtClean="0"/>
              <a:t>полным именем файла</a:t>
            </a:r>
            <a:endParaRPr lang="ru-RU" sz="3600" b="1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ПОЛНОЕ ИМЯ </a:t>
            </a: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1439054"/>
            <a:ext cx="768113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153302"/>
            <a:ext cx="106030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ПАПКИ</a:t>
            </a:r>
            <a:r>
              <a:rPr kumimoji="0" lang="ru-RU" sz="4400" b="1" i="0" u="none" strike="noStrike" kern="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 КАТАЛОГИ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2723" y="3082128"/>
            <a:ext cx="113586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Место, где хранятся папки, называется каталогом. Например, папка и список документов, хранящихся в папке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(Мои документы), которая находится на рабочем столе, также могут служить примером для каталога.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12723" y="1510492"/>
            <a:ext cx="1135864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Каталог (папка) - общее название нескольких папок и подкаталогов.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Например: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C:\Windows\System32\calc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Каталоги, в зависимости от местоположения папок, можно назвать общим каталогом, подкаталогом, корневым каталогом.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ПАПКИ</a:t>
            </a:r>
            <a:r>
              <a:rPr kumimoji="0" lang="ru-RU" sz="4400" b="1" i="0" u="none" strike="noStrike" kern="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 КАТАЛОГИ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296178"/>
            <a:ext cx="11430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 процессе работы с файлами и папками на компьютере выполняется несколько основных действий: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открытие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копирование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переименование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закрытие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передача 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удаление файлов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913" y="1367616"/>
            <a:ext cx="10001320" cy="5285162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Понятие файла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Внешние накопители</a:t>
            </a:r>
            <a:endParaRPr lang="ru-RU" sz="4000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мя файла.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имя файла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Папки и каталоги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Выполнение действий над папками и каталогами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Типы файлов и их формат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0151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ПЛАН УРОКА</a:t>
            </a:r>
            <a:endParaRPr lang="ru-RU" spc="1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9847" y="1439054"/>
            <a:ext cx="113586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/>
            <a:r>
              <a:rPr lang="ru-RU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Чтобы создать папку, щелкните правой кнопкой мыши на рабочем столе, в появившемся окне (контекстном меню) выбирается команда "Создать" 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папка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".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59411" b="15852"/>
          <a:stretch>
            <a:fillRect/>
          </a:stretch>
        </p:blipFill>
        <p:spPr bwMode="auto">
          <a:xfrm>
            <a:off x="7656523" y="2939252"/>
            <a:ext cx="3500462" cy="377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17752" r="40000"/>
          <a:stretch>
            <a:fillRect/>
          </a:stretch>
        </p:blipFill>
        <p:spPr bwMode="auto">
          <a:xfrm>
            <a:off x="2227235" y="3010690"/>
            <a:ext cx="5286412" cy="376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 rot="2509606">
            <a:off x="241191" y="4914424"/>
            <a:ext cx="2191096" cy="40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1528085">
            <a:off x="9603059" y="3236502"/>
            <a:ext cx="2191096" cy="40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903" y="1296178"/>
            <a:ext cx="3437887" cy="54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419979"/>
            <a:ext cx="4786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Чтобы открыть файл или папку, щелкните правой кнопкой мыши по указателю курсора и в появившемся окне выберете команду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Открыть.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70909" b="96069"/>
          <a:stretch>
            <a:fillRect/>
          </a:stretch>
        </p:blipFill>
        <p:spPr bwMode="auto">
          <a:xfrm>
            <a:off x="8370903" y="1296178"/>
            <a:ext cx="10001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517E-6 1.9774E-6 L -0.18755 0.27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419979"/>
            <a:ext cx="52149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Чтобы передать файл или папку, нужно щелкнуть правой кнопкой мыши по нему курсором и в появившемся окне выбрать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команду –Отправить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903" y="1296178"/>
            <a:ext cx="3437887" cy="54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73380" r="62597" b="21379"/>
          <a:stretch>
            <a:fillRect/>
          </a:stretch>
        </p:blipFill>
        <p:spPr bwMode="auto">
          <a:xfrm>
            <a:off x="8370903" y="5296706"/>
            <a:ext cx="128588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84E-7 -3.27684E-6 L -0.19342 -0.28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419979"/>
            <a:ext cx="5000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Чтобы удалить файл или папку, папку или файл помечаем курсором, щелкаем правой кнопкой мыши и в появившемся окне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выбираем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команду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Удалить.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903" y="1296178"/>
            <a:ext cx="3437887" cy="54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89104" r="75064" b="6965"/>
          <a:stretch>
            <a:fillRect/>
          </a:stretch>
        </p:blipFill>
        <p:spPr bwMode="auto">
          <a:xfrm>
            <a:off x="8370903" y="6153962"/>
            <a:ext cx="85725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999E-7 5.64972E-7 L -0.15218 -0.36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903" y="1296178"/>
            <a:ext cx="3437887" cy="54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419979"/>
            <a:ext cx="5000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5. Чтобы переименовать файл или папку, нужно указать ее курсором, щелкнуть правой кнопкой мыши и в появившемся окне выбрать команду - Переименовать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91724" r="66753" b="4345"/>
          <a:stretch>
            <a:fillRect/>
          </a:stretch>
        </p:blipFill>
        <p:spPr bwMode="auto">
          <a:xfrm>
            <a:off x="8370903" y="6296838"/>
            <a:ext cx="11430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466E-6 1.58192E-6 L -0.16393 -0.35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903" y="1296178"/>
            <a:ext cx="3437887" cy="54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52794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ВЫПОЛНЕНИЕ ДЕЙСТВИЙ НАД ФАЙЛАМИ И ПАПКАМИ</a:t>
            </a:r>
            <a:endParaRPr kumimoji="0" lang="ru-RU" sz="3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419979"/>
            <a:ext cx="50006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Чтобы скопировать файл или папку, нужно нажать на правую кнопку мыши, указав ее курсором, а в появившемся окне выбирается команда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Копировать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t="78620" r="68831" b="14828"/>
          <a:stretch>
            <a:fillRect/>
          </a:stretch>
        </p:blipFill>
        <p:spPr bwMode="auto">
          <a:xfrm>
            <a:off x="8370903" y="5582458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814E-6 -2.99435E-6 L -0.16679 -0.31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ФАЙЛОВ И ИХ ФОРМАТ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285" y="1653368"/>
            <a:ext cx="1135864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уже упоминалось выше, каждая программа сохраняет созданный ею документ, изображение или презентацию в память компьютера с собственным форматом (расширением).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приведенной ниже таблице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перечислены некоторые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названия программ 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специальные расширения.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ФАЙЛОВ И ИХ ФОРМАТ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1350" y="1439054"/>
          <a:ext cx="10858578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7414"/>
                <a:gridCol w="3147414"/>
                <a:gridCol w="4563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Значок приложения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Расширение файла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docx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Текст.</a:t>
                      </a:r>
                      <a:r>
                        <a:rPr lang="en-US" sz="4400" dirty="0" err="1" smtClean="0"/>
                        <a:t>docx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xlsx</a:t>
                      </a:r>
                      <a:r>
                        <a:rPr lang="ru-RU" sz="440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Таблица.</a:t>
                      </a:r>
                      <a:r>
                        <a:rPr lang="en-US" sz="4400" dirty="0" err="1" smtClean="0"/>
                        <a:t>xlsx</a:t>
                      </a:r>
                      <a:r>
                        <a:rPr lang="ru-RU" sz="440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pptx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Презентация</a:t>
                      </a:r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pptx</a:t>
                      </a:r>
                      <a:endParaRPr lang="ru-RU" sz="4400" dirty="0" smtClean="0"/>
                    </a:p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31" y="2653500"/>
            <a:ext cx="1143008" cy="96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31" y="3796508"/>
            <a:ext cx="1143008" cy="103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5731" y="5082392"/>
            <a:ext cx="109105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ФАЙЛОВ И ИХ ФОРМАТ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1350" y="1439054"/>
          <a:ext cx="10858578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7414"/>
                <a:gridCol w="2853379"/>
                <a:gridCol w="48577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Значок приложения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Расширение файла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.pub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Открытка.</a:t>
                      </a:r>
                      <a:r>
                        <a:rPr lang="en-US" sz="4400" dirty="0" smtClean="0"/>
                        <a:t>pub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accdb</a:t>
                      </a:r>
                      <a:r>
                        <a:rPr lang="ru-RU" sz="440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/>
                        <a:t>База_данных</a:t>
                      </a:r>
                      <a:r>
                        <a:rPr lang="ru-RU" sz="4400" dirty="0" smtClean="0"/>
                        <a:t>.</a:t>
                      </a:r>
                      <a:r>
                        <a:rPr lang="en-US" sz="4400" dirty="0" err="1" smtClean="0"/>
                        <a:t>accdb</a:t>
                      </a:r>
                      <a:r>
                        <a:rPr lang="ru-RU" sz="440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.bmp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Рисунок</a:t>
                      </a:r>
                      <a:r>
                        <a:rPr lang="en-US" sz="4400" dirty="0" smtClean="0"/>
                        <a:t>.bmp</a:t>
                      </a:r>
                      <a:endParaRPr lang="ru-RU" sz="4400" dirty="0" smtClean="0"/>
                    </a:p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07" y="2582062"/>
            <a:ext cx="1143008" cy="95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169" y="3796508"/>
            <a:ext cx="11538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-30000" contrast="30000"/>
          </a:blip>
          <a:srcRect/>
          <a:stretch>
            <a:fillRect/>
          </a:stretch>
        </p:blipFill>
        <p:spPr bwMode="auto">
          <a:xfrm>
            <a:off x="1369979" y="5082391"/>
            <a:ext cx="2286016" cy="11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ФАЙЛОВ И ИХ ФОРМАТ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69979" y="1439054"/>
          <a:ext cx="9858445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7414"/>
                <a:gridCol w="2853379"/>
                <a:gridCol w="38576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Значок приложения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Расширение файла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.txt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Текст.</a:t>
                      </a:r>
                      <a:r>
                        <a:rPr lang="en-US" sz="4400" dirty="0" smtClean="0"/>
                        <a:t>txt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.jpg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Картина.</a:t>
                      </a:r>
                      <a:r>
                        <a:rPr lang="en-US" sz="4400" dirty="0" smtClean="0"/>
                        <a:t>jpg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pdf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Текст</a:t>
                      </a:r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pdf</a:t>
                      </a:r>
                      <a:endParaRPr lang="ru-RU" sz="4400" dirty="0" smtClean="0"/>
                    </a:p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045" y="2653500"/>
            <a:ext cx="2143140" cy="9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17" y="3796508"/>
            <a:ext cx="26548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169" y="5010954"/>
            <a:ext cx="2143140" cy="11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7037" y="1439054"/>
            <a:ext cx="10858576" cy="4985980"/>
          </a:xfrm>
        </p:spPr>
        <p:txBody>
          <a:bodyPr/>
          <a:lstStyle/>
          <a:p>
            <a:pPr indent="717550" algn="just"/>
            <a:r>
              <a:rPr lang="ru-RU" sz="3600" i="0" dirty="0" smtClean="0"/>
              <a:t>Как известно, пользователь хранит на компьютере не только различные документы, но и фотографии, музыку, клипы и презентации, а также различные игровые программы. Как в отличие от человеческой памяти, компьютеры могут хранить столько информации в своей памяти? Как не путать информацию? Чтобы найти ответ на этот вопрос, нужно ознакомиться с понятием </a:t>
            </a:r>
            <a:r>
              <a:rPr lang="ru-RU" sz="3600" b="1" i="0" dirty="0" smtClean="0"/>
              <a:t>файла</a:t>
            </a:r>
            <a:r>
              <a:rPr lang="ru-RU" sz="3600" i="0" dirty="0" smtClean="0"/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ПОНЯТИЕ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 txBox="1">
            <a:spLocks/>
          </p:cNvSpPr>
          <p:nvPr/>
        </p:nvSpPr>
        <p:spPr>
          <a:xfrm>
            <a:off x="226972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ФАЙЛОВ И ИХ ФОРМАТ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1350" y="1439054"/>
          <a:ext cx="10858578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7414"/>
                <a:gridCol w="2853379"/>
                <a:gridCol w="48577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Значок приложения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Расширение файла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.exe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Game_Logo.exe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.mp3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Музыка</a:t>
                      </a:r>
                      <a:r>
                        <a:rPr lang="en-US" sz="4400" dirty="0" smtClean="0"/>
                        <a:t>.mp3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avi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/>
                        <a:t>Фильм</a:t>
                      </a:r>
                      <a:r>
                        <a:rPr lang="en-US" sz="4400" dirty="0" smtClean="0"/>
                        <a:t>.</a:t>
                      </a:r>
                      <a:r>
                        <a:rPr lang="en-US" sz="4400" dirty="0" err="1" smtClean="0"/>
                        <a:t>avi</a:t>
                      </a:r>
                      <a:endParaRPr lang="ru-RU" sz="4400" dirty="0" smtClean="0"/>
                    </a:p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1227103" y="2582062"/>
            <a:ext cx="18389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55" y="4939516"/>
            <a:ext cx="1143008" cy="13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855" y="3725070"/>
            <a:ext cx="11009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7037" y="1439054"/>
            <a:ext cx="10715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хранятся данные на компьютере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файлы могут отличаться друг от друга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такое каталог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создаются новые папки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мы должны знать о именовании файлов и каталогов?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7037" y="1439054"/>
            <a:ext cx="10715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Вставить пропущенные слова и символы: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Любой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файл имеет свое имя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 расширение    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Каталог   -  это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специальное место, где хранятся атрибуты и параметры файлов и папок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/>
              <a:t>:   </a:t>
            </a:r>
            <a:r>
              <a:rPr lang="ru-RU" sz="3200" b="1" dirty="0" smtClean="0"/>
              <a:t>*   &lt;   &gt;   |</a:t>
            </a:r>
            <a:r>
              <a:rPr lang="en-US" sz="3200" b="1" dirty="0" smtClean="0"/>
              <a:t> </a:t>
            </a:r>
            <a:r>
              <a:rPr lang="ru-RU" sz="3200" b="1" dirty="0" smtClean="0"/>
              <a:t>/ \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{} []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- эти символы нельзя использовать в имени файла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4293" y="3367880"/>
            <a:ext cx="214314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...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2855" y="2796376"/>
            <a:ext cx="292895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...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2855" y="5296706"/>
            <a:ext cx="364333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...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0144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81280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Укажите действия, которые можно выполнить с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файлами: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987425" indent="536575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6919" y="1439054"/>
            <a:ext cx="1000132" cy="9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972" y="2867814"/>
          <a:ext cx="11572956" cy="2511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5"/>
                <a:gridCol w="2000264"/>
                <a:gridCol w="3357586"/>
                <a:gridCol w="2357454"/>
                <a:gridCol w="1928827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хранение 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открытие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окрашивание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сохранение</a:t>
                      </a:r>
                    </a:p>
                    <a:p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запуск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25446"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передача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удаление</a:t>
                      </a:r>
                    </a:p>
                    <a:p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переименование</a:t>
                      </a:r>
                    </a:p>
                    <a:p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измерение 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Arial" pitchFamily="34" charset="0"/>
                          <a:cs typeface="Arial" pitchFamily="34" charset="0"/>
                        </a:rPr>
                        <a:t>печать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8" y="1367616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812800"/>
            <a:r>
              <a:rPr lang="ru-RU" sz="4000" dirty="0" smtClean="0">
                <a:latin typeface="Arial" pitchFamily="34" charset="0"/>
                <a:cs typeface="Arial" pitchFamily="34" charset="0"/>
              </a:rPr>
              <a:t>2. Укажите полное имя файлов:</a:t>
            </a:r>
          </a:p>
          <a:p>
            <a:pPr marL="87313" indent="812800"/>
            <a:r>
              <a:rPr lang="ru-RU" sz="4000" dirty="0" smtClean="0">
                <a:latin typeface="Arial" pitchFamily="34" charset="0"/>
                <a:cs typeface="Arial" pitchFamily="34" charset="0"/>
              </a:rPr>
              <a:t>Сочинение_1</a:t>
            </a:r>
          </a:p>
          <a:p>
            <a:pPr marL="87313" indent="812800"/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На_даче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87313" indent="812800"/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В_парке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987425" indent="536575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507" y="1510492"/>
            <a:ext cx="6215106" cy="491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0144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812800"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3. Найдите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значки программы и соответствующие им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расширения: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987425" indent="536575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9795" y="1367616"/>
            <a:ext cx="1000132" cy="9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235" y="2653500"/>
            <a:ext cx="7429552" cy="40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224740"/>
            <a:ext cx="5643602" cy="5293757"/>
          </a:xfrm>
        </p:spPr>
        <p:txBody>
          <a:bodyPr/>
          <a:lstStyle/>
          <a:p>
            <a:pPr algn="l"/>
            <a:r>
              <a:rPr lang="ru-RU" sz="3600" i="0" dirty="0" smtClean="0"/>
              <a:t>      </a:t>
            </a:r>
            <a:r>
              <a:rPr lang="ru-RU" sz="2800" i="0" dirty="0" smtClean="0"/>
              <a:t>Предположим, вы находитесь в библиотеке. В какой последовательности находятся книги?</a:t>
            </a:r>
          </a:p>
          <a:p>
            <a:pPr algn="l"/>
            <a:r>
              <a:rPr lang="ru-RU" sz="2800" i="0" dirty="0" smtClean="0"/>
              <a:t>     Какую поисковую систему придумали, чтобы сразу найти нужную книгу?</a:t>
            </a:r>
          </a:p>
          <a:p>
            <a:pPr algn="l"/>
            <a:r>
              <a:rPr lang="ru-RU" sz="2800" i="0" dirty="0" smtClean="0"/>
              <a:t>Во-первых, каждая книга содержит </a:t>
            </a:r>
            <a:r>
              <a:rPr lang="ru-RU" sz="2800" i="0" dirty="0" smtClean="0"/>
              <a:t>номер;</a:t>
            </a:r>
            <a:endParaRPr lang="ru-RU" sz="2800" i="0" dirty="0" smtClean="0"/>
          </a:p>
          <a:p>
            <a:pPr algn="l"/>
            <a:r>
              <a:rPr lang="ru-RU" sz="2800" i="0" dirty="0" smtClean="0"/>
              <a:t>во-вторых, книги делят на отдельные полки по полочкам (предметам</a:t>
            </a:r>
            <a:r>
              <a:rPr lang="ru-RU" sz="2800" i="0" dirty="0" smtClean="0"/>
              <a:t>);</a:t>
            </a:r>
            <a:endParaRPr lang="ru-RU" sz="28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ПОНЯТИЕ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5" y="1581930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8475" y="1581930"/>
            <a:ext cx="10858576" cy="4431983"/>
          </a:xfrm>
        </p:spPr>
        <p:txBody>
          <a:bodyPr/>
          <a:lstStyle/>
          <a:p>
            <a:pPr algn="l"/>
            <a:r>
              <a:rPr lang="ru-RU" sz="3600" i="0" dirty="0" smtClean="0"/>
              <a:t>в-третьих, созданы коробки, известные как «каталоги». </a:t>
            </a:r>
          </a:p>
          <a:p>
            <a:pPr indent="717550" algn="l"/>
            <a:r>
              <a:rPr lang="ru-RU" sz="3600" i="0" dirty="0" smtClean="0"/>
              <a:t>В этих ящиках записывается номер одной и той же книги и на какой полке она находится. Это означает, что для быстрого поиска книг необходимо хранить их в отсортированном виде</a:t>
            </a:r>
            <a:r>
              <a:rPr lang="ru-RU" sz="3600" i="0" dirty="0" smtClean="0"/>
              <a:t>.</a:t>
            </a:r>
          </a:p>
          <a:p>
            <a:pPr indent="717550" algn="l"/>
            <a:r>
              <a:rPr lang="ru-RU" sz="3600" i="0" dirty="0" smtClean="0"/>
              <a:t> </a:t>
            </a:r>
            <a:r>
              <a:rPr lang="ru-RU" sz="3600" i="0" dirty="0" smtClean="0"/>
              <a:t>Данные в памяти компьютера также хранятся </a:t>
            </a:r>
            <a:r>
              <a:rPr lang="ru-RU" sz="3600" i="0" dirty="0" smtClean="0"/>
              <a:t>от</a:t>
            </a:r>
            <a:r>
              <a:rPr lang="ru-RU" sz="3600" i="0" dirty="0" smtClean="0"/>
              <a:t>сортированными, </a:t>
            </a:r>
            <a:r>
              <a:rPr lang="ru-RU" sz="3600" i="0" dirty="0" smtClean="0"/>
              <a:t>и они называются файлами.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ПОНЯТИЕ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439054"/>
            <a:ext cx="11072890" cy="2339102"/>
          </a:xfrm>
        </p:spPr>
        <p:txBody>
          <a:bodyPr/>
          <a:lstStyle/>
          <a:p>
            <a:pPr algn="ctr"/>
            <a:r>
              <a:rPr lang="ru-RU" sz="4000" i="0" dirty="0" smtClean="0"/>
              <a:t>К </a:t>
            </a:r>
            <a:r>
              <a:rPr lang="ru-RU" sz="4000" i="0" dirty="0" smtClean="0"/>
              <a:t>внешней памяти относятся</a:t>
            </a:r>
            <a:r>
              <a:rPr lang="ru-RU" sz="4000" i="0" dirty="0" smtClean="0"/>
              <a:t>:</a:t>
            </a:r>
          </a:p>
          <a:p>
            <a:pPr algn="ctr"/>
            <a:r>
              <a:rPr lang="ru-RU" sz="4000" i="0" dirty="0" smtClean="0"/>
              <a:t> мягкие (магнитные) диски,</a:t>
            </a:r>
          </a:p>
          <a:p>
            <a:pPr algn="ctr"/>
            <a:r>
              <a:rPr lang="ru-RU" sz="4000" i="0" dirty="0" smtClean="0"/>
              <a:t> жесткий диск (Винчестер), </a:t>
            </a:r>
            <a:r>
              <a:rPr lang="ru-RU" sz="4000" i="0" dirty="0" err="1" smtClean="0"/>
              <a:t>флеш-накопитель</a:t>
            </a:r>
            <a:r>
              <a:rPr lang="ru-RU" sz="4000" i="0" dirty="0" smtClean="0"/>
              <a:t>, </a:t>
            </a:r>
          </a:p>
          <a:p>
            <a:pPr algn="ctr"/>
            <a:endParaRPr lang="ru-RU" sz="32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ВНЕШНИЕ НАКОПИТЕЛИ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51" y="3439318"/>
            <a:ext cx="10572824" cy="31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55665" y="1653368"/>
            <a:ext cx="9358378" cy="1231106"/>
          </a:xfrm>
        </p:spPr>
        <p:txBody>
          <a:bodyPr/>
          <a:lstStyle/>
          <a:p>
            <a:pPr algn="ctr"/>
            <a:r>
              <a:rPr lang="en-US" sz="4000" i="0" dirty="0" smtClean="0"/>
              <a:t>DVD-</a:t>
            </a:r>
            <a:r>
              <a:rPr lang="ru-RU" sz="4000" i="0" dirty="0" smtClean="0"/>
              <a:t>диски, </a:t>
            </a:r>
            <a:r>
              <a:rPr lang="en-US" sz="4000" i="0" dirty="0" smtClean="0"/>
              <a:t>memory-card </a:t>
            </a:r>
            <a:r>
              <a:rPr lang="ru-RU" sz="4000" i="0" dirty="0" smtClean="0"/>
              <a:t>и</a:t>
            </a:r>
          </a:p>
          <a:p>
            <a:pPr algn="ctr"/>
            <a:r>
              <a:rPr lang="ru-RU" sz="4000" i="0" dirty="0" smtClean="0"/>
              <a:t> </a:t>
            </a:r>
            <a:r>
              <a:rPr lang="ru-RU" sz="4000" i="0" dirty="0" err="1" smtClean="0"/>
              <a:t>флэш</a:t>
            </a:r>
            <a:r>
              <a:rPr lang="ru-RU" sz="4000" i="0" dirty="0" smtClean="0"/>
              <a:t> - память.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ВНЕШНИЕ НАКОПИТЕЛИ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3225004"/>
            <a:ext cx="1132145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971" y="1296178"/>
            <a:ext cx="6215106" cy="5539978"/>
          </a:xfrm>
        </p:spPr>
        <p:txBody>
          <a:bodyPr/>
          <a:lstStyle/>
          <a:p>
            <a:pPr algn="ctr"/>
            <a:r>
              <a:rPr lang="ru-RU" sz="3600" b="1" i="0" dirty="0" smtClean="0"/>
              <a:t>Файл</a:t>
            </a:r>
            <a:r>
              <a:rPr lang="ru-RU" sz="3600" i="0" dirty="0" smtClean="0"/>
              <a:t> (англ. </a:t>
            </a:r>
            <a:r>
              <a:rPr lang="ru-RU" sz="3600" b="1" i="0" dirty="0" err="1" smtClean="0"/>
              <a:t>file</a:t>
            </a:r>
            <a:r>
              <a:rPr lang="ru-RU" sz="3600" i="0" dirty="0" smtClean="0"/>
              <a:t>) </a:t>
            </a:r>
            <a:r>
              <a:rPr lang="ru-RU" sz="3600" i="0" dirty="0" smtClean="0"/>
              <a:t>—</a:t>
            </a:r>
          </a:p>
          <a:p>
            <a:pPr algn="ctr"/>
            <a:r>
              <a:rPr lang="ru-RU" sz="3600" i="0" dirty="0" smtClean="0"/>
              <a:t> </a:t>
            </a:r>
            <a:r>
              <a:rPr lang="ru-RU" sz="3600" i="0" dirty="0" smtClean="0"/>
              <a:t>именованная область данных на носителе информации</a:t>
            </a:r>
            <a:r>
              <a:rPr lang="ru-RU" sz="3600" i="0" dirty="0" smtClean="0"/>
              <a:t>.</a:t>
            </a:r>
            <a:r>
              <a:rPr lang="ru-RU" sz="3600" i="0" dirty="0" smtClean="0"/>
              <a:t> </a:t>
            </a:r>
            <a:endParaRPr lang="ru-RU" sz="3600" i="0" dirty="0" smtClean="0"/>
          </a:p>
          <a:p>
            <a:pPr algn="ctr"/>
            <a:r>
              <a:rPr lang="ru-RU" sz="3600" b="1" i="0" dirty="0" smtClean="0"/>
              <a:t>Файл</a:t>
            </a:r>
            <a:r>
              <a:rPr lang="ru-RU" sz="3600" i="0" dirty="0" smtClean="0"/>
              <a:t> </a:t>
            </a:r>
            <a:r>
              <a:rPr lang="ru-RU" sz="3600" i="0" dirty="0" smtClean="0"/>
              <a:t>- любая </a:t>
            </a:r>
            <a:endParaRPr lang="ru-RU" sz="3600" i="0" dirty="0" smtClean="0"/>
          </a:p>
          <a:p>
            <a:pPr algn="ctr"/>
            <a:r>
              <a:rPr lang="ru-RU" sz="3600" i="0" dirty="0" smtClean="0"/>
              <a:t>информация</a:t>
            </a:r>
            <a:r>
              <a:rPr lang="ru-RU" sz="3600" i="0" dirty="0" smtClean="0"/>
              <a:t>,</a:t>
            </a:r>
          </a:p>
          <a:p>
            <a:pPr algn="ctr"/>
            <a:r>
              <a:rPr lang="ru-RU" sz="3600" i="0" dirty="0" smtClean="0"/>
              <a:t> хранящаяся в какой-то внешней памяти компьютера под общим названием</a:t>
            </a:r>
            <a:r>
              <a:rPr lang="ru-RU" sz="3600" i="0" dirty="0" smtClean="0"/>
              <a:t>.</a:t>
            </a:r>
            <a:endParaRPr lang="ru-RU" sz="36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ПОНЯТИЕ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22" name="Picture 6" descr="https://static.vecteezy.com/system/resources/previews/000/121/959/original/file-icons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653368"/>
            <a:ext cx="561298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296178"/>
            <a:ext cx="11072890" cy="5539978"/>
          </a:xfrm>
        </p:spPr>
        <p:txBody>
          <a:bodyPr/>
          <a:lstStyle/>
          <a:p>
            <a:pPr algn="ctr"/>
            <a:r>
              <a:rPr lang="ru-RU" sz="4000" i="0" dirty="0" smtClean="0"/>
              <a:t>Имя файла состоит из 2 частей, отделенных друг от друга точкой. Часть 1-это его имя, Часть 2-это его расширение.</a:t>
            </a:r>
          </a:p>
          <a:p>
            <a:pPr algn="ctr"/>
            <a:r>
              <a:rPr lang="ru-RU" sz="4000" i="0" dirty="0" smtClean="0"/>
              <a:t> Например:  </a:t>
            </a:r>
            <a:r>
              <a:rPr lang="ru-RU" sz="4000" b="1" i="0" dirty="0" err="1" smtClean="0">
                <a:solidFill>
                  <a:schemeClr val="accent1">
                    <a:lumMod val="75000"/>
                  </a:schemeClr>
                </a:solidFill>
              </a:rPr>
              <a:t>Реферат.docx</a:t>
            </a:r>
            <a:r>
              <a:rPr lang="ru-RU" sz="4000" i="0" dirty="0" smtClean="0"/>
              <a:t> или </a:t>
            </a:r>
            <a:r>
              <a:rPr lang="ru-RU" sz="4000" b="1" i="0" dirty="0" err="1" smtClean="0">
                <a:solidFill>
                  <a:schemeClr val="accent1">
                    <a:lumMod val="75000"/>
                  </a:schemeClr>
                </a:solidFill>
              </a:rPr>
              <a:t>список.тхт</a:t>
            </a:r>
            <a:r>
              <a:rPr lang="ru-RU" sz="4000" b="1" i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4000" i="0" dirty="0" smtClean="0"/>
              <a:t>Если имя файла пользователь называет по своему усмотрению, то расширение автоматически определяет сама программа. Потому что у каждой программы есть свое расширение (формат).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ИМЯ ФАЙЛА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3cdce378a1282d5494a217297ba4ae323d63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5857</TotalTime>
  <Words>1026</Words>
  <Application>Microsoft Office PowerPoint</Application>
  <PresentationFormat>Произвольный</PresentationFormat>
  <Paragraphs>201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Информатика и ИТ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541</cp:revision>
  <dcterms:created xsi:type="dcterms:W3CDTF">2020-04-13T08:05:16Z</dcterms:created>
  <dcterms:modified xsi:type="dcterms:W3CDTF">2020-10-13T19:02:20Z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