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70" r:id="rId3"/>
    <p:sldId id="523" r:id="rId4"/>
    <p:sldId id="526" r:id="rId5"/>
    <p:sldId id="503" r:id="rId6"/>
    <p:sldId id="519" r:id="rId7"/>
    <p:sldId id="520" r:id="rId8"/>
    <p:sldId id="521" r:id="rId9"/>
    <p:sldId id="522" r:id="rId10"/>
    <p:sldId id="538" r:id="rId11"/>
    <p:sldId id="530" r:id="rId12"/>
    <p:sldId id="527" r:id="rId13"/>
    <p:sldId id="528" r:id="rId14"/>
    <p:sldId id="532" r:id="rId15"/>
    <p:sldId id="533" r:id="rId16"/>
    <p:sldId id="534" r:id="rId17"/>
    <p:sldId id="535" r:id="rId18"/>
    <p:sldId id="536" r:id="rId19"/>
    <p:sldId id="537" r:id="rId20"/>
    <p:sldId id="531" r:id="rId21"/>
    <p:sldId id="474" r:id="rId22"/>
    <p:sldId id="525" r:id="rId23"/>
  </p:sldIdLst>
  <p:sldSz cx="12169775" cy="7021513"/>
  <p:notesSz cx="5765800" cy="3244850"/>
  <p:custDataLst>
    <p:tags r:id="rId25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3DD"/>
    <a:srgbClr val="007A37"/>
    <a:srgbClr val="004A8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4" autoAdjust="0"/>
    <p:restoredTop sz="94624" autoAdjust="0"/>
  </p:normalViewPr>
  <p:slideViewPr>
    <p:cSldViewPr>
      <p:cViewPr>
        <p:scale>
          <a:sx n="66" d="100"/>
          <a:sy n="66" d="100"/>
        </p:scale>
        <p:origin x="-216" y="-48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8" d="100"/>
          <a:sy n="148" d="100"/>
        </p:scale>
        <p:origin x="-1332" y="-96"/>
      </p:cViewPr>
      <p:guideLst>
        <p:guide orient="horz" pos="1022"/>
        <p:guide pos="181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F1E41-A350-42ED-9E2D-151E006FB2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5384E7A-BD02-44E2-9E9F-BDF75E5F12E2}">
      <dgm:prSet phldrT="[Текст]" custT="1"/>
      <dgm:spPr/>
      <dgm:t>
        <a:bodyPr/>
        <a:lstStyle/>
        <a:p>
          <a:r>
            <a:rPr lang="ru-RU" sz="4000" dirty="0" smtClean="0"/>
            <a:t>С помощью пиктограммы на панели задач</a:t>
          </a:r>
          <a:endParaRPr lang="ru-RU" sz="4000" i="1" dirty="0"/>
        </a:p>
      </dgm:t>
    </dgm:pt>
    <dgm:pt modelId="{151F4B7C-5DDF-4FD9-A381-56E3DC34E242}" type="parTrans" cxnId="{0F9AE943-1211-487E-AFDF-07332148D4B8}">
      <dgm:prSet/>
      <dgm:spPr/>
      <dgm:t>
        <a:bodyPr/>
        <a:lstStyle/>
        <a:p>
          <a:endParaRPr lang="ru-RU"/>
        </a:p>
      </dgm:t>
    </dgm:pt>
    <dgm:pt modelId="{78C09BF3-DB69-444B-A658-C8A92C879B65}" type="sibTrans" cxnId="{0F9AE943-1211-487E-AFDF-07332148D4B8}">
      <dgm:prSet/>
      <dgm:spPr/>
      <dgm:t>
        <a:bodyPr/>
        <a:lstStyle/>
        <a:p>
          <a:endParaRPr lang="ru-RU"/>
        </a:p>
      </dgm:t>
    </dgm:pt>
    <dgm:pt modelId="{A17EB0DF-BEEC-4949-B89C-BCC2B6212652}">
      <dgm:prSet phldrT="[Текст]" custT="1"/>
      <dgm:spPr/>
      <dgm:t>
        <a:bodyPr/>
        <a:lstStyle/>
        <a:p>
          <a:r>
            <a:rPr lang="ru-RU" sz="4000" dirty="0" smtClean="0"/>
            <a:t>С помощью ярлыка на рабочем столе </a:t>
          </a:r>
          <a:r>
            <a:rPr lang="en-US" sz="4000" dirty="0" smtClean="0"/>
            <a:t>Windows</a:t>
          </a:r>
          <a:endParaRPr lang="ru-RU" sz="4000" dirty="0"/>
        </a:p>
      </dgm:t>
    </dgm:pt>
    <dgm:pt modelId="{6B190ED4-390A-4590-B7BF-9634159CA87F}" type="parTrans" cxnId="{8BC04981-C1C5-4920-B223-84BB6B02102A}">
      <dgm:prSet/>
      <dgm:spPr/>
      <dgm:t>
        <a:bodyPr/>
        <a:lstStyle/>
        <a:p>
          <a:endParaRPr lang="ru-RU"/>
        </a:p>
      </dgm:t>
    </dgm:pt>
    <dgm:pt modelId="{211C6B6D-EE83-40CF-A4F2-8B02EF3EFB3E}" type="sibTrans" cxnId="{8BC04981-C1C5-4920-B223-84BB6B02102A}">
      <dgm:prSet/>
      <dgm:spPr/>
      <dgm:t>
        <a:bodyPr/>
        <a:lstStyle/>
        <a:p>
          <a:endParaRPr lang="ru-RU"/>
        </a:p>
      </dgm:t>
    </dgm:pt>
    <dgm:pt modelId="{E202D29B-CFE0-43EF-918F-39AF4016733C}">
      <dgm:prSet phldrT="[Текст]" custT="1"/>
      <dgm:spPr/>
      <dgm:t>
        <a:bodyPr/>
        <a:lstStyle/>
        <a:p>
          <a:pPr algn="l"/>
          <a:r>
            <a:rPr lang="ru-RU" sz="3800" dirty="0" smtClean="0"/>
            <a:t>- Программы (все программы) –</a:t>
          </a:r>
          <a:r>
            <a:rPr lang="en-US" sz="3800" dirty="0" smtClean="0"/>
            <a:t> Microsoft Office – Microsoft Word 2010</a:t>
          </a:r>
          <a:r>
            <a:rPr lang="ru-RU" sz="3800" dirty="0" smtClean="0"/>
            <a:t> </a:t>
          </a:r>
          <a:endParaRPr lang="ru-RU" sz="3800" dirty="0"/>
        </a:p>
      </dgm:t>
    </dgm:pt>
    <dgm:pt modelId="{924C02B7-16C5-403D-B16E-2C4F82021FCD}" type="parTrans" cxnId="{2BE651EF-EB61-4BD5-9C99-68FCAF2CEAC4}">
      <dgm:prSet/>
      <dgm:spPr/>
      <dgm:t>
        <a:bodyPr/>
        <a:lstStyle/>
        <a:p>
          <a:endParaRPr lang="ru-RU"/>
        </a:p>
      </dgm:t>
    </dgm:pt>
    <dgm:pt modelId="{60F17526-774A-48D5-AE2D-391FA057C688}" type="sibTrans" cxnId="{2BE651EF-EB61-4BD5-9C99-68FCAF2CEAC4}">
      <dgm:prSet/>
      <dgm:spPr/>
      <dgm:t>
        <a:bodyPr/>
        <a:lstStyle/>
        <a:p>
          <a:endParaRPr lang="ru-RU"/>
        </a:p>
      </dgm:t>
    </dgm:pt>
    <dgm:pt modelId="{F17CDA08-4D20-4E44-9EFE-F8D19F3CD770}" type="pres">
      <dgm:prSet presAssocID="{517F1E41-A350-42ED-9E2D-151E006FB22F}" presName="linearFlow" presStyleCnt="0">
        <dgm:presLayoutVars>
          <dgm:dir/>
          <dgm:resizeHandles val="exact"/>
        </dgm:presLayoutVars>
      </dgm:prSet>
      <dgm:spPr/>
    </dgm:pt>
    <dgm:pt modelId="{E71D2DB4-1B89-47D4-9FBD-8974E1674A96}" type="pres">
      <dgm:prSet presAssocID="{85384E7A-BD02-44E2-9E9F-BDF75E5F12E2}" presName="composite" presStyleCnt="0"/>
      <dgm:spPr/>
    </dgm:pt>
    <dgm:pt modelId="{CE557214-4609-4682-991A-A81E8A4DE57B}" type="pres">
      <dgm:prSet presAssocID="{85384E7A-BD02-44E2-9E9F-BDF75E5F12E2}" presName="imgShp" presStyleLbl="fgImgPlace1" presStyleIdx="0" presStyleCnt="3" custLinFactNeighborX="-33139" custLinFactNeighborY="5681"/>
      <dgm:spPr/>
    </dgm:pt>
    <dgm:pt modelId="{9943204D-A14B-404F-B61D-0BAE3AFFD3E0}" type="pres">
      <dgm:prSet presAssocID="{85384E7A-BD02-44E2-9E9F-BDF75E5F12E2}" presName="txShp" presStyleLbl="node1" presStyleIdx="0" presStyleCnt="3" custScaleX="123085" custLinFactNeighborX="9259" custLinFactNeighborY="5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29A42-2AD8-4107-A6EA-7B27627454AB}" type="pres">
      <dgm:prSet presAssocID="{78C09BF3-DB69-444B-A658-C8A92C879B65}" presName="spacing" presStyleCnt="0"/>
      <dgm:spPr/>
    </dgm:pt>
    <dgm:pt modelId="{37733C88-05A8-45F7-AB7F-A42C7E9B8BDC}" type="pres">
      <dgm:prSet presAssocID="{A17EB0DF-BEEC-4949-B89C-BCC2B6212652}" presName="composite" presStyleCnt="0"/>
      <dgm:spPr/>
    </dgm:pt>
    <dgm:pt modelId="{7F0EBFF2-6D29-4D4C-A514-1AA6A34291A1}" type="pres">
      <dgm:prSet presAssocID="{A17EB0DF-BEEC-4949-B89C-BCC2B6212652}" presName="imgShp" presStyleLbl="fgImgPlace1" presStyleIdx="1" presStyleCnt="3" custLinFactNeighborX="-38956" custLinFactNeighborY="-7830"/>
      <dgm:spPr/>
    </dgm:pt>
    <dgm:pt modelId="{39464FB6-2E87-49B7-A5CC-16B118D92117}" type="pres">
      <dgm:prSet presAssocID="{A17EB0DF-BEEC-4949-B89C-BCC2B6212652}" presName="txShp" presStyleLbl="node1" presStyleIdx="1" presStyleCnt="3" custScaleX="122337" custLinFactNeighborX="9881" custLinFactNeighborY="-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2E587-2E08-41B1-973D-D2F4642FF9C1}" type="pres">
      <dgm:prSet presAssocID="{211C6B6D-EE83-40CF-A4F2-8B02EF3EFB3E}" presName="spacing" presStyleCnt="0"/>
      <dgm:spPr/>
    </dgm:pt>
    <dgm:pt modelId="{3E38A9FE-96E4-4DE9-BA68-3B23F57BF74A}" type="pres">
      <dgm:prSet presAssocID="{E202D29B-CFE0-43EF-918F-39AF4016733C}" presName="composite" presStyleCnt="0"/>
      <dgm:spPr/>
    </dgm:pt>
    <dgm:pt modelId="{011A6C2D-28D2-455E-B988-9CD301D3C378}" type="pres">
      <dgm:prSet presAssocID="{E202D29B-CFE0-43EF-918F-39AF4016733C}" presName="imgShp" presStyleLbl="fgImgPlace1" presStyleIdx="2" presStyleCnt="3" custLinFactNeighborX="-33139" custLinFactNeighborY="-7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801FEE-52A2-4BC6-9729-4EFC8334233E}" type="pres">
      <dgm:prSet presAssocID="{E202D29B-CFE0-43EF-918F-39AF4016733C}" presName="txShp" presStyleLbl="node1" presStyleIdx="2" presStyleCnt="3" custScaleX="124543" custScaleY="152926" custLinFactNeighborX="9988" custLinFactNeighborY="-9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9AE943-1211-487E-AFDF-07332148D4B8}" srcId="{517F1E41-A350-42ED-9E2D-151E006FB22F}" destId="{85384E7A-BD02-44E2-9E9F-BDF75E5F12E2}" srcOrd="0" destOrd="0" parTransId="{151F4B7C-5DDF-4FD9-A381-56E3DC34E242}" sibTransId="{78C09BF3-DB69-444B-A658-C8A92C879B65}"/>
    <dgm:cxn modelId="{2BE651EF-EB61-4BD5-9C99-68FCAF2CEAC4}" srcId="{517F1E41-A350-42ED-9E2D-151E006FB22F}" destId="{E202D29B-CFE0-43EF-918F-39AF4016733C}" srcOrd="2" destOrd="0" parTransId="{924C02B7-16C5-403D-B16E-2C4F82021FCD}" sibTransId="{60F17526-774A-48D5-AE2D-391FA057C688}"/>
    <dgm:cxn modelId="{8BC04981-C1C5-4920-B223-84BB6B02102A}" srcId="{517F1E41-A350-42ED-9E2D-151E006FB22F}" destId="{A17EB0DF-BEEC-4949-B89C-BCC2B6212652}" srcOrd="1" destOrd="0" parTransId="{6B190ED4-390A-4590-B7BF-9634159CA87F}" sibTransId="{211C6B6D-EE83-40CF-A4F2-8B02EF3EFB3E}"/>
    <dgm:cxn modelId="{63169631-CBDD-49A2-A1F1-731F97E1E56E}" type="presOf" srcId="{517F1E41-A350-42ED-9E2D-151E006FB22F}" destId="{F17CDA08-4D20-4E44-9EFE-F8D19F3CD770}" srcOrd="0" destOrd="0" presId="urn:microsoft.com/office/officeart/2005/8/layout/vList3"/>
    <dgm:cxn modelId="{EF38A85F-543A-4C7E-BE5A-E88EF79B179D}" type="presOf" srcId="{E202D29B-CFE0-43EF-918F-39AF4016733C}" destId="{73801FEE-52A2-4BC6-9729-4EFC8334233E}" srcOrd="0" destOrd="0" presId="urn:microsoft.com/office/officeart/2005/8/layout/vList3"/>
    <dgm:cxn modelId="{089BB76D-EC63-4A56-AF50-2403B9ABAA04}" type="presOf" srcId="{A17EB0DF-BEEC-4949-B89C-BCC2B6212652}" destId="{39464FB6-2E87-49B7-A5CC-16B118D92117}" srcOrd="0" destOrd="0" presId="urn:microsoft.com/office/officeart/2005/8/layout/vList3"/>
    <dgm:cxn modelId="{E4FDDEFF-CF92-4D19-B034-40E703937C6B}" type="presOf" srcId="{85384E7A-BD02-44E2-9E9F-BDF75E5F12E2}" destId="{9943204D-A14B-404F-B61D-0BAE3AFFD3E0}" srcOrd="0" destOrd="0" presId="urn:microsoft.com/office/officeart/2005/8/layout/vList3"/>
    <dgm:cxn modelId="{F84BC7A2-1DDC-4FAB-85B2-BDE8FDB33087}" type="presParOf" srcId="{F17CDA08-4D20-4E44-9EFE-F8D19F3CD770}" destId="{E71D2DB4-1B89-47D4-9FBD-8974E1674A96}" srcOrd="0" destOrd="0" presId="urn:microsoft.com/office/officeart/2005/8/layout/vList3"/>
    <dgm:cxn modelId="{318D44A4-6CC7-4272-9769-A241A1CA3E89}" type="presParOf" srcId="{E71D2DB4-1B89-47D4-9FBD-8974E1674A96}" destId="{CE557214-4609-4682-991A-A81E8A4DE57B}" srcOrd="0" destOrd="0" presId="urn:microsoft.com/office/officeart/2005/8/layout/vList3"/>
    <dgm:cxn modelId="{5A952E0D-6EB9-4946-9608-0FA87A05D3AD}" type="presParOf" srcId="{E71D2DB4-1B89-47D4-9FBD-8974E1674A96}" destId="{9943204D-A14B-404F-B61D-0BAE3AFFD3E0}" srcOrd="1" destOrd="0" presId="urn:microsoft.com/office/officeart/2005/8/layout/vList3"/>
    <dgm:cxn modelId="{C1E6DE99-3288-4004-A499-C46A7D256DF8}" type="presParOf" srcId="{F17CDA08-4D20-4E44-9EFE-F8D19F3CD770}" destId="{44329A42-2AD8-4107-A6EA-7B27627454AB}" srcOrd="1" destOrd="0" presId="urn:microsoft.com/office/officeart/2005/8/layout/vList3"/>
    <dgm:cxn modelId="{B8D3BF3A-112F-4F8E-8504-C6BB33CA5F3A}" type="presParOf" srcId="{F17CDA08-4D20-4E44-9EFE-F8D19F3CD770}" destId="{37733C88-05A8-45F7-AB7F-A42C7E9B8BDC}" srcOrd="2" destOrd="0" presId="urn:microsoft.com/office/officeart/2005/8/layout/vList3"/>
    <dgm:cxn modelId="{A435401E-7500-46DB-982F-40456171E255}" type="presParOf" srcId="{37733C88-05A8-45F7-AB7F-A42C7E9B8BDC}" destId="{7F0EBFF2-6D29-4D4C-A514-1AA6A34291A1}" srcOrd="0" destOrd="0" presId="urn:microsoft.com/office/officeart/2005/8/layout/vList3"/>
    <dgm:cxn modelId="{2882B695-6FA6-4F43-A829-00C6A6D267C2}" type="presParOf" srcId="{37733C88-05A8-45F7-AB7F-A42C7E9B8BDC}" destId="{39464FB6-2E87-49B7-A5CC-16B118D92117}" srcOrd="1" destOrd="0" presId="urn:microsoft.com/office/officeart/2005/8/layout/vList3"/>
    <dgm:cxn modelId="{58ED1208-930B-45C7-82D8-827B215DE76A}" type="presParOf" srcId="{F17CDA08-4D20-4E44-9EFE-F8D19F3CD770}" destId="{E142E587-2E08-41B1-973D-D2F4642FF9C1}" srcOrd="3" destOrd="0" presId="urn:microsoft.com/office/officeart/2005/8/layout/vList3"/>
    <dgm:cxn modelId="{9C91FC07-A60F-425F-8B56-DC066762ABB5}" type="presParOf" srcId="{F17CDA08-4D20-4E44-9EFE-F8D19F3CD770}" destId="{3E38A9FE-96E4-4DE9-BA68-3B23F57BF74A}" srcOrd="4" destOrd="0" presId="urn:microsoft.com/office/officeart/2005/8/layout/vList3"/>
    <dgm:cxn modelId="{17870CF1-72A5-42CB-AC48-6ADFDE2E261C}" type="presParOf" srcId="{3E38A9FE-96E4-4DE9-BA68-3B23F57BF74A}" destId="{011A6C2D-28D2-455E-B988-9CD301D3C378}" srcOrd="0" destOrd="0" presId="urn:microsoft.com/office/officeart/2005/8/layout/vList3"/>
    <dgm:cxn modelId="{FCD2D454-6336-4F75-B16B-26F8CE4E7CDE}" type="presParOf" srcId="{3E38A9FE-96E4-4DE9-BA68-3B23F57BF74A}" destId="{73801FEE-52A2-4BC6-9729-4EFC8334233E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7F1E41-A350-42ED-9E2D-151E006FB22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85384E7A-BD02-44E2-9E9F-BDF75E5F12E2}">
      <dgm:prSet phldrT="[Текст]" custT="1"/>
      <dgm:spPr/>
      <dgm:t>
        <a:bodyPr/>
        <a:lstStyle/>
        <a:p>
          <a:r>
            <a:rPr lang="ru-RU" sz="4000" b="0" i="0" dirty="0" smtClean="0"/>
            <a:t>Нажать пиктограмму</a:t>
          </a:r>
          <a:endParaRPr lang="ru-RU" sz="4000" b="0" i="0" dirty="0"/>
        </a:p>
      </dgm:t>
    </dgm:pt>
    <dgm:pt modelId="{151F4B7C-5DDF-4FD9-A381-56E3DC34E242}" type="parTrans" cxnId="{0F9AE943-1211-487E-AFDF-07332148D4B8}">
      <dgm:prSet/>
      <dgm:spPr/>
      <dgm:t>
        <a:bodyPr/>
        <a:lstStyle/>
        <a:p>
          <a:endParaRPr lang="ru-RU"/>
        </a:p>
      </dgm:t>
    </dgm:pt>
    <dgm:pt modelId="{78C09BF3-DB69-444B-A658-C8A92C879B65}" type="sibTrans" cxnId="{0F9AE943-1211-487E-AFDF-07332148D4B8}">
      <dgm:prSet/>
      <dgm:spPr/>
      <dgm:t>
        <a:bodyPr/>
        <a:lstStyle/>
        <a:p>
          <a:endParaRPr lang="ru-RU"/>
        </a:p>
      </dgm:t>
    </dgm:pt>
    <dgm:pt modelId="{A17EB0DF-BEEC-4949-B89C-BCC2B6212652}">
      <dgm:prSet phldrT="[Текст]" custT="1"/>
      <dgm:spPr/>
      <dgm:t>
        <a:bodyPr/>
        <a:lstStyle/>
        <a:p>
          <a:r>
            <a:rPr lang="ru-RU" sz="4000" dirty="0" smtClean="0"/>
            <a:t>                                         Файл - Закрыть</a:t>
          </a:r>
          <a:endParaRPr lang="ru-RU" sz="4000" dirty="0"/>
        </a:p>
      </dgm:t>
    </dgm:pt>
    <dgm:pt modelId="{6B190ED4-390A-4590-B7BF-9634159CA87F}" type="parTrans" cxnId="{8BC04981-C1C5-4920-B223-84BB6B02102A}">
      <dgm:prSet/>
      <dgm:spPr/>
      <dgm:t>
        <a:bodyPr/>
        <a:lstStyle/>
        <a:p>
          <a:endParaRPr lang="ru-RU"/>
        </a:p>
      </dgm:t>
    </dgm:pt>
    <dgm:pt modelId="{211C6B6D-EE83-40CF-A4F2-8B02EF3EFB3E}" type="sibTrans" cxnId="{8BC04981-C1C5-4920-B223-84BB6B02102A}">
      <dgm:prSet/>
      <dgm:spPr/>
      <dgm:t>
        <a:bodyPr/>
        <a:lstStyle/>
        <a:p>
          <a:endParaRPr lang="ru-RU"/>
        </a:p>
      </dgm:t>
    </dgm:pt>
    <dgm:pt modelId="{E202D29B-CFE0-43EF-918F-39AF4016733C}">
      <dgm:prSet phldrT="[Текст]" custT="1"/>
      <dgm:spPr/>
      <dgm:t>
        <a:bodyPr/>
        <a:lstStyle/>
        <a:p>
          <a:pPr algn="l"/>
          <a:r>
            <a:rPr lang="ru-RU" sz="3800" dirty="0" smtClean="0"/>
            <a:t>Нажать сочетание клавиш              +</a:t>
          </a:r>
          <a:endParaRPr lang="ru-RU" sz="3800" dirty="0"/>
        </a:p>
      </dgm:t>
    </dgm:pt>
    <dgm:pt modelId="{924C02B7-16C5-403D-B16E-2C4F82021FCD}" type="parTrans" cxnId="{2BE651EF-EB61-4BD5-9C99-68FCAF2CEAC4}">
      <dgm:prSet/>
      <dgm:spPr/>
      <dgm:t>
        <a:bodyPr/>
        <a:lstStyle/>
        <a:p>
          <a:endParaRPr lang="ru-RU"/>
        </a:p>
      </dgm:t>
    </dgm:pt>
    <dgm:pt modelId="{60F17526-774A-48D5-AE2D-391FA057C688}" type="sibTrans" cxnId="{2BE651EF-EB61-4BD5-9C99-68FCAF2CEAC4}">
      <dgm:prSet/>
      <dgm:spPr/>
      <dgm:t>
        <a:bodyPr/>
        <a:lstStyle/>
        <a:p>
          <a:endParaRPr lang="ru-RU"/>
        </a:p>
      </dgm:t>
    </dgm:pt>
    <dgm:pt modelId="{F17CDA08-4D20-4E44-9EFE-F8D19F3CD770}" type="pres">
      <dgm:prSet presAssocID="{517F1E41-A350-42ED-9E2D-151E006FB22F}" presName="linearFlow" presStyleCnt="0">
        <dgm:presLayoutVars>
          <dgm:dir/>
          <dgm:resizeHandles val="exact"/>
        </dgm:presLayoutVars>
      </dgm:prSet>
      <dgm:spPr/>
    </dgm:pt>
    <dgm:pt modelId="{E71D2DB4-1B89-47D4-9FBD-8974E1674A96}" type="pres">
      <dgm:prSet presAssocID="{85384E7A-BD02-44E2-9E9F-BDF75E5F12E2}" presName="composite" presStyleCnt="0"/>
      <dgm:spPr/>
    </dgm:pt>
    <dgm:pt modelId="{CE557214-4609-4682-991A-A81E8A4DE57B}" type="pres">
      <dgm:prSet presAssocID="{85384E7A-BD02-44E2-9E9F-BDF75E5F12E2}" presName="imgShp" presStyleLbl="fgImgPlace1" presStyleIdx="0" presStyleCnt="3" custLinFactNeighborX="-33139" custLinFactNeighborY="568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943204D-A14B-404F-B61D-0BAE3AFFD3E0}" type="pres">
      <dgm:prSet presAssocID="{85384E7A-BD02-44E2-9E9F-BDF75E5F12E2}" presName="txShp" presStyleLbl="node1" presStyleIdx="0" presStyleCnt="3" custScaleX="123085" custLinFactNeighborX="9259" custLinFactNeighborY="5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329A42-2AD8-4107-A6EA-7B27627454AB}" type="pres">
      <dgm:prSet presAssocID="{78C09BF3-DB69-444B-A658-C8A92C879B65}" presName="spacing" presStyleCnt="0"/>
      <dgm:spPr/>
    </dgm:pt>
    <dgm:pt modelId="{37733C88-05A8-45F7-AB7F-A42C7E9B8BDC}" type="pres">
      <dgm:prSet presAssocID="{A17EB0DF-BEEC-4949-B89C-BCC2B6212652}" presName="composite" presStyleCnt="0"/>
      <dgm:spPr/>
    </dgm:pt>
    <dgm:pt modelId="{7F0EBFF2-6D29-4D4C-A514-1AA6A34291A1}" type="pres">
      <dgm:prSet presAssocID="{A17EB0DF-BEEC-4949-B89C-BCC2B6212652}" presName="imgShp" presStyleLbl="fgImgPlace1" presStyleIdx="1" presStyleCnt="3" custLinFactNeighborX="-38621" custLinFactNeighborY="-6898"/>
      <dgm:spPr/>
    </dgm:pt>
    <dgm:pt modelId="{39464FB6-2E87-49B7-A5CC-16B118D92117}" type="pres">
      <dgm:prSet presAssocID="{A17EB0DF-BEEC-4949-B89C-BCC2B6212652}" presName="txShp" presStyleLbl="node1" presStyleIdx="1" presStyleCnt="3" custScaleX="122337" custLinFactNeighborX="9881" custLinFactNeighborY="-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2E587-2E08-41B1-973D-D2F4642FF9C1}" type="pres">
      <dgm:prSet presAssocID="{211C6B6D-EE83-40CF-A4F2-8B02EF3EFB3E}" presName="spacing" presStyleCnt="0"/>
      <dgm:spPr/>
    </dgm:pt>
    <dgm:pt modelId="{3E38A9FE-96E4-4DE9-BA68-3B23F57BF74A}" type="pres">
      <dgm:prSet presAssocID="{E202D29B-CFE0-43EF-918F-39AF4016733C}" presName="composite" presStyleCnt="0"/>
      <dgm:spPr/>
    </dgm:pt>
    <dgm:pt modelId="{011A6C2D-28D2-455E-B988-9CD301D3C378}" type="pres">
      <dgm:prSet presAssocID="{E202D29B-CFE0-43EF-918F-39AF4016733C}" presName="imgShp" presStyleLbl="fgImgPlace1" presStyleIdx="2" presStyleCnt="3" custLinFactNeighborX="-38621" custLinFactNeighborY="-15743"/>
      <dgm:spPr/>
    </dgm:pt>
    <dgm:pt modelId="{73801FEE-52A2-4BC6-9729-4EFC8334233E}" type="pres">
      <dgm:prSet presAssocID="{E202D29B-CFE0-43EF-918F-39AF4016733C}" presName="txShp" presStyleLbl="node1" presStyleIdx="2" presStyleCnt="3" custScaleX="124543" custScaleY="103981" custLinFactNeighborX="9988" custLinFactNeighborY="-8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91B0BA-8096-4B82-8DBC-32883A75896F}" type="presOf" srcId="{517F1E41-A350-42ED-9E2D-151E006FB22F}" destId="{F17CDA08-4D20-4E44-9EFE-F8D19F3CD770}" srcOrd="0" destOrd="0" presId="urn:microsoft.com/office/officeart/2005/8/layout/vList3"/>
    <dgm:cxn modelId="{01D5622A-D67A-4824-8140-711DF2343213}" type="presOf" srcId="{85384E7A-BD02-44E2-9E9F-BDF75E5F12E2}" destId="{9943204D-A14B-404F-B61D-0BAE3AFFD3E0}" srcOrd="0" destOrd="0" presId="urn:microsoft.com/office/officeart/2005/8/layout/vList3"/>
    <dgm:cxn modelId="{0F9AE943-1211-487E-AFDF-07332148D4B8}" srcId="{517F1E41-A350-42ED-9E2D-151E006FB22F}" destId="{85384E7A-BD02-44E2-9E9F-BDF75E5F12E2}" srcOrd="0" destOrd="0" parTransId="{151F4B7C-5DDF-4FD9-A381-56E3DC34E242}" sibTransId="{78C09BF3-DB69-444B-A658-C8A92C879B65}"/>
    <dgm:cxn modelId="{2BE651EF-EB61-4BD5-9C99-68FCAF2CEAC4}" srcId="{517F1E41-A350-42ED-9E2D-151E006FB22F}" destId="{E202D29B-CFE0-43EF-918F-39AF4016733C}" srcOrd="2" destOrd="0" parTransId="{924C02B7-16C5-403D-B16E-2C4F82021FCD}" sibTransId="{60F17526-774A-48D5-AE2D-391FA057C688}"/>
    <dgm:cxn modelId="{8BC04981-C1C5-4920-B223-84BB6B02102A}" srcId="{517F1E41-A350-42ED-9E2D-151E006FB22F}" destId="{A17EB0DF-BEEC-4949-B89C-BCC2B6212652}" srcOrd="1" destOrd="0" parTransId="{6B190ED4-390A-4590-B7BF-9634159CA87F}" sibTransId="{211C6B6D-EE83-40CF-A4F2-8B02EF3EFB3E}"/>
    <dgm:cxn modelId="{300E273F-49BD-451B-BC4E-59F27D2CB398}" type="presOf" srcId="{A17EB0DF-BEEC-4949-B89C-BCC2B6212652}" destId="{39464FB6-2E87-49B7-A5CC-16B118D92117}" srcOrd="0" destOrd="0" presId="urn:microsoft.com/office/officeart/2005/8/layout/vList3"/>
    <dgm:cxn modelId="{53B96279-D9C1-4A53-B5D6-7AF8085FE889}" type="presOf" srcId="{E202D29B-CFE0-43EF-918F-39AF4016733C}" destId="{73801FEE-52A2-4BC6-9729-4EFC8334233E}" srcOrd="0" destOrd="0" presId="urn:microsoft.com/office/officeart/2005/8/layout/vList3"/>
    <dgm:cxn modelId="{3C14FD68-93D9-4388-943B-F26BCE0E23D1}" type="presParOf" srcId="{F17CDA08-4D20-4E44-9EFE-F8D19F3CD770}" destId="{E71D2DB4-1B89-47D4-9FBD-8974E1674A96}" srcOrd="0" destOrd="0" presId="urn:microsoft.com/office/officeart/2005/8/layout/vList3"/>
    <dgm:cxn modelId="{0EB82AB2-5BBC-46A5-A246-061814A056A4}" type="presParOf" srcId="{E71D2DB4-1B89-47D4-9FBD-8974E1674A96}" destId="{CE557214-4609-4682-991A-A81E8A4DE57B}" srcOrd="0" destOrd="0" presId="urn:microsoft.com/office/officeart/2005/8/layout/vList3"/>
    <dgm:cxn modelId="{FD057589-01A8-4367-802D-67510955EC78}" type="presParOf" srcId="{E71D2DB4-1B89-47D4-9FBD-8974E1674A96}" destId="{9943204D-A14B-404F-B61D-0BAE3AFFD3E0}" srcOrd="1" destOrd="0" presId="urn:microsoft.com/office/officeart/2005/8/layout/vList3"/>
    <dgm:cxn modelId="{25624F5B-27EA-423C-811A-B25BD07644BA}" type="presParOf" srcId="{F17CDA08-4D20-4E44-9EFE-F8D19F3CD770}" destId="{44329A42-2AD8-4107-A6EA-7B27627454AB}" srcOrd="1" destOrd="0" presId="urn:microsoft.com/office/officeart/2005/8/layout/vList3"/>
    <dgm:cxn modelId="{7FF3D21F-0E71-431C-870C-CC1EEF8A2EA8}" type="presParOf" srcId="{F17CDA08-4D20-4E44-9EFE-F8D19F3CD770}" destId="{37733C88-05A8-45F7-AB7F-A42C7E9B8BDC}" srcOrd="2" destOrd="0" presId="urn:microsoft.com/office/officeart/2005/8/layout/vList3"/>
    <dgm:cxn modelId="{B31E95F6-EE2C-4D22-ABD1-958C25209B03}" type="presParOf" srcId="{37733C88-05A8-45F7-AB7F-A42C7E9B8BDC}" destId="{7F0EBFF2-6D29-4D4C-A514-1AA6A34291A1}" srcOrd="0" destOrd="0" presId="urn:microsoft.com/office/officeart/2005/8/layout/vList3"/>
    <dgm:cxn modelId="{B639B5A0-1477-4023-AC3E-67E9745DBC3F}" type="presParOf" srcId="{37733C88-05A8-45F7-AB7F-A42C7E9B8BDC}" destId="{39464FB6-2E87-49B7-A5CC-16B118D92117}" srcOrd="1" destOrd="0" presId="urn:microsoft.com/office/officeart/2005/8/layout/vList3"/>
    <dgm:cxn modelId="{6A707DF8-DFE4-4D49-92A5-B4B62E9B9131}" type="presParOf" srcId="{F17CDA08-4D20-4E44-9EFE-F8D19F3CD770}" destId="{E142E587-2E08-41B1-973D-D2F4642FF9C1}" srcOrd="3" destOrd="0" presId="urn:microsoft.com/office/officeart/2005/8/layout/vList3"/>
    <dgm:cxn modelId="{21729007-3223-48C7-8C0F-282781F7F8A8}" type="presParOf" srcId="{F17CDA08-4D20-4E44-9EFE-F8D19F3CD770}" destId="{3E38A9FE-96E4-4DE9-BA68-3B23F57BF74A}" srcOrd="4" destOrd="0" presId="urn:microsoft.com/office/officeart/2005/8/layout/vList3"/>
    <dgm:cxn modelId="{0C206EB0-646D-4BA5-963E-120F607FA355}" type="presParOf" srcId="{3E38A9FE-96E4-4DE9-BA68-3B23F57BF74A}" destId="{011A6C2D-28D2-455E-B988-9CD301D3C378}" srcOrd="0" destOrd="0" presId="urn:microsoft.com/office/officeart/2005/8/layout/vList3"/>
    <dgm:cxn modelId="{D17033E5-F70E-4A28-80EC-859AE70B9897}" type="presParOf" srcId="{3E38A9FE-96E4-4DE9-BA68-3B23F57BF74A}" destId="{73801FEE-52A2-4BC6-9729-4EFC8334233E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5\2%20&#1095;&#1077;&#1090;&#1074;&#1077;&#1088;&#1090;&#1100;\5-2-3\&#1042;&#1080;&#1076;&#1077;&#1086;%2028-10-2020%2021_53_36.mp4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5\2%20&#1095;&#1077;&#1090;&#1074;&#1077;&#1088;&#1090;&#1100;\5-2-3\&#1042;&#1080;&#1076;&#1077;&#1086;%2028-10-2020%2021_54_28.mp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86;&#1085;&#1083;&#1072;&#1081;&#1085;%20&#1091;&#1088;&#1086;&#1082;&#1080;\5\2%20&#1095;&#1077;&#1090;&#1074;&#1077;&#1088;&#1090;&#1100;\5-2-3\&#1042;&#1080;&#1076;&#1077;&#1086;%2028-10-2020%2021_55_31.mp4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12920" y="482398"/>
            <a:ext cx="7297569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1483" y="3582194"/>
            <a:ext cx="4429156" cy="1939522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000" b="1" spc="-21" dirty="0" smtClean="0">
                <a:solidFill>
                  <a:srgbClr val="2365C7"/>
                </a:solidFill>
                <a:latin typeface="Arial"/>
                <a:cs typeface="Arial"/>
              </a:rPr>
              <a:t>ЗНАКОМСТВО С ТЕКСТОВЫМ ПРОЦЕССОРОМ</a:t>
            </a:r>
            <a:endParaRPr lang="ru-RU" sz="4000" spc="-21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371167" y="5103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24740"/>
            <a:ext cx="1020384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6318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ПРОГРАММА MICROSOFT WORD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9847" y="1296178"/>
            <a:ext cx="11215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631825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Текстовый редактор MS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доступен как для мобильных устройств (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Android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iOS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), </a:t>
            </a:r>
          </a:p>
          <a:p>
            <a:pPr marL="87313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так и для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Mac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OS.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Office for ANDRO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7829" y="3082128"/>
            <a:ext cx="4816068" cy="3409606"/>
          </a:xfrm>
          <a:prstGeom prst="rect">
            <a:avLst/>
          </a:prstGeom>
        </p:spPr>
      </p:pic>
      <p:pic>
        <p:nvPicPr>
          <p:cNvPr id="8" name="Рисунок 7" descr="officesuite_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37" y="3225004"/>
            <a:ext cx="5830886" cy="327987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293687" y="1300956"/>
          <a:ext cx="11506200" cy="540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Запуск работы в </a:t>
            </a:r>
            <a:r>
              <a:rPr lang="en-US" spc="53" dirty="0" smtClean="0"/>
              <a:t>MS Word</a:t>
            </a:r>
            <a:endParaRPr spc="4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687" y="3205956"/>
            <a:ext cx="115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0487" y="1529556"/>
            <a:ext cx="8522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4287" y="3129756"/>
            <a:ext cx="914400" cy="87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-344533" y="296046"/>
            <a:ext cx="12299993" cy="58950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631825"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КОМАНДЫ ТЕКСТОВОГО РЕДАКТОРА MS WORD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2723" y="1296178"/>
            <a:ext cx="111443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1350963"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Текстовый набор;</a:t>
            </a:r>
          </a:p>
          <a:p>
            <a:pPr marL="87313" indent="1350963"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Вставка изображения в текст;</a:t>
            </a:r>
          </a:p>
          <a:p>
            <a:pPr marL="87313" indent="1350963"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Цвет текста, замена шрифта;</a:t>
            </a:r>
          </a:p>
          <a:p>
            <a:pPr marL="87313" indent="1350963"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Работа с текстом и таблицей;</a:t>
            </a:r>
          </a:p>
          <a:p>
            <a:pPr marL="87313" indent="1350963"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Сохранение текста в разных форматах;</a:t>
            </a:r>
          </a:p>
          <a:p>
            <a:pPr marL="87313" indent="1350963"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Страница документа;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1351" y="1510492"/>
            <a:ext cx="7858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-344533" y="296046"/>
            <a:ext cx="12299993" cy="589504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631825"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КОМАНДЫ ТЕКСТОВОГО РЕДАКТОРА MS WORD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112203"/>
            <a:ext cx="111443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8275"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Поиск, замена и замена в большом  количестве текста;</a:t>
            </a:r>
          </a:p>
          <a:p>
            <a:pPr marL="87313" indent="1350963"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Вырезать и заменить текст;</a:t>
            </a:r>
          </a:p>
          <a:p>
            <a:pPr marL="87313" indent="1350963"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Перемещение текста;</a:t>
            </a:r>
          </a:p>
          <a:p>
            <a:pPr marL="87313" indent="1350963"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Печать текста с помощью принтера;</a:t>
            </a:r>
          </a:p>
          <a:p>
            <a:pPr marL="1438275" algn="just">
              <a:lnSpc>
                <a:spcPct val="150000"/>
              </a:lnSpc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Проверка текста на орфографические ошибки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61" y="1296178"/>
            <a:ext cx="114300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Интерфейс </a:t>
            </a:r>
            <a:r>
              <a:rPr lang="en-US" spc="53" dirty="0" smtClean="0"/>
              <a:t>Word</a:t>
            </a:r>
            <a:endParaRPr spc="43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2285"/>
          <a:stretch>
            <a:fillRect/>
          </a:stretch>
        </p:blipFill>
        <p:spPr bwMode="auto">
          <a:xfrm>
            <a:off x="226971" y="1153302"/>
            <a:ext cx="11734800" cy="549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Видео 28-10-2020 21_53_3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1285" y="1153302"/>
            <a:ext cx="11215766" cy="526018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Интерфейс </a:t>
            </a:r>
            <a:r>
              <a:rPr lang="en-US" spc="53" dirty="0" smtClean="0"/>
              <a:t>Word</a:t>
            </a:r>
            <a:endParaRPr spc="43" dirty="0"/>
          </a:p>
        </p:txBody>
      </p:sp>
      <p:pic>
        <p:nvPicPr>
          <p:cNvPr id="5" name="Видео 28-10-2020 21_54_28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5599" y="1367615"/>
            <a:ext cx="10787138" cy="519711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Интерфейс </a:t>
            </a:r>
            <a:r>
              <a:rPr lang="en-US" spc="53" dirty="0" smtClean="0"/>
              <a:t>Word</a:t>
            </a:r>
            <a:endParaRPr spc="43" dirty="0"/>
          </a:p>
        </p:txBody>
      </p:sp>
      <p:pic>
        <p:nvPicPr>
          <p:cNvPr id="4" name="Видео 28-10-2020 21_55_3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27037" y="1296178"/>
            <a:ext cx="10858576" cy="551858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Интерфейс </a:t>
            </a:r>
            <a:r>
              <a:rPr lang="en-US" spc="53" dirty="0" smtClean="0"/>
              <a:t>Word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4161" y="1653368"/>
            <a:ext cx="1107289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1. В строке заголовка находится панель быстрого доступа, имя документа и кнопки управления окнами. </a:t>
            </a:r>
          </a:p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Панель быстрого доступа.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Здесь расположены кнопки назад и вперед, открыть новый документ на панели, сохранить его, отменить команду, повторить команду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3647" y="3296442"/>
            <a:ext cx="25527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Интерфейс </a:t>
            </a:r>
            <a:r>
              <a:rPr lang="en-US" spc="53" dirty="0" smtClean="0"/>
              <a:t>Word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723" y="1367616"/>
            <a:ext cx="1107289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2. Раздел меню находится в виде панели под названием лента 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43521"/>
          <a:stretch>
            <a:fillRect/>
          </a:stretch>
        </p:blipFill>
        <p:spPr bwMode="auto">
          <a:xfrm>
            <a:off x="727037" y="2867814"/>
            <a:ext cx="1100145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5746"/>
          <a:stretch>
            <a:fillRect/>
          </a:stretch>
        </p:blipFill>
        <p:spPr bwMode="auto">
          <a:xfrm>
            <a:off x="655600" y="4510889"/>
            <a:ext cx="11072890" cy="917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5" y="3582194"/>
            <a:ext cx="11430080" cy="10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Интерфейс </a:t>
            </a:r>
            <a:r>
              <a:rPr lang="en-US" spc="53" dirty="0" smtClean="0"/>
              <a:t>Word</a:t>
            </a:r>
            <a:endParaRPr spc="43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1285" y="1224740"/>
            <a:ext cx="115729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3. Главная панель содержит инструменты для форматирования и редактирования документов.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Состоит из 5 частей (Буфер обмена, Шрифт, Абзац, Стиль, Редактирование).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r="48125"/>
          <a:stretch>
            <a:fillRect/>
          </a:stretch>
        </p:blipFill>
        <p:spPr bwMode="auto">
          <a:xfrm>
            <a:off x="441285" y="3582194"/>
            <a:ext cx="5929354" cy="10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 l="51875"/>
          <a:stretch>
            <a:fillRect/>
          </a:stretch>
        </p:blipFill>
        <p:spPr bwMode="auto">
          <a:xfrm>
            <a:off x="6370639" y="3582194"/>
            <a:ext cx="5500726" cy="10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1488E-6 1.12994E-6 L 0.20256 0.19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9977E-6 3.38983E-7 L -0.20125 0.2097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10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913" y="1653368"/>
            <a:ext cx="10001320" cy="4977385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36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6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3600" dirty="0" smtClean="0">
                <a:solidFill>
                  <a:srgbClr val="231F20"/>
                </a:solidFill>
                <a:latin typeface="Arial"/>
                <a:cs typeface="Arial"/>
              </a:rPr>
              <a:t>Проверка самостоятельной работы</a:t>
            </a:r>
          </a:p>
          <a:p>
            <a:pPr marL="27048" marR="254256" lvl="0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36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en-US" sz="36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en-US" sz="3600" kern="0" spc="-21" dirty="0" smtClean="0">
                <a:latin typeface="Arial"/>
                <a:cs typeface="Arial"/>
              </a:rPr>
              <a:t>Microsoft Office</a:t>
            </a:r>
            <a:endParaRPr lang="ru-RU" sz="3600" spc="-1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en-US" sz="3600" dirty="0" smtClean="0">
                <a:solidFill>
                  <a:srgbClr val="231F20"/>
                </a:solidFill>
                <a:latin typeface="Arial"/>
                <a:cs typeface="Arial"/>
              </a:rPr>
              <a:t>   </a:t>
            </a:r>
            <a:r>
              <a:rPr lang="ru-RU" sz="3600" dirty="0" smtClean="0">
                <a:solidFill>
                  <a:srgbClr val="231F20"/>
                </a:solidFill>
                <a:latin typeface="Arial"/>
                <a:cs typeface="Arial"/>
              </a:rPr>
              <a:t>Программа </a:t>
            </a:r>
            <a:r>
              <a:rPr lang="en-US" sz="3600" kern="0" spc="-21" dirty="0" smtClean="0">
                <a:latin typeface="Arial"/>
                <a:cs typeface="Arial"/>
              </a:rPr>
              <a:t>Microsoft Word</a:t>
            </a:r>
            <a:endParaRPr lang="ru-RU" sz="36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3600" dirty="0" smtClean="0">
                <a:solidFill>
                  <a:srgbClr val="231F20"/>
                </a:solidFill>
                <a:latin typeface="Arial"/>
                <a:cs typeface="Arial"/>
              </a:rPr>
              <a:t>   Запуск и завершение работы в </a:t>
            </a:r>
            <a:r>
              <a:rPr lang="en-US" sz="3600" dirty="0" smtClean="0">
                <a:solidFill>
                  <a:srgbClr val="231F20"/>
                </a:solidFill>
                <a:latin typeface="Arial"/>
                <a:cs typeface="Arial"/>
              </a:rPr>
              <a:t>MS Word</a:t>
            </a:r>
            <a:endParaRPr lang="ru-RU" sz="36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Команды </a:t>
            </a:r>
            <a:r>
              <a:rPr lang="en-US" sz="3600" dirty="0" smtClean="0">
                <a:solidFill>
                  <a:srgbClr val="231F20"/>
                </a:solidFill>
                <a:latin typeface="Arial"/>
                <a:cs typeface="Arial"/>
              </a:rPr>
              <a:t>MS Word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2"/>
              </a:buBlip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   Интерфейс </a:t>
            </a:r>
            <a:r>
              <a:rPr lang="en-US" sz="3600" dirty="0" smtClean="0">
                <a:solidFill>
                  <a:srgbClr val="231F20"/>
                </a:solidFill>
                <a:latin typeface="Arial"/>
                <a:cs typeface="Arial"/>
              </a:rPr>
              <a:t>MS Word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</a:pP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847" y="296046"/>
            <a:ext cx="1150151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>
                <a:latin typeface="Arial" pitchFamily="34" charset="0"/>
                <a:cs typeface="Arial" pitchFamily="34" charset="0"/>
              </a:rPr>
              <a:t>ПЛАН УРОКА</a:t>
            </a:r>
            <a:endParaRPr lang="ru-RU" spc="1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/>
        </p:nvGraphicFramePr>
        <p:xfrm>
          <a:off x="293687" y="1300956"/>
          <a:ext cx="11506200" cy="540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234156"/>
            <a:ext cx="1187608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Завершение работы в </a:t>
            </a:r>
            <a:r>
              <a:rPr lang="en-US" spc="53" dirty="0" smtClean="0"/>
              <a:t>MS Word</a:t>
            </a:r>
            <a:endParaRPr spc="4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3687" y="3205956"/>
            <a:ext cx="1150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  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28087" y="5491956"/>
            <a:ext cx="989330" cy="609600"/>
          </a:xfrm>
          <a:prstGeom prst="rect">
            <a:avLst/>
          </a:prstGeom>
          <a:scene3d>
            <a:camera prst="orthographicFront"/>
            <a:lightRig rig="twoPt" dir="t"/>
          </a:scene3d>
          <a:sp3d prstMaterial="plastic"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Alt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352087" y="5491956"/>
            <a:ext cx="1141730" cy="609600"/>
          </a:xfrm>
          <a:prstGeom prst="rect">
            <a:avLst/>
          </a:prstGeom>
          <a:scene3d>
            <a:camera prst="orthographicFront"/>
            <a:lightRig rig="two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F4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12903" t="21186" r="12903" b="15257"/>
          <a:stretch>
            <a:fillRect/>
          </a:stretch>
        </p:blipFill>
        <p:spPr bwMode="auto">
          <a:xfrm>
            <a:off x="3655995" y="3439318"/>
            <a:ext cx="2643206" cy="103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98475" y="1653368"/>
            <a:ext cx="10858576" cy="4431983"/>
          </a:xfrm>
        </p:spPr>
        <p:txBody>
          <a:bodyPr/>
          <a:lstStyle/>
          <a:p>
            <a:pPr indent="717550" algn="just">
              <a:buAutoNum type="arabicPeriod"/>
            </a:pPr>
            <a:r>
              <a:rPr lang="ru-RU" sz="3600" i="0" dirty="0" smtClean="0"/>
              <a:t>Расскажите о программах </a:t>
            </a:r>
            <a:r>
              <a:rPr lang="ru-RU" sz="3600" i="0" dirty="0" err="1" smtClean="0"/>
              <a:t>Microsoft</a:t>
            </a:r>
            <a:r>
              <a:rPr lang="ru-RU" sz="3600" i="0" dirty="0" smtClean="0"/>
              <a:t> </a:t>
            </a:r>
            <a:r>
              <a:rPr lang="ru-RU" sz="3600" i="0" dirty="0" err="1" smtClean="0"/>
              <a:t>Office</a:t>
            </a:r>
            <a:r>
              <a:rPr lang="ru-RU" sz="3600" i="0" dirty="0" smtClean="0"/>
              <a:t>.</a:t>
            </a:r>
            <a:endParaRPr lang="en-US" sz="3600" i="0" dirty="0" smtClean="0"/>
          </a:p>
          <a:p>
            <a:pPr indent="717550" algn="just">
              <a:buAutoNum type="arabicPeriod"/>
            </a:pPr>
            <a:r>
              <a:rPr lang="ru-RU" sz="3600" i="0" dirty="0" smtClean="0"/>
              <a:t>Какие объекты можно добавить в документ </a:t>
            </a:r>
            <a:r>
              <a:rPr lang="ru-RU" sz="3600" i="0" dirty="0" err="1" smtClean="0"/>
              <a:t>Microsoft</a:t>
            </a:r>
            <a:r>
              <a:rPr lang="ru-RU" sz="3600" i="0" dirty="0" smtClean="0"/>
              <a:t> </a:t>
            </a:r>
            <a:r>
              <a:rPr lang="ru-RU" sz="3600" i="0" dirty="0" err="1" smtClean="0"/>
              <a:t>Word</a:t>
            </a:r>
            <a:r>
              <a:rPr lang="ru-RU" sz="3600" i="0" dirty="0" smtClean="0"/>
              <a:t>?</a:t>
            </a:r>
            <a:endParaRPr lang="en-US" sz="3600" i="0" dirty="0" smtClean="0"/>
          </a:p>
          <a:p>
            <a:pPr indent="717550" algn="just">
              <a:buAutoNum type="arabicPeriod"/>
            </a:pPr>
            <a:r>
              <a:rPr lang="ru-RU" sz="3600" i="0" dirty="0" smtClean="0"/>
              <a:t>Перечислите возможности программы </a:t>
            </a:r>
            <a:r>
              <a:rPr lang="ru-RU" sz="3600" i="0" dirty="0" err="1" smtClean="0"/>
              <a:t>Microsoft</a:t>
            </a:r>
            <a:r>
              <a:rPr lang="ru-RU" sz="3600" i="0" dirty="0" smtClean="0"/>
              <a:t> </a:t>
            </a:r>
            <a:r>
              <a:rPr lang="ru-RU" sz="3600" i="0" dirty="0" err="1" smtClean="0"/>
              <a:t>Word</a:t>
            </a:r>
            <a:r>
              <a:rPr lang="ru-RU" sz="3600" i="0" dirty="0" smtClean="0"/>
              <a:t>.</a:t>
            </a:r>
            <a:endParaRPr lang="en-US" sz="3600" i="0" dirty="0" smtClean="0"/>
          </a:p>
          <a:p>
            <a:pPr indent="717550" algn="just">
              <a:buAutoNum type="arabicPeriod"/>
            </a:pPr>
            <a:r>
              <a:rPr lang="ru-RU" sz="3600" i="0" dirty="0" smtClean="0"/>
              <a:t>Расскажите о способах запуска программы </a:t>
            </a:r>
            <a:r>
              <a:rPr lang="ru-RU" sz="3600" i="0" dirty="0" err="1" smtClean="0"/>
              <a:t>Word</a:t>
            </a:r>
            <a:r>
              <a:rPr lang="ru-RU" sz="3600" i="0" dirty="0" smtClean="0"/>
              <a:t>.</a:t>
            </a:r>
            <a:endParaRPr lang="en-US" sz="3600" i="0" dirty="0" smtClean="0"/>
          </a:p>
          <a:p>
            <a:pPr indent="717550" algn="just">
              <a:buAutoNum type="arabicPeriod"/>
            </a:pPr>
            <a:r>
              <a:rPr lang="ru-RU" sz="3600" i="0" dirty="0" smtClean="0"/>
              <a:t>Какие части интерфейса программы </a:t>
            </a:r>
            <a:r>
              <a:rPr lang="ru-RU" sz="3600" i="0" dirty="0" err="1" smtClean="0"/>
              <a:t>Ms</a:t>
            </a:r>
            <a:r>
              <a:rPr lang="ru-RU" sz="3600" i="0" dirty="0" smtClean="0"/>
              <a:t> </a:t>
            </a:r>
            <a:r>
              <a:rPr lang="ru-RU" sz="3600" i="0" dirty="0" err="1" smtClean="0"/>
              <a:t>Word</a:t>
            </a:r>
            <a:r>
              <a:rPr lang="ru-RU" sz="3600" i="0" dirty="0" smtClean="0"/>
              <a:t>?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382505" y="296046"/>
            <a:ext cx="11560298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sz="4400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084623" y="2010558"/>
            <a:ext cx="60833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4)</a:t>
            </a: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5)</a:t>
            </a: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6)  </a:t>
            </a: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82505" y="367484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ЗАДАНИЕ ДЛЯ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9" name="Текст 4"/>
          <p:cNvSpPr txBox="1">
            <a:spLocks/>
          </p:cNvSpPr>
          <p:nvPr/>
        </p:nvSpPr>
        <p:spPr>
          <a:xfrm>
            <a:off x="369847" y="1796244"/>
            <a:ext cx="3643338" cy="4431983"/>
          </a:xfrm>
          <a:prstGeom prst="rect">
            <a:avLst/>
          </a:prstGeom>
        </p:spPr>
        <p:txBody>
          <a:bodyPr/>
          <a:lstStyle/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1)</a:t>
            </a:r>
          </a:p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2)</a:t>
            </a:r>
          </a:p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36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3)</a:t>
            </a:r>
          </a:p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7175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/>
          <a:srcRect l="11318" t="23585" r="84155" b="63836"/>
          <a:stretch>
            <a:fillRect/>
          </a:stretch>
        </p:blipFill>
        <p:spPr bwMode="auto">
          <a:xfrm>
            <a:off x="1941483" y="1653368"/>
            <a:ext cx="1214446" cy="161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/>
          <a:srcRect l="36972" t="34591" r="58501" b="57862"/>
          <a:stretch>
            <a:fillRect/>
          </a:stretch>
        </p:blipFill>
        <p:spPr bwMode="auto">
          <a:xfrm>
            <a:off x="5513383" y="3582194"/>
            <a:ext cx="142876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t="6250" b="6250"/>
          <a:stretch>
            <a:fillRect/>
          </a:stretch>
        </p:blipFill>
        <p:spPr bwMode="auto">
          <a:xfrm>
            <a:off x="1941483" y="5225268"/>
            <a:ext cx="108177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 l="17391" t="13834"/>
          <a:stretch>
            <a:fillRect/>
          </a:stretch>
        </p:blipFill>
        <p:spPr bwMode="auto">
          <a:xfrm>
            <a:off x="5727697" y="5368144"/>
            <a:ext cx="1357322" cy="133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 l="8696" t="4565" r="13043" b="8696"/>
          <a:stretch>
            <a:fillRect/>
          </a:stretch>
        </p:blipFill>
        <p:spPr bwMode="auto">
          <a:xfrm>
            <a:off x="1870045" y="3439318"/>
            <a:ext cx="128588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 r="6250" b="12162"/>
          <a:stretch>
            <a:fillRect/>
          </a:stretch>
        </p:blipFill>
        <p:spPr bwMode="auto">
          <a:xfrm>
            <a:off x="9085283" y="3510756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/>
          <a:srcRect r="8415"/>
          <a:stretch>
            <a:fillRect/>
          </a:stretch>
        </p:blipFill>
        <p:spPr bwMode="auto">
          <a:xfrm>
            <a:off x="8799531" y="5368144"/>
            <a:ext cx="257176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/>
          <a:srcRect l="10526" t="10526" b="10526"/>
          <a:stretch>
            <a:fillRect/>
          </a:stretch>
        </p:blipFill>
        <p:spPr bwMode="auto">
          <a:xfrm>
            <a:off x="8942407" y="1867682"/>
            <a:ext cx="121444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 l="10156" t="13824" r="19531" b="6377"/>
          <a:stretch>
            <a:fillRect/>
          </a:stretch>
        </p:blipFill>
        <p:spPr bwMode="auto">
          <a:xfrm>
            <a:off x="5513383" y="1724806"/>
            <a:ext cx="928694" cy="113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3" name="Прямоугольник 42"/>
          <p:cNvSpPr/>
          <p:nvPr/>
        </p:nvSpPr>
        <p:spPr>
          <a:xfrm>
            <a:off x="7442209" y="2004755"/>
            <a:ext cx="60833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7)</a:t>
            </a: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8)</a:t>
            </a: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endParaRPr lang="ru-RU" sz="4000" kern="0" dirty="0" smtClea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9)</a:t>
            </a:r>
          </a:p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27037" y="1224740"/>
            <a:ext cx="9858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717550" algn="just" defTabSz="914400">
              <a:defRPr/>
            </a:pPr>
            <a:r>
              <a:rPr lang="ru-RU" sz="4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Опишите иконки и значки: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09" y="1224740"/>
            <a:ext cx="11572956" cy="984885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Определите "путь к файлу" в каталоге, приведенном ниже, и заполните таблицу. </a:t>
            </a:r>
          </a:p>
        </p:txBody>
      </p:sp>
      <p:grpSp>
        <p:nvGrpSpPr>
          <p:cNvPr id="2" name="Группа 43"/>
          <p:cNvGrpSpPr/>
          <p:nvPr/>
        </p:nvGrpSpPr>
        <p:grpSpPr>
          <a:xfrm>
            <a:off x="4870441" y="2439186"/>
            <a:ext cx="2786082" cy="830997"/>
            <a:chOff x="4727565" y="2510624"/>
            <a:chExt cx="2786082" cy="830997"/>
          </a:xfrm>
        </p:grpSpPr>
        <p:pic>
          <p:nvPicPr>
            <p:cNvPr id="19" name="Рисунок 18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7565" y="2510624"/>
              <a:ext cx="666750" cy="80962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441945" y="2510624"/>
              <a:ext cx="2071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Рабочие документы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41"/>
          <p:cNvGrpSpPr/>
          <p:nvPr/>
        </p:nvGrpSpPr>
        <p:grpSpPr>
          <a:xfrm>
            <a:off x="226971" y="3582194"/>
            <a:ext cx="1785950" cy="1166162"/>
            <a:chOff x="226971" y="3582194"/>
            <a:chExt cx="1785950" cy="1166162"/>
          </a:xfrm>
        </p:grpSpPr>
        <p:pic>
          <p:nvPicPr>
            <p:cNvPr id="18" name="Рисунок 17" descr="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409" y="3582194"/>
              <a:ext cx="1076325" cy="59055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26971" y="4225136"/>
              <a:ext cx="17859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latin typeface="Arial" pitchFamily="34" charset="0"/>
                  <a:cs typeface="Arial" pitchFamily="34" charset="0"/>
                </a:rPr>
                <a:t>Диск С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42"/>
          <p:cNvGrpSpPr/>
          <p:nvPr/>
        </p:nvGrpSpPr>
        <p:grpSpPr>
          <a:xfrm>
            <a:off x="1512855" y="2367748"/>
            <a:ext cx="2071702" cy="1247483"/>
            <a:chOff x="1512855" y="2367748"/>
            <a:chExt cx="2071702" cy="1247483"/>
          </a:xfrm>
        </p:grpSpPr>
        <p:pic>
          <p:nvPicPr>
            <p:cNvPr id="25" name="Рисунок 24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84359" y="2367748"/>
              <a:ext cx="666750" cy="8096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512855" y="3153566"/>
              <a:ext cx="20717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Документы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40"/>
          <p:cNvGrpSpPr/>
          <p:nvPr/>
        </p:nvGrpSpPr>
        <p:grpSpPr>
          <a:xfrm>
            <a:off x="1941483" y="5939648"/>
            <a:ext cx="2571768" cy="809625"/>
            <a:chOff x="1870045" y="5939648"/>
            <a:chExt cx="2571768" cy="809625"/>
          </a:xfrm>
        </p:grpSpPr>
        <p:pic>
          <p:nvPicPr>
            <p:cNvPr id="23" name="Рисунок 22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0045" y="5939648"/>
              <a:ext cx="666750" cy="8096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2512987" y="6153962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Программы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38"/>
          <p:cNvGrpSpPr/>
          <p:nvPr/>
        </p:nvGrpSpPr>
        <p:grpSpPr>
          <a:xfrm>
            <a:off x="2012921" y="3796508"/>
            <a:ext cx="1928826" cy="809625"/>
            <a:chOff x="1870045" y="3796508"/>
            <a:chExt cx="1928826" cy="809625"/>
          </a:xfrm>
        </p:grpSpPr>
        <p:pic>
          <p:nvPicPr>
            <p:cNvPr id="32" name="Рисунок 31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0045" y="3796508"/>
              <a:ext cx="666750" cy="809625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441549" y="4082260"/>
              <a:ext cx="1357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Игры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45"/>
          <p:cNvGrpSpPr/>
          <p:nvPr/>
        </p:nvGrpSpPr>
        <p:grpSpPr>
          <a:xfrm>
            <a:off x="1941483" y="4868078"/>
            <a:ext cx="2717384" cy="809625"/>
            <a:chOff x="2298673" y="5368144"/>
            <a:chExt cx="2717384" cy="809625"/>
          </a:xfrm>
        </p:grpSpPr>
        <p:pic>
          <p:nvPicPr>
            <p:cNvPr id="35" name="Рисунок 34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98673" y="5368144"/>
              <a:ext cx="666750" cy="809625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941615" y="5653896"/>
              <a:ext cx="207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Хобби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Группа 44"/>
          <p:cNvGrpSpPr/>
          <p:nvPr/>
        </p:nvGrpSpPr>
        <p:grpSpPr>
          <a:xfrm>
            <a:off x="4941879" y="3510756"/>
            <a:ext cx="2786082" cy="809625"/>
            <a:chOff x="4727565" y="3653632"/>
            <a:chExt cx="2645946" cy="809625"/>
          </a:xfrm>
        </p:grpSpPr>
        <p:sp>
          <p:nvSpPr>
            <p:cNvPr id="31" name="TextBox 30"/>
            <p:cNvSpPr txBox="1"/>
            <p:nvPr/>
          </p:nvSpPr>
          <p:spPr>
            <a:xfrm>
              <a:off x="5299069" y="3867946"/>
              <a:ext cx="207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Учёба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7" name="Рисунок 36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7565" y="3653632"/>
              <a:ext cx="666750" cy="809625"/>
            </a:xfrm>
            <a:prstGeom prst="rect">
              <a:avLst/>
            </a:prstGeom>
          </p:spPr>
        </p:pic>
      </p:grpSp>
      <p:grpSp>
        <p:nvGrpSpPr>
          <p:cNvPr id="9" name="Группа 50"/>
          <p:cNvGrpSpPr/>
          <p:nvPr/>
        </p:nvGrpSpPr>
        <p:grpSpPr>
          <a:xfrm>
            <a:off x="8870969" y="3653632"/>
            <a:ext cx="2717384" cy="809625"/>
            <a:chOff x="8156589" y="3725070"/>
            <a:chExt cx="2717384" cy="809625"/>
          </a:xfrm>
        </p:grpSpPr>
        <p:pic>
          <p:nvPicPr>
            <p:cNvPr id="33" name="Рисунок 32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6589" y="3725070"/>
              <a:ext cx="666750" cy="80962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799531" y="3939384"/>
              <a:ext cx="207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Тесты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Группа 49"/>
          <p:cNvGrpSpPr/>
          <p:nvPr/>
        </p:nvGrpSpPr>
        <p:grpSpPr>
          <a:xfrm>
            <a:off x="8585217" y="2367748"/>
            <a:ext cx="3143272" cy="933451"/>
            <a:chOff x="8156589" y="2510624"/>
            <a:chExt cx="3143272" cy="790575"/>
          </a:xfrm>
        </p:grpSpPr>
        <p:pic>
          <p:nvPicPr>
            <p:cNvPr id="20" name="Рисунок 19" descr="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6589" y="2510624"/>
              <a:ext cx="742950" cy="790575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8870969" y="2796376"/>
              <a:ext cx="242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Документ.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docx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Группа 51"/>
          <p:cNvGrpSpPr/>
          <p:nvPr/>
        </p:nvGrpSpPr>
        <p:grpSpPr>
          <a:xfrm>
            <a:off x="4656127" y="4582326"/>
            <a:ext cx="3143272" cy="838200"/>
            <a:chOff x="8156589" y="4939516"/>
            <a:chExt cx="3143272" cy="838200"/>
          </a:xfrm>
        </p:grpSpPr>
        <p:pic>
          <p:nvPicPr>
            <p:cNvPr id="21" name="Рисунок 20" descr="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6589" y="4939516"/>
              <a:ext cx="714375" cy="8382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8870969" y="5153830"/>
              <a:ext cx="242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Книга1.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xlsx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" name="Группа 52"/>
          <p:cNvGrpSpPr/>
          <p:nvPr/>
        </p:nvGrpSpPr>
        <p:grpSpPr>
          <a:xfrm>
            <a:off x="8442341" y="5582458"/>
            <a:ext cx="3143272" cy="828675"/>
            <a:chOff x="8228027" y="5939648"/>
            <a:chExt cx="3143272" cy="828675"/>
          </a:xfrm>
        </p:grpSpPr>
        <p:pic>
          <p:nvPicPr>
            <p:cNvPr id="22" name="Рисунок 21" descr="5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28027" y="5939648"/>
              <a:ext cx="647700" cy="828675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8942407" y="6153962"/>
              <a:ext cx="242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Документ.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txt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5" name="Соединительная линия уступом 54"/>
          <p:cNvCxnSpPr/>
          <p:nvPr/>
        </p:nvCxnSpPr>
        <p:spPr>
          <a:xfrm>
            <a:off x="655599" y="4796640"/>
            <a:ext cx="1000132" cy="500066"/>
          </a:xfrm>
          <a:prstGeom prst="bentConnector3">
            <a:avLst>
              <a:gd name="adj1" fmla="val 2109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ная линия уступом 62"/>
          <p:cNvCxnSpPr/>
          <p:nvPr/>
        </p:nvCxnSpPr>
        <p:spPr>
          <a:xfrm>
            <a:off x="655599" y="5368144"/>
            <a:ext cx="1214446" cy="1071570"/>
          </a:xfrm>
          <a:prstGeom prst="bentConnector3">
            <a:avLst>
              <a:gd name="adj1" fmla="val 2194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/>
          <p:nvPr/>
        </p:nvCxnSpPr>
        <p:spPr>
          <a:xfrm flipV="1">
            <a:off x="727037" y="2796376"/>
            <a:ext cx="1214446" cy="714380"/>
          </a:xfrm>
          <a:prstGeom prst="bentConnector3">
            <a:avLst>
              <a:gd name="adj1" fmla="val -196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/>
          <p:nvPr/>
        </p:nvCxnSpPr>
        <p:spPr>
          <a:xfrm>
            <a:off x="941351" y="4153698"/>
            <a:ext cx="1000132" cy="1588"/>
          </a:xfrm>
          <a:prstGeom prst="bent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оединительная линия уступом 77"/>
          <p:cNvCxnSpPr/>
          <p:nvPr/>
        </p:nvCxnSpPr>
        <p:spPr>
          <a:xfrm>
            <a:off x="2870177" y="2867814"/>
            <a:ext cx="1928826" cy="1588"/>
          </a:xfrm>
          <a:prstGeom prst="bent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Соединительная линия уступом 92"/>
          <p:cNvCxnSpPr/>
          <p:nvPr/>
        </p:nvCxnSpPr>
        <p:spPr>
          <a:xfrm>
            <a:off x="3727433" y="2939252"/>
            <a:ext cx="1214446" cy="1071570"/>
          </a:xfrm>
          <a:prstGeom prst="bentConnector3">
            <a:avLst>
              <a:gd name="adj1" fmla="val 2194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/>
          <p:nvPr/>
        </p:nvCxnSpPr>
        <p:spPr>
          <a:xfrm>
            <a:off x="6799267" y="4082260"/>
            <a:ext cx="1857388" cy="1588"/>
          </a:xfrm>
          <a:prstGeom prst="bent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Соединительная линия уступом 105"/>
          <p:cNvCxnSpPr/>
          <p:nvPr/>
        </p:nvCxnSpPr>
        <p:spPr>
          <a:xfrm rot="5400000">
            <a:off x="5692772" y="4474375"/>
            <a:ext cx="642148" cy="794"/>
          </a:xfrm>
          <a:prstGeom prst="bent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/>
          <p:nvPr/>
        </p:nvCxnSpPr>
        <p:spPr>
          <a:xfrm rot="5400000">
            <a:off x="8800722" y="4938325"/>
            <a:ext cx="856462" cy="1588"/>
          </a:xfrm>
          <a:prstGeom prst="bentConnector3">
            <a:avLst>
              <a:gd name="adj1" fmla="val 50000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оединительная линия уступом 55"/>
          <p:cNvCxnSpPr/>
          <p:nvPr/>
        </p:nvCxnSpPr>
        <p:spPr>
          <a:xfrm>
            <a:off x="7299333" y="2939252"/>
            <a:ext cx="1000132" cy="1588"/>
          </a:xfrm>
          <a:prstGeom prst="bentConnector3">
            <a:avLst>
              <a:gd name="adj1" fmla="val 105147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ПРОВЕРКА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41285" y="1367616"/>
          <a:ext cx="11430080" cy="5384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6110"/>
                <a:gridCol w="3432963"/>
                <a:gridCol w="6521007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2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:\</a:t>
                      </a:r>
                      <a:r>
                        <a:rPr lang="ru-RU" sz="2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Документы\</a:t>
                      </a:r>
                      <a:r>
                        <a:rPr lang="ru-RU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Учёба</a:t>
                      </a:r>
                      <a:r>
                        <a:rPr lang="ru-RU" sz="2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\Документ</a:t>
                      </a:r>
                      <a:r>
                        <a:rPr lang="en-US" sz="2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.txt</a:t>
                      </a:r>
                      <a:endParaRPr lang="ru-RU" sz="2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52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:\Хобби</a:t>
                      </a:r>
                    </a:p>
                  </a:txBody>
                  <a:tcPr/>
                </a:tc>
              </a:tr>
              <a:tr h="7552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:\Документы\Учёба\Книга1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xlsx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52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:\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Документы\Рабочие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окументы \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Документ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docx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52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:\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Документы\Учёба\Тесты\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52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:\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Документы\учёба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5520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:\</a:t>
                      </a:r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Документы\Рабочие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документы</a:t>
                      </a:r>
                      <a:endParaRPr lang="ru-RU" sz="24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19"/>
          <p:cNvGrpSpPr/>
          <p:nvPr/>
        </p:nvGrpSpPr>
        <p:grpSpPr>
          <a:xfrm>
            <a:off x="2155797" y="4582326"/>
            <a:ext cx="2071702" cy="642942"/>
            <a:chOff x="8156589" y="3725070"/>
            <a:chExt cx="2717384" cy="809625"/>
          </a:xfrm>
        </p:grpSpPr>
        <p:pic>
          <p:nvPicPr>
            <p:cNvPr id="21" name="Рисунок 20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6589" y="3725070"/>
              <a:ext cx="666750" cy="809625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99531" y="3939384"/>
              <a:ext cx="207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Тесты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28"/>
          <p:cNvGrpSpPr/>
          <p:nvPr/>
        </p:nvGrpSpPr>
        <p:grpSpPr>
          <a:xfrm>
            <a:off x="2155797" y="1439054"/>
            <a:ext cx="2857520" cy="642942"/>
            <a:chOff x="8228027" y="5939648"/>
            <a:chExt cx="3143272" cy="828675"/>
          </a:xfrm>
        </p:grpSpPr>
        <p:pic>
          <p:nvPicPr>
            <p:cNvPr id="30" name="Рисунок 29" descr="5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28027" y="5939648"/>
              <a:ext cx="647700" cy="828675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942407" y="6153962"/>
              <a:ext cx="242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Документ.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txt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Группа 22"/>
          <p:cNvGrpSpPr/>
          <p:nvPr/>
        </p:nvGrpSpPr>
        <p:grpSpPr>
          <a:xfrm>
            <a:off x="2084359" y="3796508"/>
            <a:ext cx="3071834" cy="642942"/>
            <a:chOff x="8156589" y="2510624"/>
            <a:chExt cx="3143272" cy="790575"/>
          </a:xfrm>
        </p:grpSpPr>
        <p:pic>
          <p:nvPicPr>
            <p:cNvPr id="24" name="Рисунок 23" descr="3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56589" y="2510624"/>
              <a:ext cx="742950" cy="79057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870969" y="2796376"/>
              <a:ext cx="242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Документ.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docx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Группа 25"/>
          <p:cNvGrpSpPr/>
          <p:nvPr/>
        </p:nvGrpSpPr>
        <p:grpSpPr>
          <a:xfrm>
            <a:off x="2155797" y="3010690"/>
            <a:ext cx="2571768" cy="571504"/>
            <a:chOff x="8156589" y="4939516"/>
            <a:chExt cx="3143272" cy="838200"/>
          </a:xfrm>
        </p:grpSpPr>
        <p:pic>
          <p:nvPicPr>
            <p:cNvPr id="27" name="Рисунок 26" descr="4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6589" y="4939516"/>
              <a:ext cx="714375" cy="8382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8870969" y="5153830"/>
              <a:ext cx="24288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Книга1.</a:t>
              </a:r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xlsx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Группа 34"/>
          <p:cNvGrpSpPr/>
          <p:nvPr/>
        </p:nvGrpSpPr>
        <p:grpSpPr>
          <a:xfrm>
            <a:off x="2155797" y="2224872"/>
            <a:ext cx="1714512" cy="642942"/>
            <a:chOff x="4941879" y="5010954"/>
            <a:chExt cx="2645946" cy="809625"/>
          </a:xfrm>
        </p:grpSpPr>
        <p:pic>
          <p:nvPicPr>
            <p:cNvPr id="36" name="Рисунок 35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1879" y="5010954"/>
              <a:ext cx="666750" cy="809625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5513383" y="5225268"/>
              <a:ext cx="207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Хобби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Группа 37"/>
          <p:cNvGrpSpPr/>
          <p:nvPr/>
        </p:nvGrpSpPr>
        <p:grpSpPr>
          <a:xfrm>
            <a:off x="2227235" y="5296706"/>
            <a:ext cx="1643074" cy="571504"/>
            <a:chOff x="4727565" y="3653632"/>
            <a:chExt cx="2645946" cy="809625"/>
          </a:xfrm>
        </p:grpSpPr>
        <p:sp>
          <p:nvSpPr>
            <p:cNvPr id="39" name="TextBox 38"/>
            <p:cNvSpPr txBox="1"/>
            <p:nvPr/>
          </p:nvSpPr>
          <p:spPr>
            <a:xfrm>
              <a:off x="5299069" y="3867946"/>
              <a:ext cx="2074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Учёба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" name="Рисунок 39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7565" y="3653632"/>
              <a:ext cx="666750" cy="809625"/>
            </a:xfrm>
            <a:prstGeom prst="rect">
              <a:avLst/>
            </a:prstGeom>
          </p:spPr>
        </p:pic>
      </p:grpSp>
      <p:grpSp>
        <p:nvGrpSpPr>
          <p:cNvPr id="8" name="Группа 31"/>
          <p:cNvGrpSpPr/>
          <p:nvPr/>
        </p:nvGrpSpPr>
        <p:grpSpPr>
          <a:xfrm>
            <a:off x="2155797" y="5939647"/>
            <a:ext cx="2751279" cy="714380"/>
            <a:chOff x="4727565" y="2510623"/>
            <a:chExt cx="2899997" cy="830997"/>
          </a:xfrm>
        </p:grpSpPr>
        <p:pic>
          <p:nvPicPr>
            <p:cNvPr id="33" name="Рисунок 32" descr="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7565" y="2593725"/>
              <a:ext cx="602396" cy="73148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555860" y="2510623"/>
              <a:ext cx="2071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latin typeface="Arial" pitchFamily="34" charset="0"/>
                  <a:cs typeface="Arial" pitchFamily="34" charset="0"/>
                </a:rPr>
                <a:t>Рабочие документы</a:t>
              </a:r>
              <a:endParaRPr lang="ru-RU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object 2"/>
          <p:cNvSpPr txBox="1">
            <a:spLocks/>
          </p:cNvSpPr>
          <p:nvPr/>
        </p:nvSpPr>
        <p:spPr>
          <a:xfrm>
            <a:off x="226971" y="296046"/>
            <a:ext cx="11787270" cy="620282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kumimoji="0" lang="ru-RU" b="1" i="0" u="none" strike="noStrike" kern="0" cap="none" spc="-21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ПРОВЕРКА САМОСТОЯТЕЛЬНОЙ РАБОТЫ</a:t>
            </a:r>
            <a:endParaRPr kumimoji="0" lang="ru-RU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en-US" sz="4400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MICROSOFT OFFICE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723" y="1510492"/>
            <a:ext cx="112157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631825"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В настоящее время используются новые методы и средства для создания документов, подготовки и публикации книг, учебников, газет и журналов, буклетов и открыток. Это позволяет быстро и легко обрабатывать документы в электронном виде на компьютере, печатать, воспроизводить или отправлять по электронной почте.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9847" y="1296178"/>
            <a:ext cx="63579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631825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Среди приложений, работающих над текстом, таких как Блокнот,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WordPad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в операционной системе Windows, компания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создала набор программ под названием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Office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(офисный пакет), чтобы сделать работу с документами более удобной для пользователей.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4191" y="2582062"/>
            <a:ext cx="407196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en-US" sz="4400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MICROSOFT OFFICE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1285" y="1367616"/>
            <a:ext cx="112157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631825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Этот офисный пакет, созданный в 1992 году, включал только 4 приложения: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Excel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PowerPoint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Mail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в настоящее время их количество достигло 10. Потому что версии программ офисного пакета с каждым днем меняются и совершенствуются. Обновленные версии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Office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отличаются от своих предшественников рядом преимуществ: различные приложения для компьютеров нового поколения, смартфонов, телефонов и браузеров, а также новые, модернизированные функции, которые не потеряют своей актуальности в будущем.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en-US" sz="4400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MICROSOFT OFFICE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12723" y="1581930"/>
            <a:ext cx="112157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631825"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Среди программ офисного пакета первое место по применению занимает текстовый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процессор MS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С 1992 года было создано более 10 его версий.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marL="87313" indent="631825" algn="just"/>
            <a:r>
              <a:rPr lang="ru-RU" sz="4000" dirty="0" smtClean="0">
                <a:latin typeface="Arial" pitchFamily="34" charset="0"/>
                <a:cs typeface="Arial" pitchFamily="34" charset="0"/>
              </a:rPr>
              <a:t>Например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, начиная с версии </a:t>
            </a:r>
            <a:r>
              <a:rPr lang="ru-RU" sz="4000" dirty="0" err="1" smtClean="0">
                <a:latin typeface="Arial" pitchFamily="34" charset="0"/>
                <a:cs typeface="Arial" pitchFamily="34" charset="0"/>
              </a:rPr>
              <a:t>Word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2007, пользователям был предложен внешний вид, называемый лентой, а не простой строкой меню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lvl="0" algn="ctr" defTabSz="914400">
              <a:spcBef>
                <a:spcPts val="277"/>
              </a:spcBef>
              <a:defRPr/>
            </a:pPr>
            <a:r>
              <a:rPr lang="en-US" sz="4400" b="1" kern="0" spc="-21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MICROSOFT OFFICE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 txBox="1">
            <a:spLocks/>
          </p:cNvSpPr>
          <p:nvPr/>
        </p:nvSpPr>
        <p:spPr>
          <a:xfrm>
            <a:off x="226971" y="296046"/>
            <a:ext cx="1178727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87313" indent="6318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ПРОГРАММА MICROSOFT WORD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2723" y="1510492"/>
            <a:ext cx="721523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313" indent="631825" algn="just"/>
            <a:r>
              <a:rPr lang="ru-RU" sz="3600" dirty="0" smtClean="0">
                <a:latin typeface="Arial" pitchFamily="34" charset="0"/>
                <a:cs typeface="Arial" pitchFamily="34" charset="0"/>
              </a:rPr>
              <a:t>MS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Word-MS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err="1" smtClean="0">
                <a:latin typeface="Arial" pitchFamily="34" charset="0"/>
                <a:cs typeface="Arial" pitchFamily="34" charset="0"/>
              </a:rPr>
              <a:t>Office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входит в семейство прикладного программного обеспечения и используется для его оформления, а именно для набора текста, его оформления, вставки в текст таблицы, изображения и различных объектов.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Microsoft-Office-for-Android-Tablets-Could-Arrive-in-Early-November-Report-463371-2.jpg"/>
          <p:cNvPicPr>
            <a:picLocks noChangeAspect="1"/>
          </p:cNvPicPr>
          <p:nvPr/>
        </p:nvPicPr>
        <p:blipFill>
          <a:blip r:embed="rId2"/>
          <a:srcRect l="15776" t="3987" r="18689" b="3987"/>
          <a:stretch>
            <a:fillRect/>
          </a:stretch>
        </p:blipFill>
        <p:spPr>
          <a:xfrm>
            <a:off x="8085151" y="1724806"/>
            <a:ext cx="3750496" cy="250033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1cf5c64173e5bca1c81cdbc4047b3a261f93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6513</TotalTime>
  <Words>687</Words>
  <Application>Microsoft Office PowerPoint</Application>
  <PresentationFormat>Произвольный</PresentationFormat>
  <Paragraphs>133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Информатика и ИТ</vt:lpstr>
      <vt:lpstr>ПЛАН УРОКА</vt:lpstr>
      <vt:lpstr> Определите "путь к файлу" в каталоге, приведенном ниже, и заполните таблицу.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Запуск работы в MS Word</vt:lpstr>
      <vt:lpstr>Слайд 12</vt:lpstr>
      <vt:lpstr>Слайд 13</vt:lpstr>
      <vt:lpstr>Интерфейс Word</vt:lpstr>
      <vt:lpstr>Интерфейс Word</vt:lpstr>
      <vt:lpstr>Интерфейс Word</vt:lpstr>
      <vt:lpstr>Интерфейс Word</vt:lpstr>
      <vt:lpstr>Интерфейс Word</vt:lpstr>
      <vt:lpstr>Интерфейс Word</vt:lpstr>
      <vt:lpstr>Завершение работы в MS Word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633</cp:revision>
  <dcterms:created xsi:type="dcterms:W3CDTF">2020-04-13T08:05:16Z</dcterms:created>
  <dcterms:modified xsi:type="dcterms:W3CDTF">2020-10-29T05:40:38Z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