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95" r:id="rId5"/>
    <p:sldId id="299" r:id="rId6"/>
    <p:sldId id="296" r:id="rId7"/>
    <p:sldId id="308" r:id="rId8"/>
    <p:sldId id="297" r:id="rId9"/>
    <p:sldId id="298" r:id="rId10"/>
    <p:sldId id="300" r:id="rId11"/>
    <p:sldId id="301" r:id="rId12"/>
    <p:sldId id="302" r:id="rId13"/>
    <p:sldId id="303" r:id="rId14"/>
    <p:sldId id="304" r:id="rId15"/>
    <p:sldId id="305" r:id="rId16"/>
    <p:sldId id="309" r:id="rId17"/>
    <p:sldId id="272" r:id="rId18"/>
    <p:sldId id="310" r:id="rId19"/>
    <p:sldId id="270" r:id="rId20"/>
    <p:sldId id="311" r:id="rId21"/>
    <p:sldId id="269" r:id="rId22"/>
    <p:sldId id="312" r:id="rId23"/>
    <p:sldId id="292" r:id="rId24"/>
  </p:sldIdLst>
  <p:sldSz cx="12169775" cy="7021513"/>
  <p:notesSz cx="5765800" cy="3244850"/>
  <p:custDataLst>
    <p:tags r:id="rId25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4D86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71" autoAdjust="0"/>
    <p:restoredTop sz="90323" autoAdjust="0"/>
  </p:normalViewPr>
  <p:slideViewPr>
    <p:cSldViewPr>
      <p:cViewPr varScale="1">
        <p:scale>
          <a:sx n="60" d="100"/>
          <a:sy n="60" d="100"/>
        </p:scale>
        <p:origin x="-492" y="-9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5887" y="615156"/>
            <a:ext cx="8610601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>
                <a:latin typeface="Arial" pitchFamily="34" charset="0"/>
                <a:cs typeface="Arial" pitchFamily="34" charset="0"/>
              </a:rPr>
              <a:t>Информатика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</a:t>
            </a:r>
            <a:r>
              <a:rPr sz="60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ИТ</a:t>
            </a:r>
            <a:endParaRPr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1487" y="3129756"/>
            <a:ext cx="5267315" cy="3286045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>
              <a:lnSpc>
                <a:spcPts val="3621"/>
              </a:lnSpc>
              <a:spcBef>
                <a:spcPts val="724"/>
              </a:spcBef>
            </a:pPr>
            <a:r>
              <a:rPr lang="ru-RU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 науке Информатика</a:t>
            </a:r>
            <a:endParaRPr sz="4000">
              <a:latin typeface="Arial" pitchFamily="34" charset="0"/>
              <a:cs typeface="Arial" pitchFamily="34" charset="0"/>
            </a:endParaRPr>
          </a:p>
          <a:p>
            <a:pPr marL="68971" marR="2232850">
              <a:lnSpc>
                <a:spcPts val="3810"/>
              </a:lnSpc>
              <a:spcBef>
                <a:spcPts val="2471"/>
              </a:spcBef>
            </a:pPr>
            <a:r>
              <a:rPr sz="3400" spc="-2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Педагог</a:t>
            </a:r>
            <a:r>
              <a:rPr sz="3400" spc="-2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3400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Стороженко Наталья Сергеевна</a:t>
            </a:r>
            <a:endParaRPr sz="3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4034" y="2707480"/>
            <a:ext cx="726434" cy="1602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034" y="4543922"/>
            <a:ext cx="726434" cy="17699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5537" y="2762260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0352087" y="462756"/>
            <a:ext cx="1338943" cy="1372699"/>
            <a:chOff x="4701999" y="228108"/>
            <a:chExt cx="603886" cy="603885"/>
          </a:xfrm>
        </p:grpSpPr>
        <p:sp>
          <p:nvSpPr>
            <p:cNvPr id="9" name="object 9"/>
            <p:cNvSpPr/>
            <p:nvPr/>
          </p:nvSpPr>
          <p:spPr>
            <a:xfrm>
              <a:off x="4702000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885487" y="538956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4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96425" y="1195430"/>
            <a:ext cx="927476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>
              <a:spcBef>
                <a:spcPts val="202"/>
              </a:spcBef>
            </a:pPr>
            <a:r>
              <a:rPr sz="2800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87" y="615156"/>
            <a:ext cx="1314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310356"/>
            <a:ext cx="11430000" cy="274394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/>
              <a:t>В настоящее время: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dirty="0" smtClean="0">
                <a:solidFill>
                  <a:schemeClr val="tx1"/>
                </a:solidFill>
              </a:rPr>
              <a:t>  наука Информатика  изучается на основе следующих новых понятий-разделов: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7487" y="3053556"/>
            <a:ext cx="11658600" cy="6919343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Информатика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Технические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средства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b="1" spc="-11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en-US" sz="4000" b="1" spc="-11" dirty="0" smtClean="0">
                <a:solidFill>
                  <a:srgbClr val="231F20"/>
                </a:solidFill>
                <a:latin typeface="Arial"/>
                <a:cs typeface="Arial"/>
              </a:rPr>
              <a:t>Hardware</a:t>
            </a:r>
            <a:endParaRPr lang="ru-RU" sz="4000" b="1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27048" marR="10819" algn="r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665287" y="3586956"/>
            <a:ext cx="2895600" cy="12954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228431" y="4102100"/>
            <a:ext cx="914400" cy="365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5"/>
          <p:cNvSpPr txBox="1"/>
          <p:nvPr/>
        </p:nvSpPr>
        <p:spPr>
          <a:xfrm>
            <a:off x="3265487" y="4501356"/>
            <a:ext cx="4648200" cy="3718467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Программные средства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en-US" sz="4000" b="1" spc="-11" dirty="0" smtClean="0">
                <a:solidFill>
                  <a:srgbClr val="231F20"/>
                </a:solidFill>
                <a:latin typeface="Arial"/>
                <a:cs typeface="Arial"/>
              </a:rPr>
              <a:t>Software</a:t>
            </a:r>
            <a:endParaRPr lang="ru-RU" sz="4000" b="1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151687" y="3586956"/>
            <a:ext cx="2895600" cy="15240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5"/>
          <p:cNvSpPr txBox="1"/>
          <p:nvPr/>
        </p:nvSpPr>
        <p:spPr>
          <a:xfrm>
            <a:off x="7521575" y="4348956"/>
            <a:ext cx="4648200" cy="4358642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Интеллектуальное обеспечение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en-US" sz="4000" b="1" spc="-11" dirty="0" err="1" smtClean="0">
                <a:solidFill>
                  <a:srgbClr val="231F20"/>
                </a:solidFill>
                <a:latin typeface="Arial"/>
                <a:cs typeface="Arial"/>
              </a:rPr>
              <a:t>Brainware</a:t>
            </a:r>
            <a:endParaRPr lang="ru-RU" sz="4000" b="1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287" y="2215356"/>
            <a:ext cx="9753600" cy="450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69209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pc="-11" dirty="0" smtClean="0"/>
              <a:t>Технические  средства   </a:t>
            </a:r>
          </a:p>
        </p:txBody>
      </p:sp>
      <p:sp>
        <p:nvSpPr>
          <p:cNvPr id="8" name="object 5"/>
          <p:cNvSpPr txBox="1"/>
          <p:nvPr/>
        </p:nvSpPr>
        <p:spPr>
          <a:xfrm>
            <a:off x="674687" y="1224756"/>
            <a:ext cx="11125200" cy="1797941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Устройства компьютера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en-US" sz="4000" b="1" spc="-11" dirty="0" smtClean="0">
                <a:solidFill>
                  <a:srgbClr val="004D86"/>
                </a:solidFill>
                <a:latin typeface="Arial"/>
                <a:cs typeface="Arial"/>
              </a:rPr>
              <a:t>Hardware</a:t>
            </a:r>
            <a:endParaRPr lang="ru-RU" sz="4000" b="1" spc="-11" dirty="0" smtClean="0">
              <a:solidFill>
                <a:srgbClr val="004D86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12533"/>
          <a:stretch>
            <a:fillRect/>
          </a:stretch>
        </p:blipFill>
        <p:spPr bwMode="auto">
          <a:xfrm>
            <a:off x="674687" y="3129756"/>
            <a:ext cx="3886200" cy="336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139626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11" dirty="0" smtClean="0"/>
              <a:t>Программные средства</a:t>
            </a: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sp>
        <p:nvSpPr>
          <p:cNvPr id="8" name="object 5"/>
          <p:cNvSpPr txBox="1"/>
          <p:nvPr/>
        </p:nvSpPr>
        <p:spPr>
          <a:xfrm>
            <a:off x="446087" y="1224756"/>
            <a:ext cx="11353800" cy="243811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Пакет всех программ, используемых компьютером</a:t>
            </a:r>
            <a:endParaRPr lang="en-US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en-US" sz="4000" b="1" spc="-11" dirty="0" smtClean="0">
                <a:solidFill>
                  <a:srgbClr val="004D86"/>
                </a:solidFill>
                <a:latin typeface="Arial"/>
                <a:cs typeface="Arial"/>
              </a:rPr>
              <a:t>Software</a:t>
            </a:r>
            <a:endParaRPr lang="ru-RU" sz="4000" b="1" spc="-11" dirty="0" smtClean="0">
              <a:solidFill>
                <a:srgbClr val="004D86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7" y="3452328"/>
            <a:ext cx="5715000" cy="332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139626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11" dirty="0" smtClean="0"/>
              <a:t>Алгоритмические средства</a:t>
            </a: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sp>
        <p:nvSpPr>
          <p:cNvPr id="8" name="object 5"/>
          <p:cNvSpPr txBox="1"/>
          <p:nvPr/>
        </p:nvSpPr>
        <p:spPr>
          <a:xfrm>
            <a:off x="674687" y="1224756"/>
            <a:ext cx="11125200" cy="243811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Разработка алгоритмов, способы и методы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их применения. Интеллектуальный продукт.</a:t>
            </a:r>
            <a:endParaRPr lang="en-US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en-US" sz="4000" b="1" spc="-11" dirty="0" err="1" smtClean="0">
                <a:solidFill>
                  <a:srgbClr val="004D86"/>
                </a:solidFill>
                <a:latin typeface="Arial"/>
                <a:cs typeface="Arial"/>
              </a:rPr>
              <a:t>Brainware</a:t>
            </a:r>
            <a:endParaRPr lang="ru-RU" sz="4000" b="1" spc="-11" dirty="0" smtClean="0">
              <a:solidFill>
                <a:srgbClr val="004D86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7524" t="21286" r="7210" b="4213"/>
          <a:stretch>
            <a:fillRect/>
          </a:stretch>
        </p:blipFill>
        <p:spPr bwMode="auto">
          <a:xfrm>
            <a:off x="3646487" y="3434556"/>
            <a:ext cx="51816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учебник 5 фото\2 урок\Новая папка\загружено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8687" y="3205956"/>
            <a:ext cx="5703888" cy="3414679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139626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11" dirty="0" smtClean="0"/>
              <a:t>Разработки настоящего и будущего</a:t>
            </a: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674687" y="1224756"/>
            <a:ext cx="11125200" cy="243811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Ученые отмечают: в будущем появятся много новинок, хотя и сейчас есть много фантастических разработок:</a:t>
            </a:r>
            <a:endParaRPr lang="ru-RU" sz="4000" b="1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2050" name="Picture 2" descr="F:\учебник 5 фото\2 урок\Новая папка\загружено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8287" y="3205956"/>
            <a:ext cx="5152868" cy="3429000"/>
          </a:xfrm>
          <a:prstGeom prst="rect">
            <a:avLst/>
          </a:prstGeom>
          <a:noFill/>
        </p:spPr>
      </p:pic>
      <p:pic>
        <p:nvPicPr>
          <p:cNvPr id="2051" name="Picture 3" descr="F:\учебник 5 фото\2 урок\Новая папка\Лучший-робот-пылесос-Xiaomi-Mijia-1S-для-домашней-стерилизации-пыли-Автоматическая-подметка-умный-планируемый-WIFI-приложение.jpg"/>
          <p:cNvPicPr>
            <a:picLocks noChangeAspect="1" noChangeArrowheads="1"/>
          </p:cNvPicPr>
          <p:nvPr/>
        </p:nvPicPr>
        <p:blipFill>
          <a:blip r:embed="rId4"/>
          <a:srcRect l="12400" t="17192" r="12400" b="19608"/>
          <a:stretch>
            <a:fillRect/>
          </a:stretch>
        </p:blipFill>
        <p:spPr bwMode="auto">
          <a:xfrm>
            <a:off x="446087" y="3282156"/>
            <a:ext cx="4419600" cy="3386967"/>
          </a:xfrm>
          <a:prstGeom prst="rect">
            <a:avLst/>
          </a:prstGeom>
          <a:noFill/>
        </p:spPr>
      </p:pic>
      <p:pic>
        <p:nvPicPr>
          <p:cNvPr id="2054" name="Picture 6" descr="F:\учебник 5 фото\2 урок\Новая папка\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087" y="3205956"/>
            <a:ext cx="6637866" cy="3505200"/>
          </a:xfrm>
          <a:prstGeom prst="rect">
            <a:avLst/>
          </a:prstGeom>
          <a:noFill/>
        </p:spPr>
      </p:pic>
      <p:pic>
        <p:nvPicPr>
          <p:cNvPr id="2053" name="Picture 5" descr="F:\учебник 5 фото\2 урок\Новая папка\hyp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287" y="3434556"/>
            <a:ext cx="62230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34156"/>
            <a:ext cx="11799888" cy="139626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11" dirty="0" smtClean="0"/>
              <a:t>Значение информатики</a:t>
            </a: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9887" y="1224756"/>
            <a:ext cx="11430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Высокоскоростное развитие научных взглядов и компьютерных технологий привело к многочисленным изменениям практически во всех сферах нашей жизни и человеческой деятельности.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А в развитии этих направлений появляются новые перспективные профессии в разных областях. При этом значение информатики неоценимо.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34156"/>
            <a:ext cx="11799888" cy="139626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11" dirty="0" smtClean="0"/>
              <a:t>Профессии</a:t>
            </a: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3687" y="1377156"/>
            <a:ext cx="11430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Компьютерный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инжиниринг;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нано-технологии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робототехника;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медицина; 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физика;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космонавтика;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астронавтика.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3074" name="Picture 2" descr="F:\учебник 5 фото\2 урок\Новая папка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287" y="2291556"/>
            <a:ext cx="5562600" cy="3701657"/>
          </a:xfrm>
          <a:prstGeom prst="rect">
            <a:avLst/>
          </a:prstGeom>
          <a:noFill/>
        </p:spPr>
      </p:pic>
      <p:pic>
        <p:nvPicPr>
          <p:cNvPr id="3075" name="Picture 3" descr="F:\учебник 5 фото\2 урок\Новая папка\загружено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0487" y="1758156"/>
            <a:ext cx="3505200" cy="4655624"/>
          </a:xfrm>
          <a:prstGeom prst="rect">
            <a:avLst/>
          </a:prstGeom>
          <a:noFill/>
        </p:spPr>
      </p:pic>
      <p:pic>
        <p:nvPicPr>
          <p:cNvPr id="3077" name="Picture 5" descr="F:\учебник 5 фото\2 урок\Новая папка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4287" y="1834356"/>
            <a:ext cx="4804321" cy="4419600"/>
          </a:xfrm>
          <a:prstGeom prst="rect">
            <a:avLst/>
          </a:prstGeom>
          <a:noFill/>
        </p:spPr>
      </p:pic>
      <p:pic>
        <p:nvPicPr>
          <p:cNvPr id="3076" name="Picture 4" descr="F:\учебник 5 фото\2 урок\Новая папка\gallery_file_1110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4287" y="1758156"/>
            <a:ext cx="6400800" cy="4440990"/>
          </a:xfrm>
          <a:prstGeom prst="rect">
            <a:avLst/>
          </a:prstGeom>
          <a:noFill/>
        </p:spPr>
      </p:pic>
      <p:pic>
        <p:nvPicPr>
          <p:cNvPr id="3081" name="Picture 9" descr="F:\учебник 5 фото\2 урок\Новая папка\5718e7a2e519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0667" y="1453356"/>
            <a:ext cx="6792686" cy="457200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46687" y="1681956"/>
            <a:ext cx="6248400" cy="468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 l="10598" r="9805"/>
          <a:stretch>
            <a:fillRect/>
          </a:stretch>
        </p:blipFill>
        <p:spPr bwMode="auto">
          <a:xfrm>
            <a:off x="5094287" y="1681956"/>
            <a:ext cx="6172200" cy="455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 descr="F:\учебник 5 фото\2 урок\Новая папка\golovazhenshchiny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9087" y="1453356"/>
            <a:ext cx="6250743" cy="4724399"/>
          </a:xfrm>
          <a:prstGeom prst="rect">
            <a:avLst/>
          </a:prstGeom>
          <a:noFill/>
        </p:spPr>
      </p:pic>
      <p:pic>
        <p:nvPicPr>
          <p:cNvPr id="3083" name="Picture 11" descr="F:\учебник 5 фото\2 урок\Новая папка\загружено (7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3287" y="1453356"/>
            <a:ext cx="6870492" cy="4572000"/>
          </a:xfrm>
          <a:prstGeom prst="rect">
            <a:avLst/>
          </a:prstGeom>
          <a:noFill/>
        </p:spPr>
      </p:pic>
      <p:pic>
        <p:nvPicPr>
          <p:cNvPr id="3082" name="Picture 10" descr="F:\учебник 5 фото\2 урок\Новая папка\ucheny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94287" y="1605756"/>
            <a:ext cx="5867400" cy="46939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0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3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Из истории информатики: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369887" y="1758156"/>
            <a:ext cx="11277600" cy="3686535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just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Хотя информатика считается молодой наукой, корни ее происхождения уходят в далекую историю. Создание этой науки было вызвано многолетним трудом великих ученых. Его первичные научные основы строятся на понятиях познания, логики и алгоритма.</a:t>
            </a:r>
            <a:endParaRPr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Из истории информатики: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446087" y="1224756"/>
            <a:ext cx="7848600" cy="5545441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r>
              <a:rPr lang="ru-RU" sz="3600" dirty="0" smtClean="0"/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Задолго до появления электронных вычислительных машин ученик великого ученого Платона, древнегреческий философ Аристотель заложил основы формальных понятий логики и рассуждения, которые сыграли важную роль в создании теории принципов функционирования компьютерной техники.</a:t>
            </a:r>
          </a:p>
        </p:txBody>
      </p:sp>
      <p:pic>
        <p:nvPicPr>
          <p:cNvPr id="4098" name="Picture 2" descr="F:\учебник 5 фото\2 урок\Новая папка\Aristotle_Altemps_Inv85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887" y="1453356"/>
            <a:ext cx="3524873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0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>
              <a:spcBef>
                <a:spcPts val="277"/>
              </a:spcBef>
            </a:pPr>
            <a:r>
              <a:rPr lang="ru-RU" spc="-21" dirty="0" smtClean="0"/>
              <a:t>Абу </a:t>
            </a:r>
            <a:r>
              <a:rPr lang="ru-RU" spc="-21" dirty="0" err="1" smtClean="0"/>
              <a:t>Наср</a:t>
            </a:r>
            <a:r>
              <a:rPr lang="ru-RU" spc="-21" dirty="0" smtClean="0"/>
              <a:t> ибн </a:t>
            </a:r>
            <a:r>
              <a:rPr lang="ru-RU" spc="-21" dirty="0" err="1" smtClean="0"/>
              <a:t>Мухаммад</a:t>
            </a:r>
            <a:r>
              <a:rPr lang="ru-RU" spc="-21" dirty="0" smtClean="0"/>
              <a:t> </a:t>
            </a:r>
            <a:r>
              <a:rPr lang="ru-RU" spc="-21" dirty="0" err="1" smtClean="0"/>
              <a:t>аль-Фараби</a:t>
            </a:r>
            <a:r>
              <a:rPr lang="ru-RU" spc="-21" dirty="0" smtClean="0"/>
              <a:t>: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4484687" y="1224756"/>
            <a:ext cx="7315200" cy="6665748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ts val="356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В своих трудах дал понятие о познании науки логики. В своей книге  он говорит: «Умные говорят, что такие люди, как они остроумны, верны полезным делам, имеют талант изобретать что-то необходимое, и, наоборот, те, кто тратит свой ум и интеллект на плохие дела, не могут быть умными. Их следует называть хитрыми, ложными именами».</a:t>
            </a:r>
          </a:p>
          <a:p>
            <a:pPr marL="27048" marR="10819" algn="just">
              <a:lnSpc>
                <a:spcPct val="104299"/>
              </a:lnSpc>
              <a:spcBef>
                <a:spcPts val="43"/>
              </a:spcBef>
            </a:pPr>
            <a:endParaRPr lang="ru-RU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7" y="2215356"/>
            <a:ext cx="40042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287" y="1377156"/>
            <a:ext cx="10972800" cy="3848871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нформатика </a:t>
            </a:r>
            <a:r>
              <a:rPr lang="ru-RU" sz="40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наука.</a:t>
            </a:r>
            <a:endParaRPr lang="ru-RU" sz="4000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Определение понятия Информатики.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Разработки настоящего и будущего.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Значение Информатики.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Из истории Информатики.</a:t>
            </a:r>
            <a:endParaRPr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84487" y="234156"/>
            <a:ext cx="683139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r>
              <a:rPr spc="11" smtClean="0"/>
              <a:t>:</a:t>
            </a:r>
            <a:endParaRPr spc="11" dirty="0"/>
          </a:p>
        </p:txBody>
      </p:sp>
      <p:pic>
        <p:nvPicPr>
          <p:cNvPr id="5" name="Рисунок 4" descr="http://www.mmc26312-sh18.edusite.ru/images/0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3687" y="3891756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310356"/>
            <a:ext cx="11876088" cy="123583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>
              <a:spcBef>
                <a:spcPts val="277"/>
              </a:spcBef>
            </a:pPr>
            <a:r>
              <a:rPr lang="ru-RU" sz="3800" dirty="0" smtClean="0"/>
              <a:t>Абу Абдуллах </a:t>
            </a:r>
            <a:r>
              <a:rPr lang="ru-RU" sz="3800" dirty="0" err="1" smtClean="0"/>
              <a:t>Мухаммад</a:t>
            </a:r>
            <a:r>
              <a:rPr lang="ru-RU" sz="3800" dirty="0" smtClean="0"/>
              <a:t> ибн </a:t>
            </a:r>
            <a:r>
              <a:rPr lang="ru-RU" sz="3800" dirty="0" err="1" smtClean="0"/>
              <a:t>Муса</a:t>
            </a:r>
            <a:r>
              <a:rPr lang="ru-RU" sz="3800" dirty="0" smtClean="0"/>
              <a:t> </a:t>
            </a:r>
            <a:r>
              <a:rPr lang="ru-RU" sz="3800" dirty="0" err="1" smtClean="0"/>
              <a:t>Аль-Хорезми</a:t>
            </a:r>
            <a:r>
              <a:rPr lang="ru-RU" sz="3800" dirty="0" smtClean="0"/>
              <a:t> </a:t>
            </a:r>
            <a:r>
              <a:rPr lang="ru-RU" sz="3800" spc="-21" dirty="0" smtClean="0"/>
              <a:t>:</a:t>
            </a:r>
            <a:endParaRPr sz="3800"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4560887" y="1300956"/>
            <a:ext cx="7227888" cy="1125770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just">
              <a:lnSpc>
                <a:spcPct val="104299"/>
              </a:lnSpc>
              <a:spcBef>
                <a:spcPts val="43"/>
              </a:spcBef>
            </a:pP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  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5122" name="Picture 2" descr="F:\учебник 5 фото\2 урок\Новая папка\орезми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7532687" y="1300956"/>
            <a:ext cx="4235901" cy="26429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3687" y="1605756"/>
            <a:ext cx="115824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Живший в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IX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веке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учёный – энциклопедист</a:t>
            </a:r>
          </a:p>
          <a:p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Аль-Хорезми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также является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основателем правил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последовательности выполнения четырех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действий в математике, понятий алгоритма и алгоритмизации, которые до сих пор используются в процессе построения последовательности команд и инструкций (программ) для компьютера.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1687" y="234156"/>
            <a:ext cx="605138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Закрепление:</a:t>
            </a:r>
            <a:endParaRPr spc="43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7487" y="1148556"/>
            <a:ext cx="11201400" cy="476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Заполните пропуски словами, которые были пропущены: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а) Великие ученые … внесли свой вклад в возникновение Информатики как науки.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б)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Информатика - наука, изучающая способы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высокоскоростного поиска, сбора, обработки и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передачи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и с помощью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компьютерных и коммуникационных технологий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3287" y="3891756"/>
            <a:ext cx="7086600" cy="282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1687" y="234156"/>
            <a:ext cx="605138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Закрепление:</a:t>
            </a:r>
            <a:endParaRPr spc="43" dirty="0"/>
          </a:p>
        </p:txBody>
      </p:sp>
      <p:sp>
        <p:nvSpPr>
          <p:cNvPr id="8" name="object 8"/>
          <p:cNvSpPr/>
          <p:nvPr/>
        </p:nvSpPr>
        <p:spPr>
          <a:xfrm>
            <a:off x="217488" y="1148557"/>
            <a:ext cx="11658600" cy="563880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369887" y="1148556"/>
            <a:ext cx="11799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Какие три понятия из перечисленных отображают разделы Информатики?          Варианты: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1) технологии,  программирование, искусственный интеллект;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2) компьютер,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Windows,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робототехника;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Software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Hardware,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Brainware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27887" y="4882356"/>
            <a:ext cx="2222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 </a:t>
            </a:r>
            <a:r>
              <a:rPr lang="en-US" sz="4000" b="1" dirty="0" smtClean="0"/>
              <a:t>Software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65687" y="4882356"/>
            <a:ext cx="2278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Hardware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437687" y="4729956"/>
            <a:ext cx="2358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/>
              <a:t>Brainware</a:t>
            </a:r>
            <a:endParaRPr lang="ru-RU" b="1" dirty="0"/>
          </a:p>
        </p:txBody>
      </p:sp>
      <p:pic>
        <p:nvPicPr>
          <p:cNvPr id="4099" name="Picture 3" descr="C:\Users\Lenov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6287" y="5034756"/>
            <a:ext cx="485775" cy="733425"/>
          </a:xfrm>
          <a:prstGeom prst="rect">
            <a:avLst/>
          </a:prstGeom>
          <a:noFill/>
        </p:spPr>
      </p:pic>
      <p:pic>
        <p:nvPicPr>
          <p:cNvPr id="4100" name="Picture 4" descr="C:\Users\Lenovo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9887" y="4806156"/>
            <a:ext cx="523875" cy="800100"/>
          </a:xfrm>
          <a:prstGeom prst="rect">
            <a:avLst/>
          </a:prstGeom>
          <a:noFill/>
        </p:spPr>
      </p:pic>
      <p:pic>
        <p:nvPicPr>
          <p:cNvPr id="4101" name="Picture 5" descr="C:\Users\Lenovo\Desktop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99687" y="4958556"/>
            <a:ext cx="476250" cy="7524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00"/>
                            </p:stCondLst>
                            <p:childTnLst>
                              <p:par>
                                <p:cTn id="6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6887" y="234156"/>
            <a:ext cx="605138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Домашнее задание:</a:t>
            </a:r>
            <a:endParaRPr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369887" y="1910556"/>
            <a:ext cx="112014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Прочитайте полностью урок №2, обратите внимание на выделенный текст.</a:t>
            </a:r>
          </a:p>
          <a:p>
            <a:pPr marL="742950" indent="-7429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Напишите маленький рассказ на тему «Самая интересная с точки зрения информатики профессия».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5287" y="234156"/>
            <a:ext cx="9020109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43" dirty="0" smtClean="0"/>
              <a:t>Информатика как наука</a:t>
            </a:r>
            <a:endParaRPr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369887" y="1681956"/>
            <a:ext cx="11049000" cy="3920259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В 50-х годах ХХ века во Франции была заложена основа новой науки информатики.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Термин информатика (по-французски </a:t>
            </a:r>
            <a:r>
              <a:rPr lang="en-US" sz="4000" spc="-11" dirty="0" err="1" smtClean="0">
                <a:solidFill>
                  <a:srgbClr val="231F20"/>
                </a:solidFill>
                <a:latin typeface="Arial"/>
                <a:cs typeface="Arial"/>
              </a:rPr>
              <a:t>informatique</a:t>
            </a:r>
            <a:r>
              <a:rPr lang="en-US" sz="4000" spc="-11" dirty="0" smtClean="0">
                <a:solidFill>
                  <a:srgbClr val="231F20"/>
                </a:solidFill>
                <a:latin typeface="Arial"/>
                <a:cs typeface="Arial"/>
              </a:rPr>
              <a:t>)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произошёл от </a:t>
            </a:r>
            <a:r>
              <a:rPr lang="ru-RU" sz="4000" spc="-11" dirty="0" err="1" smtClean="0">
                <a:solidFill>
                  <a:srgbClr val="231F20"/>
                </a:solidFill>
                <a:latin typeface="Arial"/>
                <a:cs typeface="Arial"/>
              </a:rPr>
              <a:t>француских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spc="-11" dirty="0" smtClean="0">
                <a:solidFill>
                  <a:srgbClr val="231F20"/>
                </a:solidFill>
                <a:latin typeface="Arial"/>
                <a:cs typeface="Arial"/>
              </a:rPr>
              <a:t> information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(информатика) и </a:t>
            </a:r>
            <a:r>
              <a:rPr lang="en-US" sz="4000" spc="-11" dirty="0" err="1" smtClean="0">
                <a:solidFill>
                  <a:srgbClr val="231F20"/>
                </a:solidFill>
                <a:latin typeface="Arial"/>
                <a:cs typeface="Arial"/>
              </a:rPr>
              <a:t>automatique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(автоматика)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0487" y="310356"/>
            <a:ext cx="9020109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43" dirty="0" smtClean="0"/>
              <a:t>Информатика как наука</a:t>
            </a:r>
            <a:endParaRPr sz="4000" spc="4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687" y="1453356"/>
            <a:ext cx="1158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В период середины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XX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века в Америку и страны Южной Европы проникли электронные вычислительные машины (ЭВМ), способные обрабатывать информацию с большой скоростью, что на несколько шагов выше возможностей человека и стало неотъемлемой частью повседневной деятельности человека. В европейских странах эта наука представлена как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«информатика».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Информатика как наука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7151687" y="1382520"/>
            <a:ext cx="4648200" cy="5638993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Англоязычный вариант этого термина – </a:t>
            </a:r>
            <a:r>
              <a:rPr lang="en-US" sz="4000" spc="-11" dirty="0" smtClean="0">
                <a:solidFill>
                  <a:srgbClr val="231F20"/>
                </a:solidFill>
                <a:latin typeface="Arial"/>
                <a:cs typeface="Arial"/>
              </a:rPr>
              <a:t>“Computer science”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, что означает буквально «Компьютерная наука».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7312" r="18606" b="-3119"/>
          <a:stretch>
            <a:fillRect/>
          </a:stretch>
        </p:blipFill>
        <p:spPr bwMode="auto">
          <a:xfrm>
            <a:off x="369887" y="1300956"/>
            <a:ext cx="662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9087" y="310356"/>
            <a:ext cx="9020109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Информатика как наука</a:t>
            </a:r>
            <a:endParaRPr spc="4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687" y="1529556"/>
            <a:ext cx="6629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К 70-80-м годам XX века информатика охватила не только ученых, но и мировое сообщество. Начала активно использоваться на производственных предприятиях и в различных сферах жизни общества.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14" t="2725" r="3846" b="10079"/>
          <a:stretch>
            <a:fillRect/>
          </a:stretch>
        </p:blipFill>
        <p:spPr bwMode="auto">
          <a:xfrm>
            <a:off x="6389687" y="1300956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9087" y="310356"/>
            <a:ext cx="9020109" cy="138972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Развитие Информатики как науки</a:t>
            </a:r>
            <a:endParaRPr spc="4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687" y="1224756"/>
            <a:ext cx="11430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"Компьютерная наука",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являющаяся новым направлением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науки своего времени, изучила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проблемы, которые </a:t>
            </a:r>
            <a:r>
              <a:rPr lang="ru-RU" dirty="0" smtClean="0"/>
              <a:t>возникли</a:t>
            </a:r>
          </a:p>
          <a:p>
            <a:r>
              <a:rPr lang="ru-RU" dirty="0" smtClean="0"/>
              <a:t> с хранением, обработкой, передачей и оперативным обменом собранного огромного объема информации.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Создала возможность их решения с помощью современных компьютерных и коммуникационных технологий.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3287" y="1300956"/>
            <a:ext cx="3321155" cy="22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287" y="234156"/>
            <a:ext cx="10972800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43" dirty="0" smtClean="0"/>
              <a:t>Определение Информатики как науки</a:t>
            </a:r>
            <a:endParaRPr sz="4000"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369887" y="1300956"/>
            <a:ext cx="11430000" cy="5200609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Информатика-наука,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изучающая способы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высокоскоростного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поиска, сбора,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обработки и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передачи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информации с помощью компьютерных и коммуникационных технологий.</a:t>
            </a:r>
            <a:endParaRPr lang="ru-RU" sz="4000" spc="-11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1087" y="1529556"/>
            <a:ext cx="5542383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чебник 5 фото\2 урок\Новая папка\загружено (1).jpg"/>
          <p:cNvPicPr>
            <a:picLocks noChangeAspect="1" noChangeArrowheads="1"/>
          </p:cNvPicPr>
          <p:nvPr/>
        </p:nvPicPr>
        <p:blipFill>
          <a:blip r:embed="rId2"/>
          <a:srcRect l="6328" t="33965" r="2966" b="4897"/>
          <a:stretch>
            <a:fillRect/>
          </a:stretch>
        </p:blipFill>
        <p:spPr bwMode="auto">
          <a:xfrm>
            <a:off x="2808287" y="3510756"/>
            <a:ext cx="7848600" cy="3210791"/>
          </a:xfrm>
          <a:prstGeom prst="rect">
            <a:avLst/>
          </a:prstGeom>
          <a:noFill/>
        </p:spPr>
      </p:pic>
      <p:sp>
        <p:nvSpPr>
          <p:cNvPr id="12" name="object 11"/>
          <p:cNvSpPr txBox="1"/>
          <p:nvPr/>
        </p:nvSpPr>
        <p:spPr>
          <a:xfrm>
            <a:off x="293687" y="1224756"/>
            <a:ext cx="11582400" cy="3003084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 недавнего времени считалось, что информатика основана на 3-х платформах и изображает ее в виде "трех комплектов". Со временем отделы, составляющие информатику, изменились.</a:t>
            </a:r>
            <a:endParaRPr lang="ru-RU" spc="-11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2287" y="4577556"/>
            <a:ext cx="1869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11" dirty="0" smtClean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lang="ru-RU" sz="3600" spc="-1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51487" y="4882356"/>
            <a:ext cx="2271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11" dirty="0" smtClean="0">
                <a:solidFill>
                  <a:srgbClr val="231F20"/>
                </a:solidFill>
                <a:latin typeface="Arial"/>
                <a:cs typeface="Arial"/>
              </a:rPr>
              <a:t>Практика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89287" y="4425156"/>
            <a:ext cx="1809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11" dirty="0" smtClean="0">
                <a:solidFill>
                  <a:srgbClr val="231F20"/>
                </a:solidFill>
                <a:latin typeface="Arial"/>
                <a:cs typeface="Arial"/>
              </a:rPr>
              <a:t>Теория</a:t>
            </a:r>
            <a:endParaRPr lang="ru-RU" b="1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Информатика как наука</a:t>
            </a:r>
            <a:endParaRPr spc="-2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54661ec25c0c49c1d66853d9d6c5b2ccc8e1e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759</Words>
  <Application>Microsoft Office PowerPoint</Application>
  <PresentationFormat>Произвольный</PresentationFormat>
  <Paragraphs>113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Информатика и ИТ</vt:lpstr>
      <vt:lpstr>План урока:</vt:lpstr>
      <vt:lpstr>Информатика как наука</vt:lpstr>
      <vt:lpstr>Информатика как наука</vt:lpstr>
      <vt:lpstr>Информатика как наука</vt:lpstr>
      <vt:lpstr>Информатика как наука</vt:lpstr>
      <vt:lpstr>Развитие Информатики как науки</vt:lpstr>
      <vt:lpstr>Определение Информатики как науки</vt:lpstr>
      <vt:lpstr>Информатика как наука</vt:lpstr>
      <vt:lpstr>В настоящее время:   наука Информатика  изучается на основе следующих новых понятий-разделов:</vt:lpstr>
      <vt:lpstr>Технические  средства   </vt:lpstr>
      <vt:lpstr>Программные средства </vt:lpstr>
      <vt:lpstr>Алгоритмические средства </vt:lpstr>
      <vt:lpstr>Разработки настоящего и будущего </vt:lpstr>
      <vt:lpstr>Значение информатики </vt:lpstr>
      <vt:lpstr>Профессии </vt:lpstr>
      <vt:lpstr>Из истории информатики:</vt:lpstr>
      <vt:lpstr>Из истории информатики:</vt:lpstr>
      <vt:lpstr>Абу Наср ибн Мухаммад аль-Фараби:</vt:lpstr>
      <vt:lpstr>Абу Абдуллах Мухаммад ибн Муса Аль-Хорезми :</vt:lpstr>
      <vt:lpstr>Закрепление:</vt:lpstr>
      <vt:lpstr>Закрепление: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136</cp:revision>
  <dcterms:created xsi:type="dcterms:W3CDTF">2020-04-13T08:05:16Z</dcterms:created>
  <dcterms:modified xsi:type="dcterms:W3CDTF">2020-08-28T09:19:39Z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