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6" r:id="rId4"/>
    <p:sldId id="295" r:id="rId5"/>
    <p:sldId id="258" r:id="rId6"/>
    <p:sldId id="297" r:id="rId7"/>
    <p:sldId id="298" r:id="rId8"/>
    <p:sldId id="299" r:id="rId9"/>
    <p:sldId id="301" r:id="rId10"/>
    <p:sldId id="300" r:id="rId11"/>
    <p:sldId id="272" r:id="rId12"/>
    <p:sldId id="302" r:id="rId13"/>
    <p:sldId id="303" r:id="rId14"/>
    <p:sldId id="274" r:id="rId15"/>
    <p:sldId id="279" r:id="rId16"/>
    <p:sldId id="308" r:id="rId17"/>
    <p:sldId id="305" r:id="rId18"/>
    <p:sldId id="269" r:id="rId19"/>
    <p:sldId id="306" r:id="rId20"/>
    <p:sldId id="307" r:id="rId21"/>
  </p:sldIdLst>
  <p:sldSz cx="12169775" cy="7021513"/>
  <p:notesSz cx="5765800" cy="3244850"/>
  <p:custDataLst>
    <p:tags r:id="rId22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40" autoAdjust="0"/>
  </p:normalViewPr>
  <p:slideViewPr>
    <p:cSldViewPr>
      <p:cViewPr>
        <p:scale>
          <a:sx n="66" d="100"/>
          <a:sy n="66" d="100"/>
        </p:scale>
        <p:origin x="-798" y="-3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828" y="482398"/>
            <a:ext cx="8612662" cy="118307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7200" spc="-11" dirty="0"/>
              <a:t>Информатика </a:t>
            </a:r>
            <a:r>
              <a:rPr sz="7200" spc="21" dirty="0"/>
              <a:t>и</a:t>
            </a:r>
            <a:r>
              <a:rPr sz="7200" spc="-85" dirty="0"/>
              <a:t> </a:t>
            </a:r>
            <a:r>
              <a:rPr sz="7200" spc="21" dirty="0"/>
              <a:t>ИТ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1436687" y="2443956"/>
            <a:ext cx="6324600" cy="4209375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>
              <a:lnSpc>
                <a:spcPts val="3621"/>
              </a:lnSpc>
              <a:spcBef>
                <a:spcPts val="724"/>
              </a:spcBef>
            </a:pPr>
            <a:r>
              <a:rPr lang="ru-RU" sz="3400" b="1" dirty="0" smtClean="0">
                <a:solidFill>
                  <a:srgbClr val="2365C7"/>
                </a:solidFill>
                <a:latin typeface="Arial"/>
                <a:cs typeface="Arial"/>
              </a:rPr>
              <a:t>Техника безопасности в кабинете информатики и ИТ и санитарно-гигиенические требования</a:t>
            </a:r>
            <a:endParaRPr lang="ru-RU" sz="3400" spc="-2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8971" marR="2232850">
              <a:lnSpc>
                <a:spcPts val="3810"/>
              </a:lnSpc>
              <a:spcBef>
                <a:spcPts val="2471"/>
              </a:spcBef>
            </a:pPr>
            <a:r>
              <a:rPr sz="3400" spc="-21">
                <a:solidFill>
                  <a:srgbClr val="231F20"/>
                </a:solidFill>
                <a:latin typeface="Arial"/>
                <a:cs typeface="Arial"/>
              </a:rPr>
              <a:t>Педагог:  </a:t>
            </a:r>
            <a:r>
              <a:rPr lang="ru-RU" sz="3400" b="1" dirty="0">
                <a:solidFill>
                  <a:srgbClr val="231F20"/>
                </a:solidFill>
                <a:latin typeface="Arial"/>
                <a:cs typeface="Arial"/>
              </a:rPr>
              <a:t>Стороженко Наталья Сергеевна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8487" y="2520156"/>
            <a:ext cx="726434" cy="1602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487" y="4653756"/>
            <a:ext cx="726434" cy="17699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5537" y="2762260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601" y="1193297"/>
            <a:ext cx="927476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4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Во время работы:</a:t>
            </a:r>
            <a:endParaRPr spc="-2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9887" y="615156"/>
            <a:ext cx="1119505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000" dirty="0" smtClean="0"/>
              <a:t>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4000" dirty="0" smtClean="0"/>
              <a:t>Не пытайтесь самостоятельно устранять неисправности в работе аппаратуры.</a:t>
            </a:r>
          </a:p>
          <a:p>
            <a:r>
              <a:rPr lang="ru-RU" sz="4000" dirty="0" smtClean="0"/>
              <a:t>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/>
              <a:t>При </a:t>
            </a:r>
            <a:r>
              <a:rPr lang="ru-RU" sz="4000" dirty="0" smtClean="0"/>
              <a:t>неполадках и сбоях в работе ПК немедленно прекратите работу и </a:t>
            </a:r>
          </a:p>
          <a:p>
            <a:r>
              <a:rPr lang="ru-RU" sz="4000" dirty="0" smtClean="0"/>
              <a:t>сообщите об этом учителю.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2287" y="5263356"/>
            <a:ext cx="91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Настя\Desktop\ИНФОРМАТИКА\докт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487" y="3358356"/>
            <a:ext cx="3223260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3249" b="1235"/>
          <a:stretch>
            <a:fillRect/>
          </a:stretch>
        </p:blipFill>
        <p:spPr bwMode="auto">
          <a:xfrm>
            <a:off x="6846887" y="2215356"/>
            <a:ext cx="510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По окончанию работы: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4941887" y="1224756"/>
            <a:ext cx="6858000" cy="602358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7487" y="1072356"/>
            <a:ext cx="113538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Выйдите из прикладных программ.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разрешения учителя выключите ПК.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аведите порядок на рабочем столе.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риставьте стул.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рабочее место учителю.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487" y="310356"/>
            <a:ext cx="112776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Санитарно-гигиенические требования</a:t>
            </a:r>
            <a:endParaRPr spc="-2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3687" y="1300957"/>
            <a:ext cx="4114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    </a:t>
            </a:r>
            <a:r>
              <a:rPr lang="ru-RU" b="1" dirty="0" smtClean="0"/>
              <a:t>Чтобы работа за компьютером не оказалась вредной для здоровья, придерживайтесь следующих рекомендаций:</a:t>
            </a:r>
            <a:endParaRPr lang="ru-RU" dirty="0" smtClean="0"/>
          </a:p>
          <a:p>
            <a:pPr lvl="0" algn="ctr"/>
            <a:r>
              <a:rPr lang="ru-RU" dirty="0" smtClean="0"/>
              <a:t>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2287" y="5263356"/>
            <a:ext cx="91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7" y="1453356"/>
            <a:ext cx="74562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6087" y="310356"/>
            <a:ext cx="11195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/>
              <a:t>    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2287" y="5263356"/>
            <a:ext cx="91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7" y="1377155"/>
            <a:ext cx="5715000" cy="525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932487" y="1300956"/>
            <a:ext cx="5626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- Располагайтесь перед компьютером так, чтобы экран монитора находился на расстоянии 50-60 см от </a:t>
            </a:r>
            <a:r>
              <a:rPr lang="ru-RU" sz="3600" dirty="0" smtClean="0"/>
              <a:t>глаз;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56287" y="4425156"/>
            <a:ext cx="60833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     - Ноги ставьте на пол одна возле другой, не вытягивайте и не </a:t>
            </a:r>
            <a:r>
              <a:rPr lang="ru-RU" sz="3600" dirty="0" smtClean="0"/>
              <a:t>подгибайте.</a:t>
            </a:r>
            <a:endParaRPr lang="ru-RU" dirty="0"/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598487" y="234156"/>
            <a:ext cx="112776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Санитарно-гигиенические требования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Физкультминутка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446087" y="1453356"/>
            <a:ext cx="11495088" cy="645638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 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887" y="1148556"/>
            <a:ext cx="111950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/>
              <a:t>    1. Прервите работы за компьютером и походите по комнате. Высоко подняв руки 2-3 </a:t>
            </a:r>
            <a:r>
              <a:rPr lang="ru-RU" sz="4000" dirty="0" smtClean="0"/>
              <a:t>минуты.</a:t>
            </a:r>
            <a:endParaRPr lang="ru-RU" sz="4000" dirty="0" smtClean="0"/>
          </a:p>
          <a:p>
            <a:pPr lvl="0"/>
            <a:r>
              <a:rPr lang="ru-RU" sz="4000" dirty="0" smtClean="0"/>
              <a:t>    2. Походите 2-3 минуты, поднимайте руки на уровень плеч.</a:t>
            </a:r>
          </a:p>
          <a:p>
            <a:pPr lvl="0"/>
            <a:r>
              <a:rPr lang="ru-RU" sz="4000" dirty="0" smtClean="0"/>
              <a:t>    3. Медленно наклоните голову вправо , в затем влево 5 раз.</a:t>
            </a:r>
          </a:p>
          <a:p>
            <a:pPr lvl="0"/>
            <a:r>
              <a:rPr lang="ru-RU" sz="4000" dirty="0" smtClean="0"/>
              <a:t>    4. Поднимите правое плечо к уху 5 раз, повторите для левого плеча.</a:t>
            </a:r>
          </a:p>
          <a:p>
            <a:pPr lvl="0"/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687" y="3282156"/>
            <a:ext cx="9982200" cy="106680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Закрепление 1: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750887" y="1224756"/>
            <a:ext cx="11125200" cy="7559518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b="1" spc="-11" dirty="0" smtClean="0">
                <a:solidFill>
                  <a:srgbClr val="231F20"/>
                </a:solidFill>
                <a:latin typeface="Arial"/>
                <a:cs typeface="Arial"/>
              </a:rPr>
              <a:t>Вставьте пропущенные слова: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1.Каждый ученик должен знать и неукоснительно выполнять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правила техники безопасности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и санитарно-гигиенические требования!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2. Глаза должны находится на расстоянии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50-60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сантиметров от монитора.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087" y="5110956"/>
            <a:ext cx="1447800" cy="53340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Закрепление: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674687" y="1300956"/>
            <a:ext cx="11125200" cy="6279168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b="1" spc="-11" dirty="0" smtClean="0">
                <a:solidFill>
                  <a:srgbClr val="231F20"/>
                </a:solidFill>
                <a:latin typeface="Arial"/>
                <a:cs typeface="Arial"/>
              </a:rPr>
              <a:t>Вставьте пропущенные слова: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3. Запрещается входить в кабинет информатики без разрешения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учителя 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и самостоятельно включать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компьютер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8487" y="3282156"/>
            <a:ext cx="2743200" cy="53340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8487" y="4577556"/>
            <a:ext cx="2743200" cy="53340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Закрепление (2):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674687" y="1300956"/>
            <a:ext cx="3429000" cy="602358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7487" y="1224756"/>
          <a:ext cx="6324600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24600"/>
              </a:tblGrid>
              <a:tr h="60960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</a:t>
                      </a:r>
                      <a:r>
                        <a:rPr lang="ru-RU" sz="3600" dirty="0" smtClean="0"/>
                        <a:t>. Если с силой нажимать на клавиатуру и мышь,</a:t>
                      </a:r>
                      <a:r>
                        <a:rPr lang="ru-RU" sz="3600" baseline="0" dirty="0" smtClean="0"/>
                        <a:t> они…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93687" y="2520156"/>
          <a:ext cx="640080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0"/>
              </a:tblGrid>
              <a:tr h="60960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2. Неосторожное прикосновение</a:t>
                      </a:r>
                      <a:r>
                        <a:rPr lang="ru-RU" sz="3600" baseline="0" dirty="0" smtClean="0"/>
                        <a:t> к  соединительным проводам…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93687" y="4348956"/>
          <a:ext cx="63246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24600"/>
              </a:tblGrid>
              <a:tr h="64008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3. Неправильная поза при работе за компьютером…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304087" y="1224756"/>
          <a:ext cx="4648199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8199"/>
              </a:tblGrid>
              <a:tr h="60960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а. Может привести к удару током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304087" y="2443957"/>
          <a:ext cx="4648199" cy="126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8199"/>
              </a:tblGrid>
              <a:tr h="126492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б.</a:t>
                      </a:r>
                      <a:r>
                        <a:rPr lang="ru-RU" sz="3600" baseline="0" dirty="0" smtClean="0"/>
                        <a:t> </a:t>
                      </a:r>
                      <a:r>
                        <a:rPr lang="ru-RU" sz="3600" dirty="0" smtClean="0"/>
                        <a:t>Можно нанести вред здоровью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304087" y="3739356"/>
          <a:ext cx="4648199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8199"/>
              </a:tblGrid>
              <a:tr h="60960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в. Быстро выйдут из строя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304087" y="5034756"/>
          <a:ext cx="464820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8200"/>
              </a:tblGrid>
              <a:tr h="60960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г. Приводит к быстрой утомляемости и нарушению</a:t>
                      </a:r>
                      <a:r>
                        <a:rPr lang="ru-RU" sz="3600" baseline="0" dirty="0" smtClean="0"/>
                        <a:t> осанки</a:t>
                      </a:r>
                      <a:r>
                        <a:rPr lang="ru-RU" sz="3600" dirty="0" smtClean="0"/>
                        <a:t> 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93687" y="5644356"/>
          <a:ext cx="66294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9400"/>
              </a:tblGrid>
              <a:tr h="64008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4. Если сидеть</a:t>
                      </a:r>
                      <a:r>
                        <a:rPr lang="ru-RU" sz="3600" baseline="0" dirty="0" smtClean="0"/>
                        <a:t> к монитору во время работы ближе 50-60 см…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9E-6 -3.16384E-6 L -0.00313 -0.355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6043E-6 -2.93785E-6 L 3.56043E-6 0.184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3288  E" pathEditMode="relative" ptsTypes="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9E-6 0.03051 L 0.00313 -0.179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1687" y="234156"/>
            <a:ext cx="605138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Домашнее задание:</a:t>
            </a:r>
            <a:endParaRPr spc="43" dirty="0"/>
          </a:p>
        </p:txBody>
      </p:sp>
      <p:sp>
        <p:nvSpPr>
          <p:cNvPr id="6" name="object 6"/>
          <p:cNvSpPr txBox="1"/>
          <p:nvPr/>
        </p:nvSpPr>
        <p:spPr>
          <a:xfrm>
            <a:off x="598487" y="1300956"/>
            <a:ext cx="10641852" cy="3898568"/>
          </a:xfrm>
          <a:prstGeom prst="rect">
            <a:avLst/>
          </a:prstGeom>
        </p:spPr>
        <p:txBody>
          <a:bodyPr vert="horz" wrap="square" lIns="0" tIns="63564" rIns="0" bIns="0" rtlCol="0">
            <a:spAutoFit/>
          </a:bodyPr>
          <a:lstStyle/>
          <a:p>
            <a:pPr marL="27048" marR="10819">
              <a:lnSpc>
                <a:spcPts val="4217"/>
              </a:lnSpc>
              <a:spcBef>
                <a:spcPts val="501"/>
              </a:spcBef>
            </a:pPr>
            <a:r>
              <a:rPr lang="ru-RU" sz="3600" spc="21" dirty="0" smtClean="0">
                <a:solidFill>
                  <a:srgbClr val="231F20"/>
                </a:solidFill>
                <a:latin typeface="Arial"/>
                <a:cs typeface="Arial"/>
              </a:rPr>
              <a:t>1. Составьте технику безопасности использования любой бытовой техники на ваш выбор.</a:t>
            </a:r>
          </a:p>
          <a:p>
            <a:pPr marL="27048" marR="10819">
              <a:lnSpc>
                <a:spcPts val="4217"/>
              </a:lnSpc>
              <a:spcBef>
                <a:spcPts val="501"/>
              </a:spcBef>
            </a:pPr>
            <a:r>
              <a:rPr lang="ru-RU" sz="3600" spc="21" dirty="0" smtClean="0">
                <a:solidFill>
                  <a:srgbClr val="231F20"/>
                </a:solidFill>
                <a:latin typeface="Arial"/>
                <a:cs typeface="Arial"/>
              </a:rPr>
              <a:t>2. Нарисуйте иллюстрацию, отображающую технику безопасности и санитарно-гигиенические требования в </a:t>
            </a:r>
            <a:r>
              <a:rPr lang="ru-RU" sz="3600" spc="21" smtClean="0">
                <a:solidFill>
                  <a:srgbClr val="231F20"/>
                </a:solidFill>
                <a:latin typeface="Arial"/>
                <a:cs typeface="Arial"/>
              </a:rPr>
              <a:t>кабинете информатики и ИТ.</a:t>
            </a:r>
            <a:endParaRPr lang="ru-RU" sz="3600" spc="21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1687" y="234156"/>
            <a:ext cx="605138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Домашнее задание:</a:t>
            </a:r>
            <a:endParaRPr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287" y="1377156"/>
            <a:ext cx="9220200" cy="507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887" y="1605756"/>
            <a:ext cx="9722417" cy="3848871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Знакомство с компьютером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ru-RU" spc="-1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Правила техники безопасности.  </a:t>
            </a:r>
            <a:endParaRPr lang="en-US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 smtClean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lang="ru-RU" dirty="0" err="1" smtClean="0">
                <a:solidFill>
                  <a:srgbClr val="231F20"/>
                </a:solidFill>
                <a:latin typeface="Arial"/>
                <a:cs typeface="Arial"/>
              </a:rPr>
              <a:t>анитарно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- гигиенические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требования.</a:t>
            </a:r>
            <a:endParaRPr lang="ru-RU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Физкультминутка.</a:t>
            </a: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5097" y="200220"/>
            <a:ext cx="683139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r>
              <a:rPr spc="11" smtClean="0"/>
              <a:t>:</a:t>
            </a:r>
            <a:endParaRPr spc="11" dirty="0"/>
          </a:p>
        </p:txBody>
      </p:sp>
      <p:pic>
        <p:nvPicPr>
          <p:cNvPr id="5" name="Рисунок 4" descr="http://www.mmc26312-sh18.edusite.ru/images/0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3687" y="3891756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1687" y="234156"/>
            <a:ext cx="605138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Домашнее задание:</a:t>
            </a:r>
            <a:endParaRPr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" y="1300956"/>
            <a:ext cx="5257800" cy="464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7" y="1681956"/>
            <a:ext cx="5486400" cy="43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9150" y="1506660"/>
            <a:ext cx="9722417" cy="3720631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 algn="ctr">
              <a:spcBef>
                <a:spcPts val="600"/>
              </a:spcBef>
              <a:spcAft>
                <a:spcPts val="600"/>
              </a:spcAft>
            </a:pPr>
            <a:r>
              <a:rPr lang="ru-RU" sz="6000" dirty="0" smtClean="0">
                <a:solidFill>
                  <a:srgbClr val="231F20"/>
                </a:solidFill>
                <a:latin typeface="Arial"/>
                <a:cs typeface="Arial"/>
              </a:rPr>
              <a:t>Все ваши успехи зависят от собственных сознательных усилий и дисциплины!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79687" y="310356"/>
            <a:ext cx="683139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Девиз урока</a:t>
            </a:r>
            <a:r>
              <a:rPr spc="11" smtClean="0"/>
              <a:t>:</a:t>
            </a:r>
            <a:endParaRPr spc="1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Знакомство с компьютерным классом</a:t>
            </a:r>
            <a:endParaRPr sz="4000" spc="43" dirty="0"/>
          </a:p>
        </p:txBody>
      </p:sp>
      <p:pic>
        <p:nvPicPr>
          <p:cNvPr id="6" name="Picture 2" descr="C:\Users\Настя\Desktop\комп.jpg"/>
          <p:cNvPicPr>
            <a:picLocks noChangeAspect="1" noChangeArrowheads="1"/>
          </p:cNvPicPr>
          <p:nvPr/>
        </p:nvPicPr>
        <p:blipFill>
          <a:blip r:embed="rId2" cstate="print"/>
          <a:srcRect l="5357" t="7947" r="1786" b="1987"/>
          <a:stretch>
            <a:fillRect/>
          </a:stretch>
        </p:blipFill>
        <p:spPr bwMode="auto">
          <a:xfrm>
            <a:off x="7913687" y="4044156"/>
            <a:ext cx="3962400" cy="25908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446087" y="1377156"/>
            <a:ext cx="8305800" cy="3657600"/>
          </a:xfrm>
          <a:prstGeom prst="cloudCallout">
            <a:avLst>
              <a:gd name="adj1" fmla="val 48263"/>
              <a:gd name="adj2" fmla="val 51470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Добро пожаловать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 в кабинет информатики!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Новая папка\cwtf7WeABZkovp5HfJg6NHgJ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7" y="1300956"/>
            <a:ext cx="6324600" cy="548132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Знакомство с компьютерным классом</a:t>
            </a:r>
            <a:endParaRPr sz="4000" spc="43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56487" y="1758156"/>
            <a:ext cx="42608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/>
              <a:t>Не трогайте провода, подключенные к компьютеру. Это опасно для жизни и может привести к серьезной поломке компьютера.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7" r="2719"/>
          <a:stretch>
            <a:fillRect/>
          </a:stretch>
        </p:blipFill>
        <p:spPr bwMode="auto">
          <a:xfrm>
            <a:off x="598486" y="1300956"/>
            <a:ext cx="6744669" cy="536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Настя\Desktop\ИНФОРМАТИКА\не входить1.jpg"/>
          <p:cNvPicPr>
            <a:picLocks noChangeAspect="1" noChangeArrowheads="1"/>
          </p:cNvPicPr>
          <p:nvPr/>
        </p:nvPicPr>
        <p:blipFill>
          <a:blip r:embed="rId2" cstate="print"/>
          <a:srcRect l="9100" t="14815" r="9005" b="8995"/>
          <a:stretch>
            <a:fillRect/>
          </a:stretch>
        </p:blipFill>
        <p:spPr bwMode="auto">
          <a:xfrm>
            <a:off x="8904287" y="3282156"/>
            <a:ext cx="2971800" cy="29718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4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Правила техники безопасности:</a:t>
            </a:r>
            <a:endParaRPr spc="-2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3687" y="3663156"/>
            <a:ext cx="11136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4000" dirty="0" smtClean="0"/>
              <a:t>Не входите в верхней и влажной </a:t>
            </a:r>
          </a:p>
          <a:p>
            <a:r>
              <a:rPr lang="ru-RU" sz="4000" dirty="0" smtClean="0"/>
              <a:t>одежде.</a:t>
            </a:r>
          </a:p>
          <a:p>
            <a:r>
              <a:rPr lang="ru-RU" sz="4000" dirty="0" smtClean="0"/>
              <a:t>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4000" dirty="0" smtClean="0"/>
              <a:t>Не садитесь за компьютеры без</a:t>
            </a:r>
          </a:p>
          <a:p>
            <a:r>
              <a:rPr lang="ru-RU" sz="4000" dirty="0" smtClean="0"/>
              <a:t> разрешения    учителя.</a:t>
            </a:r>
          </a:p>
          <a:p>
            <a:r>
              <a:rPr lang="ru-RU" sz="4000" dirty="0" smtClean="0"/>
              <a:t> 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4000" dirty="0" smtClean="0"/>
              <a:t>Не включайте самостоятельно компьютеры.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3687" y="3510756"/>
            <a:ext cx="91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7487" y="1148556"/>
            <a:ext cx="11506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 входе в класс:       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! </a:t>
            </a:r>
            <a:r>
              <a:rPr lang="ru-RU" dirty="0" smtClean="0"/>
              <a:t>Входите в кабинет спокойно, осторожно, не торопясь, не толкаясь, не задевая мебель, оборудование и только с разрешения учителя</a:t>
            </a:r>
            <a:r>
              <a:rPr lang="ru-RU" sz="4000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4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Перед началом работы:</a:t>
            </a:r>
            <a:endParaRPr spc="-2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3687" y="1529556"/>
            <a:ext cx="1035685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/>
              <a:t>Не размещайте на рабочем месте посторонние предметы.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/>
              <a:t>Убедитесь в отсутствии видимых повреждений аппаратуры.</a:t>
            </a:r>
          </a:p>
          <a:p>
            <a:r>
              <a:rPr lang="ru-RU" sz="4000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2287" y="5263356"/>
            <a:ext cx="91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Настя\Desktop\ИНФОРМАТИКА\не входить6.jpg"/>
          <p:cNvPicPr>
            <a:picLocks noChangeAspect="1" noChangeArrowheads="1"/>
          </p:cNvPicPr>
          <p:nvPr/>
        </p:nvPicPr>
        <p:blipFill>
          <a:blip r:embed="rId2" cstate="print"/>
          <a:srcRect l="9100" t="10582" r="9005" b="6878"/>
          <a:stretch>
            <a:fillRect/>
          </a:stretch>
        </p:blipFill>
        <p:spPr bwMode="auto">
          <a:xfrm>
            <a:off x="8329856" y="1834356"/>
            <a:ext cx="3165231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4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Во время работы:</a:t>
            </a:r>
            <a:endParaRPr spc="-2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087" y="843756"/>
            <a:ext cx="1035685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/>
              <a:t>Включайте и перезагружайте ПК только с разрешения учителя.</a:t>
            </a:r>
          </a:p>
          <a:p>
            <a:r>
              <a:rPr lang="ru-RU" dirty="0" smtClean="0"/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/>
              <a:t>Не трогайте питающие провода и разъёмы соединительных кабелей.</a:t>
            </a:r>
          </a:p>
          <a:p>
            <a:r>
              <a:rPr lang="ru-RU" dirty="0" smtClean="0"/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/>
              <a:t>Не прикасайтесь к экрану и</a:t>
            </a:r>
          </a:p>
          <a:p>
            <a:r>
              <a:rPr lang="ru-RU" dirty="0" smtClean="0"/>
              <a:t> тыльной стороне монитора.</a:t>
            </a:r>
          </a:p>
          <a:p>
            <a:r>
              <a:rPr lang="ru-RU" dirty="0" smtClean="0"/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/>
              <a:t>Работайте на клавиатуре </a:t>
            </a:r>
          </a:p>
          <a:p>
            <a:r>
              <a:rPr lang="ru-RU" dirty="0" smtClean="0"/>
              <a:t>чистыми, сухими руками.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2287" y="5263356"/>
            <a:ext cx="91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8447087" y="3129756"/>
            <a:ext cx="3276600" cy="346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4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Во время работы:</a:t>
            </a:r>
            <a:endParaRPr spc="-2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087" y="843756"/>
            <a:ext cx="108204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000" dirty="0" smtClean="0"/>
              <a:t>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4000" dirty="0" smtClean="0"/>
              <a:t>На клавиши нажимайте легко, не задерживая их в нажатом положении; не допускайте резких ударов по клавишам.</a:t>
            </a:r>
          </a:p>
          <a:p>
            <a:r>
              <a:rPr lang="ru-RU" sz="4000" dirty="0" smtClean="0"/>
              <a:t>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4000" dirty="0" smtClean="0"/>
              <a:t> Не вставайте с рабочего места, </a:t>
            </a:r>
          </a:p>
          <a:p>
            <a:r>
              <a:rPr lang="ru-RU" sz="4000" dirty="0" smtClean="0"/>
              <a:t>когда входят в кабинет посетители.</a:t>
            </a:r>
          </a:p>
          <a:p>
            <a:r>
              <a:rPr lang="ru-RU" sz="4000" dirty="0" smtClean="0"/>
              <a:t>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4000" dirty="0" smtClean="0"/>
              <a:t>Не перемещайтесь по кабинету без разрешения учителя.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2287" y="5263356"/>
            <a:ext cx="91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Настя\Desktop\ИНФОРМАТИКА\komputeri-7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8087" y="3129756"/>
            <a:ext cx="3000396" cy="36404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3046832fc59e798c21df2b6f1a2277b6f239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638</Words>
  <Application>Microsoft Office PowerPoint</Application>
  <PresentationFormat>Произвольный</PresentationFormat>
  <Paragraphs>106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Информатика и ИТ</vt:lpstr>
      <vt:lpstr>План урока:</vt:lpstr>
      <vt:lpstr>Девиз урока:</vt:lpstr>
      <vt:lpstr>Знакомство с компьютерным классом</vt:lpstr>
      <vt:lpstr>Знакомство с компьютерным классом</vt:lpstr>
      <vt:lpstr>Правила техники безопасности:</vt:lpstr>
      <vt:lpstr>Перед началом работы:</vt:lpstr>
      <vt:lpstr>Во время работы:</vt:lpstr>
      <vt:lpstr>Во время работы:</vt:lpstr>
      <vt:lpstr>Во время работы:</vt:lpstr>
      <vt:lpstr>По окончанию работы:</vt:lpstr>
      <vt:lpstr>Санитарно-гигиенические требования</vt:lpstr>
      <vt:lpstr>Слайд 13</vt:lpstr>
      <vt:lpstr>Физкультминутка</vt:lpstr>
      <vt:lpstr>Закрепление 1:</vt:lpstr>
      <vt:lpstr>Закрепление:</vt:lpstr>
      <vt:lpstr>Закрепление (2):</vt:lpstr>
      <vt:lpstr>Домашнее задание:</vt:lpstr>
      <vt:lpstr>Домашнее задание: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106</cp:revision>
  <dcterms:created xsi:type="dcterms:W3CDTF">2020-04-13T08:05:16Z</dcterms:created>
  <dcterms:modified xsi:type="dcterms:W3CDTF">2020-08-24T06:35:31Z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