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95" r:id="rId5"/>
    <p:sldId id="296" r:id="rId6"/>
    <p:sldId id="297" r:id="rId7"/>
    <p:sldId id="302" r:id="rId8"/>
    <p:sldId id="298" r:id="rId9"/>
    <p:sldId id="299" r:id="rId10"/>
    <p:sldId id="300" r:id="rId11"/>
    <p:sldId id="301" r:id="rId12"/>
    <p:sldId id="303" r:id="rId13"/>
    <p:sldId id="306" r:id="rId14"/>
    <p:sldId id="305" r:id="rId15"/>
    <p:sldId id="320" r:id="rId16"/>
    <p:sldId id="321" r:id="rId17"/>
    <p:sldId id="322" r:id="rId18"/>
    <p:sldId id="275" r:id="rId19"/>
    <p:sldId id="319" r:id="rId20"/>
    <p:sldId id="282" r:id="rId21"/>
    <p:sldId id="307" r:id="rId22"/>
    <p:sldId id="281" r:id="rId23"/>
    <p:sldId id="309" r:id="rId24"/>
    <p:sldId id="308" r:id="rId25"/>
    <p:sldId id="287" r:id="rId26"/>
    <p:sldId id="314" r:id="rId27"/>
    <p:sldId id="313" r:id="rId28"/>
    <p:sldId id="323" r:id="rId29"/>
    <p:sldId id="315" r:id="rId30"/>
    <p:sldId id="316" r:id="rId31"/>
    <p:sldId id="317" r:id="rId32"/>
    <p:sldId id="318" r:id="rId33"/>
    <p:sldId id="269" r:id="rId34"/>
  </p:sldIdLst>
  <p:sldSz cx="12169775" cy="7021513"/>
  <p:notesSz cx="5765800" cy="3244850"/>
  <p:custDataLst>
    <p:tags r:id="rId36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24" y="-45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0EF6-6AD4-422F-AB26-32C1229698C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741487" y="3586956"/>
            <a:ext cx="5826768" cy="181128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Информационные и цифровые технологии </a:t>
            </a:r>
            <a:endParaRPr sz="4000"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</a:pPr>
            <a:r>
              <a:rPr lang="ru-RU" sz="3400" spc="-2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5" name="object 5"/>
          <p:cNvSpPr/>
          <p:nvPr/>
        </p:nvSpPr>
        <p:spPr>
          <a:xfrm>
            <a:off x="903287" y="34345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Органы чувств (рецепторы)</a:t>
            </a:r>
            <a:endParaRPr spc="-21" dirty="0"/>
          </a:p>
        </p:txBody>
      </p:sp>
      <p:sp>
        <p:nvSpPr>
          <p:cNvPr id="7" name="object 5"/>
          <p:cNvSpPr txBox="1"/>
          <p:nvPr/>
        </p:nvSpPr>
        <p:spPr>
          <a:xfrm>
            <a:off x="369887" y="1300956"/>
            <a:ext cx="11799888" cy="2467675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Вкусовые рецепторы могут различать горькие, сладкое, соленые или кислые вкусы с помощью вкусовых рецепторов.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7487" y="3129756"/>
            <a:ext cx="3657600" cy="37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7" y="2748756"/>
            <a:ext cx="3457575" cy="374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8887" y="2672556"/>
            <a:ext cx="410482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0687" y="2596356"/>
            <a:ext cx="497260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4487" y="2648795"/>
            <a:ext cx="5029200" cy="40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Органы чувств (рецепторы)</a:t>
            </a:r>
            <a:endParaRPr spc="-21" dirty="0"/>
          </a:p>
        </p:txBody>
      </p:sp>
      <p:sp>
        <p:nvSpPr>
          <p:cNvPr id="7" name="object 5"/>
          <p:cNvSpPr txBox="1"/>
          <p:nvPr/>
        </p:nvSpPr>
        <p:spPr>
          <a:xfrm>
            <a:off x="369887" y="1300956"/>
            <a:ext cx="11799888" cy="185212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Ощущение, с помощью кожных рецепторов, отличает тепло от холода, мягкое от твердого.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69887" y="2672556"/>
            <a:ext cx="411674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 descr="D:\онлайн уроки\5\3 урок\depositphotos_130179438-stock-photo-woman-in-mountains-drinking-h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87" y="2672556"/>
            <a:ext cx="5600700" cy="3733800"/>
          </a:xfrm>
          <a:prstGeom prst="rect">
            <a:avLst/>
          </a:prstGeom>
          <a:noFill/>
        </p:spPr>
      </p:pic>
      <p:pic>
        <p:nvPicPr>
          <p:cNvPr id="40964" name="Picture 4" descr="D:\онлайн уроки\5\3 урок\песок-с-е-ов-ноги-452344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7" y="2672556"/>
            <a:ext cx="5695575" cy="3782218"/>
          </a:xfrm>
          <a:prstGeom prst="rect">
            <a:avLst/>
          </a:prstGeom>
          <a:noFill/>
        </p:spPr>
      </p:pic>
      <p:sp>
        <p:nvSpPr>
          <p:cNvPr id="32770" name="AutoShape 2" descr="Результаты поиска изображений по запросу &quot;мороженое в руке&quot;"/>
          <p:cNvSpPr>
            <a:spLocks noChangeAspect="1" noChangeArrowheads="1"/>
          </p:cNvSpPr>
          <p:nvPr/>
        </p:nvSpPr>
        <p:spPr bwMode="auto">
          <a:xfrm>
            <a:off x="63500" y="-136525"/>
            <a:ext cx="12001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7687" y="2672556"/>
            <a:ext cx="4953000" cy="389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7687" y="2596356"/>
            <a:ext cx="6172200" cy="40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9887" y="221635"/>
            <a:ext cx="11799888" cy="1354217"/>
          </a:xfrm>
        </p:spPr>
        <p:txBody>
          <a:bodyPr/>
          <a:lstStyle/>
          <a:p>
            <a:pPr algn="ctr" rtl="0"/>
            <a:r>
              <a:rPr lang="ru-RU" dirty="0" smtClean="0"/>
              <a:t>Получение человеком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" y="1377156"/>
            <a:ext cx="798133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 l="8363" t="18750" r="10792" b="18750"/>
          <a:stretch>
            <a:fillRect/>
          </a:stretch>
        </p:blipFill>
        <p:spPr bwMode="auto">
          <a:xfrm>
            <a:off x="9132887" y="1529556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 l="6667" t="19107" r="13333" b="17202"/>
          <a:stretch>
            <a:fillRect/>
          </a:stretch>
        </p:blipFill>
        <p:spPr bwMode="auto">
          <a:xfrm>
            <a:off x="9285287" y="2443956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 t="9884" r="3571"/>
          <a:stretch>
            <a:fillRect/>
          </a:stretch>
        </p:blipFill>
        <p:spPr bwMode="auto">
          <a:xfrm>
            <a:off x="9513887" y="3739356"/>
            <a:ext cx="2057400" cy="86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90087" y="4577556"/>
            <a:ext cx="2133600" cy="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13887" y="5339556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9887" y="221635"/>
            <a:ext cx="11799888" cy="1354217"/>
          </a:xfrm>
        </p:spPr>
        <p:txBody>
          <a:bodyPr/>
          <a:lstStyle/>
          <a:p>
            <a:pPr algn="ctr" rtl="0"/>
            <a:r>
              <a:rPr lang="ru-RU" dirty="0" smtClean="0"/>
              <a:t>Получение человеком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0" descr="http://allpsych.ucoz.ru/_ph/4/288499458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93687" y="1300956"/>
            <a:ext cx="7543798" cy="5029200"/>
          </a:xfrm>
          <a:prstGeom prst="rect">
            <a:avLst/>
          </a:prstGeom>
          <a:noFill/>
        </p:spPr>
      </p:pic>
      <p:pic>
        <p:nvPicPr>
          <p:cNvPr id="8" name="Picture 24" descr="http://www.garms.ru/pics/hunt/hunt_1045d092146505a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 b="11666"/>
          <a:stretch>
            <a:fillRect/>
          </a:stretch>
        </p:blipFill>
        <p:spPr bwMode="auto">
          <a:xfrm>
            <a:off x="7151687" y="3358356"/>
            <a:ext cx="4683487" cy="3434557"/>
          </a:xfrm>
          <a:prstGeom prst="rect">
            <a:avLst/>
          </a:prstGeom>
          <a:noFill/>
        </p:spPr>
      </p:pic>
      <p:pic>
        <p:nvPicPr>
          <p:cNvPr id="9" name="Picture 14" descr="http://www.felicitarialese.ro/felicitari-online-rasaritul_unei_noi_ere...-4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9087" y="1300956"/>
            <a:ext cx="2701636" cy="2286000"/>
          </a:xfrm>
          <a:prstGeom prst="rect">
            <a:avLst/>
          </a:prstGeom>
          <a:noFill/>
        </p:spPr>
      </p:pic>
      <p:pic>
        <p:nvPicPr>
          <p:cNvPr id="10" name="Picture 12" descr="http://www.deti.religiousbook.org.ua/img/v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1087" y="1300956"/>
            <a:ext cx="355155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9887" y="221635"/>
            <a:ext cx="11799888" cy="1354217"/>
          </a:xfrm>
        </p:spPr>
        <p:txBody>
          <a:bodyPr/>
          <a:lstStyle/>
          <a:p>
            <a:pPr algn="ctr" rtl="0"/>
            <a:r>
              <a:rPr lang="ru-RU" dirty="0" smtClean="0"/>
              <a:t>Получение человеком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9" descr="http://novostey.com/i2/e61f6c5a361a800011caab84b6537dff.ne61f6c5a361a800011caab84b6537dff.jpg"/>
          <p:cNvPicPr>
            <a:picLocks noChangeAspect="1" noChangeArrowheads="1"/>
          </p:cNvPicPr>
          <p:nvPr/>
        </p:nvPicPr>
        <p:blipFill>
          <a:blip r:embed="rId2"/>
          <a:srcRect b="12109"/>
          <a:stretch>
            <a:fillRect/>
          </a:stretch>
        </p:blipFill>
        <p:spPr bwMode="auto">
          <a:xfrm>
            <a:off x="369887" y="1453355"/>
            <a:ext cx="7391400" cy="5197115"/>
          </a:xfrm>
          <a:prstGeom prst="rect">
            <a:avLst/>
          </a:prstGeom>
          <a:noFill/>
        </p:spPr>
      </p:pic>
      <p:pic>
        <p:nvPicPr>
          <p:cNvPr id="7" name="Picture 11" descr="http://www.pravmir.ru/wp-content/uploads/2013/01/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93687" y="1377156"/>
            <a:ext cx="7543800" cy="5263129"/>
          </a:xfrm>
          <a:prstGeom prst="rect">
            <a:avLst/>
          </a:prstGeom>
          <a:noFill/>
        </p:spPr>
      </p:pic>
      <p:pic>
        <p:nvPicPr>
          <p:cNvPr id="8" name="Picture 13" descr="http://www.muravlenko.com/uploads/posts/2008-09/1221470050_polnolunie.jpg"/>
          <p:cNvPicPr>
            <a:picLocks noChangeAspect="1" noChangeArrowheads="1"/>
          </p:cNvPicPr>
          <p:nvPr/>
        </p:nvPicPr>
        <p:blipFill>
          <a:blip r:embed="rId4"/>
          <a:srcRect l="7500" t="6773" r="9999" b="15349"/>
          <a:stretch>
            <a:fillRect/>
          </a:stretch>
        </p:blipFill>
        <p:spPr bwMode="auto">
          <a:xfrm>
            <a:off x="7761287" y="1300956"/>
            <a:ext cx="4049307" cy="3048000"/>
          </a:xfrm>
          <a:prstGeom prst="rect">
            <a:avLst/>
          </a:prstGeom>
          <a:noFill/>
        </p:spPr>
      </p:pic>
      <p:pic>
        <p:nvPicPr>
          <p:cNvPr id="9" name="Picture 15" descr="http://evolutionaryroutes.files.wordpress.com/2011/08/kristian-peters-fabelfroh-plagiomnium_affine_laminazelle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4086" y="1300956"/>
            <a:ext cx="4467495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9887" y="221635"/>
            <a:ext cx="11799888" cy="1354217"/>
          </a:xfrm>
        </p:spPr>
        <p:txBody>
          <a:bodyPr/>
          <a:lstStyle/>
          <a:p>
            <a:pPr algn="ctr" rtl="0"/>
            <a:r>
              <a:rPr lang="ru-RU" dirty="0" smtClean="0"/>
              <a:t>Получение человеком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4" descr="http://gamelika.com/imaginator/1/4e5f926b43e02_photo_5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" y="1224756"/>
            <a:ext cx="8128000" cy="5486400"/>
          </a:xfrm>
          <a:prstGeom prst="rect">
            <a:avLst/>
          </a:prstGeom>
          <a:noFill/>
        </p:spPr>
      </p:pic>
      <p:pic>
        <p:nvPicPr>
          <p:cNvPr id="12" name="Picture 10" descr="http://www.pulsinfo.com.ua/upload/normal/prodayu_uzi_apparaty_proizvodstva_yaponiya_i_italiya_10371.jpeg"/>
          <p:cNvPicPr>
            <a:picLocks noChangeAspect="1" noChangeArrowheads="1"/>
          </p:cNvPicPr>
          <p:nvPr/>
        </p:nvPicPr>
        <p:blipFill>
          <a:blip r:embed="rId3"/>
          <a:srcRect b="17933"/>
          <a:stretch>
            <a:fillRect/>
          </a:stretch>
        </p:blipFill>
        <p:spPr bwMode="auto">
          <a:xfrm>
            <a:off x="446087" y="1224756"/>
            <a:ext cx="7924800" cy="5547360"/>
          </a:xfrm>
          <a:prstGeom prst="rect">
            <a:avLst/>
          </a:prstGeom>
          <a:noFill/>
        </p:spPr>
      </p:pic>
      <p:pic>
        <p:nvPicPr>
          <p:cNvPr id="13" name="Picture 12" descr="http://www.tomography.ru/cases/16_1a.jpg"/>
          <p:cNvPicPr>
            <a:picLocks noChangeAspect="1" noChangeArrowheads="1"/>
          </p:cNvPicPr>
          <p:nvPr/>
        </p:nvPicPr>
        <p:blipFill>
          <a:blip r:embed="rId4"/>
          <a:srcRect l="6000" r="3999" b="16201"/>
          <a:stretch>
            <a:fillRect/>
          </a:stretch>
        </p:blipFill>
        <p:spPr bwMode="auto">
          <a:xfrm>
            <a:off x="5780087" y="1224756"/>
            <a:ext cx="6155874" cy="4419600"/>
          </a:xfrm>
          <a:prstGeom prst="rect">
            <a:avLst/>
          </a:prstGeom>
          <a:noFill/>
        </p:spPr>
      </p:pic>
      <p:pic>
        <p:nvPicPr>
          <p:cNvPr id="10" name="Picture 2" descr="http://fs108.taba.ru/dev82/0/015/989/0015989824.f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087" y="1300956"/>
            <a:ext cx="4995333" cy="34583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9887" y="221635"/>
            <a:ext cx="11799888" cy="1354217"/>
          </a:xfrm>
        </p:spPr>
        <p:txBody>
          <a:bodyPr/>
          <a:lstStyle/>
          <a:p>
            <a:pPr algn="ctr" rtl="0"/>
            <a:r>
              <a:rPr lang="ru-RU" dirty="0" smtClean="0"/>
              <a:t>Получение человеком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6" descr="http://www.shans-online.com/images/blogs/2206/511b99314b885.jpg"/>
          <p:cNvPicPr>
            <a:picLocks noChangeAspect="1" noChangeArrowheads="1"/>
          </p:cNvPicPr>
          <p:nvPr/>
        </p:nvPicPr>
        <p:blipFill>
          <a:blip r:embed="rId2"/>
          <a:srcRect t="8824" b="7352"/>
          <a:stretch>
            <a:fillRect/>
          </a:stretch>
        </p:blipFill>
        <p:spPr bwMode="auto">
          <a:xfrm>
            <a:off x="293686" y="1453356"/>
            <a:ext cx="5802087" cy="3962400"/>
          </a:xfrm>
          <a:prstGeom prst="rect">
            <a:avLst/>
          </a:prstGeom>
          <a:noFill/>
        </p:spPr>
      </p:pic>
      <p:pic>
        <p:nvPicPr>
          <p:cNvPr id="8" name="Picture 8" descr="http://source.saloninfo.com.ua/news_image/20120713110106_zd.jpg"/>
          <p:cNvPicPr>
            <a:picLocks noChangeAspect="1" noChangeArrowheads="1"/>
          </p:cNvPicPr>
          <p:nvPr/>
        </p:nvPicPr>
        <p:blipFill>
          <a:blip r:embed="rId3"/>
          <a:srcRect l="13606" r="4761"/>
          <a:stretch>
            <a:fillRect/>
          </a:stretch>
        </p:blipFill>
        <p:spPr bwMode="auto">
          <a:xfrm>
            <a:off x="6846887" y="1453356"/>
            <a:ext cx="4876838" cy="3657600"/>
          </a:xfrm>
          <a:prstGeom prst="rect">
            <a:avLst/>
          </a:prstGeom>
          <a:noFill/>
        </p:spPr>
      </p:pic>
      <p:pic>
        <p:nvPicPr>
          <p:cNvPr id="9" name="Picture 2" descr="http://domopta.ru/images/cms/data/lineyka_1.jpg"/>
          <p:cNvPicPr>
            <a:picLocks noChangeAspect="1" noChangeArrowheads="1"/>
          </p:cNvPicPr>
          <p:nvPr/>
        </p:nvPicPr>
        <p:blipFill>
          <a:blip r:embed="rId4"/>
          <a:srcRect l="5803" t="13926" r="8607" b="24403"/>
          <a:stretch>
            <a:fillRect/>
          </a:stretch>
        </p:blipFill>
        <p:spPr bwMode="auto">
          <a:xfrm>
            <a:off x="446086" y="1453356"/>
            <a:ext cx="8455139" cy="5309367"/>
          </a:xfrm>
          <a:prstGeom prst="rect">
            <a:avLst/>
          </a:prstGeom>
          <a:noFill/>
        </p:spPr>
      </p:pic>
      <p:pic>
        <p:nvPicPr>
          <p:cNvPr id="14" name="Picture 6" descr="http://nubuck.com.ua/image/data/step_size.jpg"/>
          <p:cNvPicPr>
            <a:picLocks noChangeAspect="1" noChangeArrowheads="1"/>
          </p:cNvPicPr>
          <p:nvPr/>
        </p:nvPicPr>
        <p:blipFill>
          <a:blip r:embed="rId5"/>
          <a:srcRect l="53474" t="35199" b="13357"/>
          <a:stretch>
            <a:fillRect/>
          </a:stretch>
        </p:blipFill>
        <p:spPr bwMode="auto">
          <a:xfrm>
            <a:off x="5170487" y="1605755"/>
            <a:ext cx="6629400" cy="46584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9887" y="221635"/>
            <a:ext cx="11799888" cy="1354217"/>
          </a:xfrm>
        </p:spPr>
        <p:txBody>
          <a:bodyPr/>
          <a:lstStyle/>
          <a:p>
            <a:pPr algn="ctr" rtl="0"/>
            <a:r>
              <a:rPr lang="ru-RU" dirty="0" smtClean="0"/>
              <a:t>Получение человеком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8" descr="http://www.student44.ru/wp-content/uploads/obr1.jpg"/>
          <p:cNvPicPr>
            <a:picLocks noChangeAspect="1" noChangeArrowheads="1"/>
          </p:cNvPicPr>
          <p:nvPr/>
        </p:nvPicPr>
        <p:blipFill>
          <a:blip r:embed="rId3" cstate="print"/>
          <a:srcRect r="711"/>
          <a:stretch>
            <a:fillRect/>
          </a:stretch>
        </p:blipFill>
        <p:spPr bwMode="auto">
          <a:xfrm>
            <a:off x="5932487" y="1758156"/>
            <a:ext cx="5715000" cy="4189031"/>
          </a:xfrm>
          <a:prstGeom prst="rect">
            <a:avLst/>
          </a:prstGeom>
          <a:noFill/>
        </p:spPr>
      </p:pic>
      <p:pic>
        <p:nvPicPr>
          <p:cNvPr id="15" name="Picture 15" descr="http://wunderkind-blog.ru/wp-content/uploads/2011/11/Rasgov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7" y="1758156"/>
            <a:ext cx="5837464" cy="41910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 t="1635" b="8288"/>
          <a:stretch>
            <a:fillRect/>
          </a:stretch>
        </p:blipFill>
        <p:spPr bwMode="auto">
          <a:xfrm>
            <a:off x="369887" y="1453356"/>
            <a:ext cx="5867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2087" y="1529556"/>
            <a:ext cx="4953000" cy="502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598487" y="1453356"/>
            <a:ext cx="10972800" cy="524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487" y="1453356"/>
            <a:ext cx="109728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Информация - 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369887" y="1224756"/>
            <a:ext cx="11506200" cy="1925989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В настоящее время существуют новые способы и источники приема, сбора и передачи информации: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087" y="3053556"/>
            <a:ext cx="1135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в форме сообщения;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687" y="3586956"/>
            <a:ext cx="1135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в форме знаний;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4196556"/>
            <a:ext cx="11799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в виде радио и видео;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087" y="4806156"/>
            <a:ext cx="1143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в виде газет и журналов;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287" y="5415756"/>
            <a:ext cx="1120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в виде интернет-сайта;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887" y="6025356"/>
            <a:ext cx="11799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в виде мобильного приложения.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Информация - 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46088" y="1300956"/>
            <a:ext cx="11723687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    Различные данные, полученные из окружающей среды  через органы чувств человека.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369887" y="3282156"/>
            <a:ext cx="11342687" cy="371846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Точная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информация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Понятная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информация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Актуальная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информация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Полезная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информация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Полная информация</a:t>
            </a: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887" y="1453356"/>
            <a:ext cx="9722417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Действие над информацией</a:t>
            </a:r>
            <a:r>
              <a:rPr spc="-11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Органы чувств (рецепторы)</a:t>
            </a:r>
            <a:r>
              <a:rPr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Получение информатики;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Информационные процессы;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mtClean="0">
                <a:solidFill>
                  <a:srgbClr val="231F20"/>
                </a:solidFill>
                <a:latin typeface="Arial"/>
                <a:cs typeface="Arial"/>
              </a:rPr>
              <a:t> Информационные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технологии.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097" y="200220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spc="53" dirty="0"/>
              <a:t>Вы</a:t>
            </a:r>
            <a:r>
              <a:rPr spc="-96" dirty="0"/>
              <a:t> </a:t>
            </a:r>
            <a:r>
              <a:rPr spc="11" dirty="0"/>
              <a:t>узнаете: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Информационные процессы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446087" y="2139156"/>
            <a:ext cx="11125200" cy="2566164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XXI век -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век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информационных технологий.</a:t>
            </a:r>
          </a:p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Информационные процессы играют важную роль в решении основных вопросов в нашем обществе.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Информационные процессы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522287" y="1834356"/>
            <a:ext cx="11125200" cy="3846514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 algn="ctr">
              <a:lnSpc>
                <a:spcPct val="104299"/>
              </a:lnSpc>
              <a:spcBef>
                <a:spcPts val="43"/>
              </a:spcBef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 отличие от прошлых столетий, в настоящее время на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большей скорости над информацией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можно выполнять такие действия, как: поиск, сбор, хранение, обработка, передача, копирование, блокировка, конфиденциальность, печать.</a:t>
            </a:r>
            <a:endParaRPr sz="32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Информационные технологии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369887" y="1300956"/>
            <a:ext cx="11430000" cy="6057569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    Это означает, что возникает вопрос о том, как компьютеры выполняют операции над  различными типами информации (текст, изображение, звук, музыка) такие как быстрые и точные процессы. В этом процессе, конечно же, участвуют техника и компьютерные программы, которые одним словом называются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"Информационные технологии".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Информационные технологии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986756"/>
            <a:ext cx="11658600" cy="4210909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Информационные технологии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- это методы и технические средства, используемые в процессе поиска, сбора, хранения, обработки и передачи информации в различных сферах деятельности человека.</a:t>
            </a:r>
          </a:p>
          <a:p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310356"/>
            <a:ext cx="116586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Информационные технологии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300956"/>
            <a:ext cx="5562600" cy="54420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Компьютеры, в отличие от человека, способны обрабатывать информацию со скоростью и точностью в несколько миллиардов раз.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7312" r="18606" b="-3119"/>
          <a:stretch>
            <a:fillRect/>
          </a:stretch>
        </p:blipFill>
        <p:spPr bwMode="auto">
          <a:xfrm>
            <a:off x="5932487" y="1605756"/>
            <a:ext cx="596646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9626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8" name="object 5"/>
          <p:cNvSpPr txBox="1"/>
          <p:nvPr/>
        </p:nvSpPr>
        <p:spPr>
          <a:xfrm>
            <a:off x="522287" y="1529556"/>
            <a:ext cx="11125200" cy="4826463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В зависимости от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применения можно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изучить 4 направления :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1. Средства связи;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2. Телекоммуникационные средства;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3. Интернет;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4. Компьютеры и их дополнительные инструменты.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17487" y="310356"/>
            <a:ext cx="116586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Информационные технологии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287" y="1377156"/>
            <a:ext cx="7543799" cy="52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Результаты поиска изображений по запросу &quot;интерне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7" y="1300956"/>
            <a:ext cx="8991600" cy="543116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7" y="1224756"/>
            <a:ext cx="11228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/>
              <a:t>Закрепление: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87" y="1300956"/>
            <a:ext cx="6934200" cy="49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131887" y="1300956"/>
            <a:ext cx="9440333" cy="53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9487" y="2748756"/>
            <a:ext cx="2209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7887" y="4044156"/>
            <a:ext cx="2209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12887" y="5263356"/>
            <a:ext cx="2667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/>
              <a:t>Закрепление: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887" y="1224756"/>
            <a:ext cx="1143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4000" spc="21" dirty="0" smtClean="0">
                <a:solidFill>
                  <a:srgbClr val="231F20"/>
                </a:solidFill>
                <a:latin typeface="Arial"/>
                <a:cs typeface="Arial"/>
              </a:rPr>
              <a:t>1. Определите вид информации в следующих ситуациях. Найдите соответствие.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22287" y="2291556"/>
            <a:ext cx="5105400" cy="609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Дильшод</a:t>
            </a:r>
            <a:r>
              <a:rPr lang="ru-RU" dirty="0" smtClean="0"/>
              <a:t> читает книгу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685087" y="2367756"/>
            <a:ext cx="39624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Зрительная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685087" y="3205956"/>
            <a:ext cx="38862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Вкусовая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685087" y="4044156"/>
            <a:ext cx="38100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Звуковая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685087" y="4882356"/>
            <a:ext cx="38862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Осязательная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685087" y="5720556"/>
            <a:ext cx="38862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Обонятельная</a:t>
            </a: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46087" y="3053556"/>
            <a:ext cx="5562600" cy="609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Ильхом</a:t>
            </a:r>
            <a:r>
              <a:rPr lang="ru-RU" dirty="0" smtClean="0"/>
              <a:t> слушает музыку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22287" y="3739356"/>
            <a:ext cx="6477000" cy="609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Ксения смотрит мультфильм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22287" y="4501356"/>
            <a:ext cx="5562600" cy="609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Асрор</a:t>
            </a:r>
            <a:r>
              <a:rPr lang="ru-RU" dirty="0" smtClean="0"/>
              <a:t>  нюхает розу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46087" y="5263356"/>
            <a:ext cx="6705600" cy="609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Артур  пьёт горькое лекарство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69887" y="6025356"/>
            <a:ext cx="5562600" cy="6096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Аъзам</a:t>
            </a:r>
            <a:r>
              <a:rPr lang="ru-RU" dirty="0" smtClean="0"/>
              <a:t> ныряет в реку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7" idx="1"/>
          </p:cNvCxnSpPr>
          <p:nvPr/>
        </p:nvCxnSpPr>
        <p:spPr>
          <a:xfrm>
            <a:off x="5170487" y="2596356"/>
            <a:ext cx="2514600" cy="76200"/>
          </a:xfrm>
          <a:prstGeom prst="straightConnector1">
            <a:avLst/>
          </a:prstGeom>
          <a:ln w="63500" cmpd="sng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322887" y="2672556"/>
            <a:ext cx="2590800" cy="2590800"/>
          </a:xfrm>
          <a:prstGeom prst="straightConnector1">
            <a:avLst/>
          </a:prstGeom>
          <a:ln w="63500" cmpd="sng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56287" y="3434556"/>
            <a:ext cx="2209800" cy="914400"/>
          </a:xfrm>
          <a:prstGeom prst="straightConnector1">
            <a:avLst/>
          </a:prstGeom>
          <a:ln w="63500" cmpd="sng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703887" y="2824956"/>
            <a:ext cx="2590800" cy="990600"/>
          </a:xfrm>
          <a:prstGeom prst="straightConnector1">
            <a:avLst/>
          </a:prstGeom>
          <a:ln w="63500" cmpd="sng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03887" y="3815556"/>
            <a:ext cx="2895600" cy="685800"/>
          </a:xfrm>
          <a:prstGeom prst="straightConnector1">
            <a:avLst/>
          </a:prstGeom>
          <a:ln w="63500" cmpd="sng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475287" y="2748756"/>
            <a:ext cx="4724400" cy="2057400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475287" y="4806156"/>
            <a:ext cx="4876800" cy="304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399087" y="4806156"/>
            <a:ext cx="4343400" cy="1143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780087" y="2672556"/>
            <a:ext cx="5562600" cy="28194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703887" y="5491956"/>
            <a:ext cx="5410200" cy="685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780087" y="3586956"/>
            <a:ext cx="5410200" cy="1905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5627687" y="5187156"/>
            <a:ext cx="5334000" cy="304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475287" y="2672556"/>
            <a:ext cx="4267200" cy="377745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5399087" y="5263356"/>
            <a:ext cx="5715000" cy="118665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399087" y="6025356"/>
            <a:ext cx="6019800" cy="42465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5399087" y="4348956"/>
            <a:ext cx="5638800" cy="210105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/>
              <a:t>Закрепление: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887" y="1224756"/>
            <a:ext cx="11430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4000" spc="21" dirty="0" smtClean="0">
                <a:solidFill>
                  <a:srgbClr val="231F20"/>
                </a:solidFill>
                <a:latin typeface="Arial"/>
                <a:cs typeface="Arial"/>
              </a:rPr>
              <a:t>1. Отметьте характеристики предметов и явлений, которые человек воспринимает при помощи глаз.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608887" y="2443956"/>
            <a:ext cx="39624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Зрительная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8487" y="3205956"/>
          <a:ext cx="108966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2200"/>
                <a:gridCol w="3632200"/>
                <a:gridCol w="3632200"/>
              </a:tblGrid>
              <a:tr h="1016000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Громкий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Яркий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Тусклый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Светлый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Огромный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Широкий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Сочный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Звонкий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Близкий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4687" y="52633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56087" y="5187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4687" y="3282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4687" y="5187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0887" y="32059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/>
              <a:t>Закрепление: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887" y="1224756"/>
            <a:ext cx="11430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4000" spc="21" dirty="0" smtClean="0">
                <a:solidFill>
                  <a:srgbClr val="231F20"/>
                </a:solidFill>
                <a:latin typeface="Arial"/>
                <a:cs typeface="Arial"/>
              </a:rPr>
              <a:t>2. Отметьте характеристики предметов и явлений, которые человек воспринимает при помощи ушей.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8487" y="3205956"/>
          <a:ext cx="108966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2200"/>
                <a:gridCol w="3632200"/>
                <a:gridCol w="3632200"/>
              </a:tblGrid>
              <a:tr h="1016000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Громкий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Ароматный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Тусклый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Мелодичный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Огромный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Холодный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Сочный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Звонкий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Ритмичный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Блок-схема: альтернативный процесс 7"/>
          <p:cNvSpPr/>
          <p:nvPr/>
        </p:nvSpPr>
        <p:spPr>
          <a:xfrm>
            <a:off x="7761287" y="2367756"/>
            <a:ext cx="38100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Звуковая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37487" y="3282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32287" y="42727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32287" y="3282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89887" y="42727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8487" y="52633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http://www.napocanews.ro/wp-content/uploads/2011/05/1305348704a1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4087" y="3586956"/>
            <a:ext cx="3200400" cy="32004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Действие над информацией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529556"/>
            <a:ext cx="5715000" cy="4490671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r>
              <a:rPr lang="ru-RU" sz="4000" dirty="0" smtClean="0">
                <a:latin typeface="Arial"/>
                <a:cs typeface="Arial"/>
              </a:rPr>
              <a:t> </a:t>
            </a:r>
            <a:r>
              <a:rPr lang="ru-RU" sz="4000" dirty="0" smtClean="0"/>
              <a:t> По мнению ученых, человечество прожило более 40 тысяч лет и за это время постоянно получает различные данные из окружающей среды через органы чувств.</a:t>
            </a:r>
          </a:p>
        </p:txBody>
      </p:sp>
      <p:pic>
        <p:nvPicPr>
          <p:cNvPr id="4" name="Picture 2" descr="http://www.stihi.ru/pics/2012/04/24/16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9487" y="1148556"/>
            <a:ext cx="3428329" cy="2438400"/>
          </a:xfrm>
          <a:prstGeom prst="rect">
            <a:avLst/>
          </a:prstGeom>
          <a:noFill/>
        </p:spPr>
      </p:pic>
      <p:pic>
        <p:nvPicPr>
          <p:cNvPr id="5" name="Picture 4" descr="http://prettysupport.at.ua/_ph/19/2/497170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0087" y="1148555"/>
            <a:ext cx="2895600" cy="2426043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7913687" y="1148556"/>
            <a:ext cx="4038600" cy="5638800"/>
            <a:chOff x="4643438" y="1500174"/>
            <a:chExt cx="4071967" cy="4873161"/>
          </a:xfrm>
        </p:grpSpPr>
        <p:pic>
          <p:nvPicPr>
            <p:cNvPr id="11" name="Picture 8" descr="http://smotra.ru/data/img/users_imgs/28842/sm_users_img-7423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3438" y="1500174"/>
              <a:ext cx="4071966" cy="2343393"/>
            </a:xfrm>
            <a:prstGeom prst="rect">
              <a:avLst/>
            </a:prstGeom>
            <a:noFill/>
          </p:spPr>
        </p:pic>
        <p:pic>
          <p:nvPicPr>
            <p:cNvPr id="13" name="Picture 20" descr="http://i.osvita.org.ua/news/db/33/33394_original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9" y="3714752"/>
              <a:ext cx="4071966" cy="2658583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5780087" y="1148556"/>
            <a:ext cx="4238652" cy="5638800"/>
            <a:chOff x="428596" y="1500174"/>
            <a:chExt cx="3857652" cy="4896361"/>
          </a:xfrm>
        </p:grpSpPr>
        <p:pic>
          <p:nvPicPr>
            <p:cNvPr id="8" name="Picture 6" descr="http://www.zgrad.net/images/umor/images/1070163584189913719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596" y="1500174"/>
              <a:ext cx="3857652" cy="2236992"/>
            </a:xfrm>
            <a:prstGeom prst="rect">
              <a:avLst/>
            </a:prstGeom>
            <a:noFill/>
          </p:spPr>
        </p:pic>
        <p:pic>
          <p:nvPicPr>
            <p:cNvPr id="9" name="Picture 16" descr="http://movie-club.info/images/screen/large/screen-2077-1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8596" y="3714752"/>
              <a:ext cx="3857652" cy="26817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/>
              <a:t>Закрепление: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887" y="1224756"/>
            <a:ext cx="11430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4000" spc="21" dirty="0" smtClean="0">
                <a:solidFill>
                  <a:srgbClr val="231F20"/>
                </a:solidFill>
                <a:latin typeface="Arial"/>
                <a:cs typeface="Arial"/>
              </a:rPr>
              <a:t>3. Отметьте характеристики предметов и явлений, которые человек воспринимает при помощи органов осязания.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8487" y="3205956"/>
          <a:ext cx="108966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2200"/>
                <a:gridCol w="3632200"/>
                <a:gridCol w="3632200"/>
              </a:tblGrid>
              <a:tr h="1016000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Горячий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Ароматный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Мокрый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Мягкий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Огромный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Кислый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Морской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Шершавый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Высокий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7837487" y="2443956"/>
            <a:ext cx="38862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Осязательная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13687" y="42727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32287" y="3282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89887" y="53395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8487" y="52633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/>
              <a:t>Закрепление: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887" y="1224756"/>
            <a:ext cx="11430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4000" spc="21" dirty="0" smtClean="0">
                <a:solidFill>
                  <a:srgbClr val="231F20"/>
                </a:solidFill>
                <a:latin typeface="Arial"/>
                <a:cs typeface="Arial"/>
              </a:rPr>
              <a:t>4. Отметьте характеристики предметов и явлений, которые человек воспринимает при помощи органов вкуса.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8487" y="3205956"/>
          <a:ext cx="108966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2200"/>
                <a:gridCol w="3632200"/>
                <a:gridCol w="3632200"/>
              </a:tblGrid>
              <a:tr h="1016000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Горячий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Ароматный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Мокрый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Мягкий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Сладкий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Кислый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Горький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Воздушный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Солёный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7532687" y="2367756"/>
            <a:ext cx="38862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Вкусовая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32287" y="53395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56087" y="3282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89887" y="3282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4687" y="41965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4687" y="32821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799888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/>
              <a:t>Закрепление: </a:t>
            </a:r>
            <a:r>
              <a:rPr lang="ru-RU" spc="-11" dirty="0" smtClean="0">
                <a:solidFill>
                  <a:srgbClr val="231F20"/>
                </a:solidFill>
              </a:rPr>
              <a:t/>
            </a:r>
            <a:br>
              <a:rPr lang="ru-RU" spc="-11" dirty="0" smtClean="0">
                <a:solidFill>
                  <a:srgbClr val="231F20"/>
                </a:solidFill>
              </a:rPr>
            </a:br>
            <a:endParaRPr spc="-2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887" y="1224756"/>
            <a:ext cx="11430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4000" spc="21" dirty="0" smtClean="0">
                <a:solidFill>
                  <a:srgbClr val="231F20"/>
                </a:solidFill>
                <a:latin typeface="Arial"/>
                <a:cs typeface="Arial"/>
              </a:rPr>
              <a:t>5. Отметьте характеристики предметов и явлений, которые человек воспринимает при помощи органов обоняния.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8487" y="3205956"/>
          <a:ext cx="108966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2200"/>
                <a:gridCol w="3632200"/>
                <a:gridCol w="3632200"/>
              </a:tblGrid>
              <a:tr h="1016000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Огромный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Ароматный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latin typeface="Arial" pitchFamily="34" charset="0"/>
                          <a:cs typeface="Arial" pitchFamily="34" charset="0"/>
                        </a:rPr>
                        <a:t>Мокрый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Цветочный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Сладкий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Морской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Горький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Мускатный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Солёный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7608887" y="2367756"/>
            <a:ext cx="3886200" cy="609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Обонятельная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13687" y="52633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8487" y="52633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13687" y="32059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4687" y="3205956"/>
            <a:ext cx="3505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1687" y="234156"/>
            <a:ext cx="605138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sp>
        <p:nvSpPr>
          <p:cNvPr id="6" name="object 6"/>
          <p:cNvSpPr txBox="1"/>
          <p:nvPr/>
        </p:nvSpPr>
        <p:spPr>
          <a:xfrm>
            <a:off x="446087" y="1300956"/>
            <a:ext cx="11217200" cy="1744132"/>
          </a:xfrm>
          <a:prstGeom prst="rect">
            <a:avLst/>
          </a:prstGeom>
        </p:spPr>
        <p:txBody>
          <a:bodyPr vert="horz" wrap="square" lIns="0" tIns="63564" rIns="0" bIns="0" rtlCol="0">
            <a:spAutoFit/>
          </a:bodyPr>
          <a:lstStyle/>
          <a:p>
            <a:pPr marL="769998" marR="10819" indent="-742950">
              <a:lnSpc>
                <a:spcPts val="4217"/>
              </a:lnSpc>
              <a:spcBef>
                <a:spcPts val="501"/>
              </a:spcBef>
              <a:buAutoNum type="arabicPeriod"/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Прочитайте учебник страницы 13-16.</a:t>
            </a:r>
          </a:p>
          <a:p>
            <a:pPr marL="769998" marR="10819" indent="-742950">
              <a:lnSpc>
                <a:spcPts val="4217"/>
              </a:lnSpc>
              <a:spcBef>
                <a:spcPts val="501"/>
              </a:spcBef>
              <a:buAutoNum type="arabicPeriod"/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Составьте таблицу с примерами на все органы </a:t>
            </a:r>
            <a:r>
              <a:rPr lang="ru-RU" sz="3600" spc="21" dirty="0" smtClean="0">
                <a:latin typeface="Arial"/>
                <a:cs typeface="Arial"/>
              </a:rPr>
              <a:t>чувств.  </a:t>
            </a:r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8775" y="3282156"/>
          <a:ext cx="11441112" cy="3095625"/>
        </p:xfrm>
        <a:graphic>
          <a:graphicData uri="http://schemas.openxmlformats.org/drawingml/2006/table">
            <a:tbl>
              <a:tblPr/>
              <a:tblGrid>
                <a:gridCol w="1476273"/>
                <a:gridCol w="1887639"/>
                <a:gridCol w="1676400"/>
                <a:gridCol w="1600200"/>
                <a:gridCol w="1828800"/>
                <a:gridCol w="1459925"/>
                <a:gridCol w="1511875"/>
              </a:tblGrid>
              <a:tr h="60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Ухо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птица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Глаз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радуга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Язык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лимон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Нос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роза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54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Кожа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лёд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Действие над информацией</a:t>
            </a:r>
            <a:endParaRPr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446087" y="1377156"/>
            <a:ext cx="11506200" cy="563200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4000" dirty="0" smtClean="0"/>
              <a:t>    А после появления общества люди в процессе общения обменивались информацией и пытались ее сохранить. </a:t>
            </a:r>
          </a:p>
          <a:p>
            <a:r>
              <a:rPr lang="ru-RU" sz="4000" dirty="0" smtClean="0"/>
              <a:t>    О самых древних способах хранения информации можно узнать по найденным археологами картинкам, иконам, древним рукописям, наскальным рисункам.</a:t>
            </a:r>
          </a:p>
          <a:p>
            <a:endParaRPr lang="ru-RU" sz="4000" dirty="0" smtClean="0"/>
          </a:p>
          <a:p>
            <a:pPr marL="28401" marR="370564" algn="ctr">
              <a:lnSpc>
                <a:spcPts val="4281"/>
              </a:lnSpc>
              <a:spcBef>
                <a:spcPts val="618"/>
              </a:spcBef>
            </a:pPr>
            <a:endParaRPr lang="ru-RU" sz="4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0356"/>
            <a:ext cx="11799887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Хранение информации в древности</a:t>
            </a:r>
            <a:endParaRPr spc="43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455"/>
          <a:stretch>
            <a:fillRect/>
          </a:stretch>
        </p:blipFill>
        <p:spPr bwMode="auto">
          <a:xfrm>
            <a:off x="3265487" y="1300956"/>
            <a:ext cx="4876800" cy="54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 descr="D:\онлайн уроки\5\3 урок\O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7" y="1224756"/>
            <a:ext cx="7406385" cy="5562601"/>
          </a:xfrm>
          <a:prstGeom prst="rect">
            <a:avLst/>
          </a:prstGeom>
          <a:noFill/>
        </p:spPr>
      </p:pic>
      <p:pic>
        <p:nvPicPr>
          <p:cNvPr id="35844" name="Picture 4" descr="D:\онлайн уроки\5\3 урок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7" y="1300956"/>
            <a:ext cx="7391400" cy="5421614"/>
          </a:xfrm>
          <a:prstGeom prst="rect">
            <a:avLst/>
          </a:prstGeom>
          <a:noFill/>
        </p:spPr>
      </p:pic>
      <p:pic>
        <p:nvPicPr>
          <p:cNvPr id="35845" name="Picture 5" descr="D:\онлайн уроки\5\3 урок\10.jpg"/>
          <p:cNvPicPr>
            <a:picLocks noChangeAspect="1" noChangeArrowheads="1"/>
          </p:cNvPicPr>
          <p:nvPr/>
        </p:nvPicPr>
        <p:blipFill>
          <a:blip r:embed="rId5"/>
          <a:srcRect t="3289" r="2830" b="12522"/>
          <a:stretch>
            <a:fillRect/>
          </a:stretch>
        </p:blipFill>
        <p:spPr bwMode="auto">
          <a:xfrm>
            <a:off x="1284287" y="1224756"/>
            <a:ext cx="9296400" cy="550563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Органы чувств (рецепторы)</a:t>
            </a:r>
            <a:endParaRPr spc="-21" dirty="0"/>
          </a:p>
        </p:txBody>
      </p:sp>
      <p:sp>
        <p:nvSpPr>
          <p:cNvPr id="7" name="object 5"/>
          <p:cNvSpPr txBox="1"/>
          <p:nvPr/>
        </p:nvSpPr>
        <p:spPr>
          <a:xfrm>
            <a:off x="369887" y="1300956"/>
            <a:ext cx="11799888" cy="174869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Информация, полученная всеми рецепторами, сохраняется в головном мозге человека.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37892" name="Picture 4" descr="D:\онлайн уроки\5\3 урок\5chuvstv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503487" y="2502249"/>
            <a:ext cx="6934200" cy="42818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7" y="310356"/>
            <a:ext cx="11734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Органы чувств (рецепторы)</a:t>
            </a:r>
            <a:endParaRPr spc="-21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93687" y="2672556"/>
            <a:ext cx="3276600" cy="25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5"/>
          <p:cNvSpPr txBox="1"/>
          <p:nvPr/>
        </p:nvSpPr>
        <p:spPr>
          <a:xfrm>
            <a:off x="369887" y="1300956"/>
            <a:ext cx="11799888" cy="174869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Важную роль в восприятии информации играют органы чувств человека (рецепторы).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37890" name="Picture 2" descr="D:\онлайн уроки\5\3 урок\OIP9TD5HVZ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087" y="2596356"/>
            <a:ext cx="6057900" cy="4038600"/>
          </a:xfrm>
          <a:prstGeom prst="rect">
            <a:avLst/>
          </a:prstGeom>
          <a:noFill/>
        </p:spPr>
      </p:pic>
      <p:pic>
        <p:nvPicPr>
          <p:cNvPr id="37891" name="Picture 3" descr="D:\онлайн уроки\5\3 урок\OIPNUOGI6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9887" y="2596356"/>
            <a:ext cx="7196602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Органы чувств (рецепторы)</a:t>
            </a:r>
            <a:endParaRPr spc="-21" dirty="0"/>
          </a:p>
        </p:txBody>
      </p:sp>
      <p:sp>
        <p:nvSpPr>
          <p:cNvPr id="7" name="object 5"/>
          <p:cNvSpPr txBox="1"/>
          <p:nvPr/>
        </p:nvSpPr>
        <p:spPr>
          <a:xfrm>
            <a:off x="369887" y="1300956"/>
            <a:ext cx="11799888" cy="1236569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Принимает информацию, такую как звук, музыка, звук через наушники.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93687" y="2596356"/>
            <a:ext cx="2438400" cy="410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7087" y="2139156"/>
            <a:ext cx="3086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1687" y="2520156"/>
            <a:ext cx="6019800" cy="418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1087" y="2520156"/>
            <a:ext cx="566859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Органы чувств (рецепторы)</a:t>
            </a:r>
            <a:endParaRPr spc="-21" dirty="0"/>
          </a:p>
        </p:txBody>
      </p:sp>
      <p:sp>
        <p:nvSpPr>
          <p:cNvPr id="7" name="object 5"/>
          <p:cNvSpPr txBox="1"/>
          <p:nvPr/>
        </p:nvSpPr>
        <p:spPr>
          <a:xfrm>
            <a:off x="369887" y="1300956"/>
            <a:ext cx="11799888" cy="1236569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Чувствительность к запаху может различать различные запахи с помощью рецепторов носа.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93686" y="2596356"/>
            <a:ext cx="4953001" cy="41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5687" y="3434556"/>
            <a:ext cx="3282156" cy="32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0087" y="2748756"/>
            <a:ext cx="2514600" cy="379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0087" y="2596356"/>
            <a:ext cx="6172200" cy="41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770b49ec7281911e2a235f33367de25693989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746</Words>
  <Application>Microsoft Office PowerPoint</Application>
  <PresentationFormat>Произвольный</PresentationFormat>
  <Paragraphs>165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Информатика и ИТ</vt:lpstr>
      <vt:lpstr>Вы узнаете:</vt:lpstr>
      <vt:lpstr>Действие над информацией</vt:lpstr>
      <vt:lpstr>Действие над информацией</vt:lpstr>
      <vt:lpstr>Хранение информации в древности</vt:lpstr>
      <vt:lpstr>Органы чувств (рецепторы)</vt:lpstr>
      <vt:lpstr>Органы чувств (рецепторы)</vt:lpstr>
      <vt:lpstr>Органы чувств (рецепторы)</vt:lpstr>
      <vt:lpstr>Органы чувств (рецепторы)</vt:lpstr>
      <vt:lpstr>Органы чувств (рецепторы)</vt:lpstr>
      <vt:lpstr>Органы чувств (рецепторы)</vt:lpstr>
      <vt:lpstr>Получение человеком информации </vt:lpstr>
      <vt:lpstr>Получение человеком информации </vt:lpstr>
      <vt:lpstr>Получение человеком информации </vt:lpstr>
      <vt:lpstr>Получение человеком информации </vt:lpstr>
      <vt:lpstr>Получение человеком информации </vt:lpstr>
      <vt:lpstr>Получение человеком информации </vt:lpstr>
      <vt:lpstr>Информация - </vt:lpstr>
      <vt:lpstr>Информация - </vt:lpstr>
      <vt:lpstr>Информационные процессы</vt:lpstr>
      <vt:lpstr>Информационные процессы</vt:lpstr>
      <vt:lpstr>Информационные технологии</vt:lpstr>
      <vt:lpstr>Информационные технологии</vt:lpstr>
      <vt:lpstr>Информационные технологии</vt:lpstr>
      <vt:lpstr> </vt:lpstr>
      <vt:lpstr>Закрепление:  </vt:lpstr>
      <vt:lpstr>Закрепление:  </vt:lpstr>
      <vt:lpstr>Закрепление:  </vt:lpstr>
      <vt:lpstr>Закрепление:  </vt:lpstr>
      <vt:lpstr>Закрепление:  </vt:lpstr>
      <vt:lpstr>Закрепление:  </vt:lpstr>
      <vt:lpstr>Закрепление:  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149</cp:revision>
  <dcterms:created xsi:type="dcterms:W3CDTF">2020-04-13T08:05:16Z</dcterms:created>
  <dcterms:modified xsi:type="dcterms:W3CDTF">2020-09-05T06:30:30Z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