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56" r:id="rId2"/>
    <p:sldId id="370" r:id="rId3"/>
    <p:sldId id="403" r:id="rId4"/>
    <p:sldId id="449" r:id="rId5"/>
    <p:sldId id="450" r:id="rId6"/>
    <p:sldId id="451" r:id="rId7"/>
    <p:sldId id="453" r:id="rId8"/>
    <p:sldId id="454" r:id="rId9"/>
    <p:sldId id="456" r:id="rId10"/>
    <p:sldId id="455" r:id="rId11"/>
    <p:sldId id="457" r:id="rId12"/>
    <p:sldId id="458" r:id="rId13"/>
    <p:sldId id="460" r:id="rId14"/>
    <p:sldId id="459" r:id="rId15"/>
    <p:sldId id="461" r:id="rId16"/>
    <p:sldId id="463" r:id="rId17"/>
    <p:sldId id="462" r:id="rId18"/>
    <p:sldId id="465" r:id="rId19"/>
    <p:sldId id="466" r:id="rId20"/>
    <p:sldId id="467" r:id="rId21"/>
    <p:sldId id="468" r:id="rId22"/>
    <p:sldId id="469" r:id="rId23"/>
    <p:sldId id="470" r:id="rId24"/>
    <p:sldId id="472" r:id="rId25"/>
    <p:sldId id="452" r:id="rId26"/>
    <p:sldId id="473" r:id="rId27"/>
  </p:sldIdLst>
  <p:sldSz cx="12169775" cy="7021513"/>
  <p:notesSz cx="5765800" cy="3244850"/>
  <p:custDataLst>
    <p:tags r:id="rId29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023DD"/>
    <a:srgbClr val="004A82"/>
    <a:srgbClr val="007A3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316" autoAdjust="0"/>
    <p:restoredTop sz="94660"/>
  </p:normalViewPr>
  <p:slideViewPr>
    <p:cSldViewPr>
      <p:cViewPr varScale="1">
        <p:scale>
          <a:sx n="68" d="100"/>
          <a:sy n="68" d="100"/>
        </p:scale>
        <p:origin x="-690" y="-9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12920" y="482398"/>
            <a:ext cx="7297569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98607" y="3225004"/>
            <a:ext cx="5826768" cy="2555076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000" b="1" dirty="0" smtClean="0">
                <a:solidFill>
                  <a:srgbClr val="2365C7"/>
                </a:solidFill>
                <a:latin typeface="Arial"/>
                <a:cs typeface="Arial"/>
              </a:rPr>
              <a:t>ПРОГРАММНОЕ ОБЕСПЕЧЕНИЕ ДЛЯ УПРАВЛЕНИЯ КОМПЬЮТЕРОМ</a:t>
            </a:r>
            <a:endParaRPr lang="ru-RU" sz="4000" spc="-21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8475" y="3296442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371167" y="5103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24740"/>
            <a:ext cx="1020384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27037" y="2081996"/>
            <a:ext cx="10358510" cy="3385542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4000" i="0" dirty="0" smtClean="0"/>
              <a:t>Это </a:t>
            </a:r>
            <a:r>
              <a:rPr lang="ru-RU" sz="4000" i="0" dirty="0" smtClean="0"/>
              <a:t>ОС Windows 3.1, Windows 95, </a:t>
            </a:r>
            <a:endParaRPr lang="ru-RU" sz="4000" i="0" dirty="0" smtClean="0"/>
          </a:p>
          <a:p>
            <a:pPr algn="ctr">
              <a:lnSpc>
                <a:spcPct val="150000"/>
              </a:lnSpc>
            </a:pPr>
            <a:r>
              <a:rPr lang="ru-RU" sz="4000" i="0" dirty="0" smtClean="0"/>
              <a:t>Windows </a:t>
            </a:r>
            <a:r>
              <a:rPr lang="ru-RU" sz="4000" i="0" dirty="0" smtClean="0"/>
              <a:t>98, Windows XP, Windows </a:t>
            </a:r>
            <a:r>
              <a:rPr lang="ru-RU" sz="4000" i="0" dirty="0" err="1" smtClean="0"/>
              <a:t>Vista</a:t>
            </a:r>
            <a:r>
              <a:rPr lang="ru-RU" sz="4000" i="0" dirty="0" smtClean="0"/>
              <a:t>, Windows 7, Windows 8, Windows 10.</a:t>
            </a:r>
          </a:p>
          <a:p>
            <a:pPr algn="ctr"/>
            <a:r>
              <a:rPr lang="ru-RU" sz="4000" i="0" dirty="0" smtClean="0"/>
              <a:t>..</a:t>
            </a:r>
            <a:endParaRPr lang="ru-RU" sz="4000" b="1" i="0" u="sng" dirty="0" smtClean="0"/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ОПЕРАЦИОННАЯ СИСТЕМА </a:t>
            </a:r>
            <a:r>
              <a:rPr lang="en-US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WINDOWS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869913" y="1224740"/>
            <a:ext cx="10358510" cy="5539978"/>
          </a:xfrm>
        </p:spPr>
        <p:txBody>
          <a:bodyPr/>
          <a:lstStyle/>
          <a:p>
            <a:pPr algn="ctr"/>
            <a:r>
              <a:rPr lang="ru-RU" sz="4000" i="0" dirty="0" smtClean="0"/>
              <a:t>WINDOWS - английское </a:t>
            </a:r>
            <a:r>
              <a:rPr lang="ru-RU" sz="4000" i="0" dirty="0" smtClean="0"/>
              <a:t>слово, означающее «ОКНА» такое название операционной системы происходит от того, что все программы, файлы и папки в ней отображаются в виде окон. Это означает, что операционные системы являются основными программами, которые создают пользователю удобную возможность работать с компьютером.</a:t>
            </a:r>
            <a:endParaRPr lang="ru-RU" sz="4000" b="1" i="0" u="sng" dirty="0" smtClean="0"/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РАБОЧИЙ  СТОЛ  </a:t>
            </a:r>
            <a:r>
              <a:rPr lang="en-US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WINDOWS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941351" y="1867682"/>
            <a:ext cx="10358510" cy="4308872"/>
          </a:xfrm>
        </p:spPr>
        <p:txBody>
          <a:bodyPr/>
          <a:lstStyle/>
          <a:p>
            <a:pPr algn="ctr"/>
            <a:r>
              <a:rPr lang="ru-RU" sz="4000" i="0" dirty="0" smtClean="0"/>
              <a:t>Вид, который создается на мониторе при запуске операционной системы Windows, называется рабочим столом. На рабочем столе находятся ярлыки приложений и папки, которые являются наиболее необходимыми и быстро доступны для пользователей. </a:t>
            </a:r>
            <a:endParaRPr lang="ru-RU" sz="4000" b="1" i="0" u="sng" dirty="0" smtClean="0"/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РАБОЧИЙ  СТОЛ  </a:t>
            </a:r>
            <a:r>
              <a:rPr lang="en-US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WINDOWS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869913" y="2010558"/>
            <a:ext cx="10358510" cy="3077766"/>
          </a:xfrm>
        </p:spPr>
        <p:txBody>
          <a:bodyPr/>
          <a:lstStyle/>
          <a:p>
            <a:pPr algn="ctr"/>
            <a:r>
              <a:rPr lang="ru-RU" sz="4000" i="0" dirty="0" smtClean="0"/>
              <a:t>Windows 7-это последняя версия, которая работает с кнопкой ПОИСК.</a:t>
            </a:r>
          </a:p>
          <a:p>
            <a:pPr algn="ctr"/>
            <a:r>
              <a:rPr lang="ru-RU" sz="4000" i="0" dirty="0" smtClean="0"/>
              <a:t> Потому что в более поздних версиях рабочий стол управляется панелями, называемыми "файлами".</a:t>
            </a:r>
            <a:endParaRPr lang="ru-RU" sz="4000" b="1" i="0" u="sng" dirty="0" smtClean="0"/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РАБОЧИЙ  СТОЛ  </a:t>
            </a:r>
            <a:r>
              <a:rPr lang="en-US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WINDOWS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РАБОЧИЙ  СТОЛ  </a:t>
            </a:r>
            <a:r>
              <a:rPr lang="en-US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WINDOWS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2" name="Рисунок 11" descr="img-2018-05-08-12-39-0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285" y="1224740"/>
            <a:ext cx="9139264" cy="5594140"/>
          </a:xfrm>
          <a:prstGeom prst="rect">
            <a:avLst/>
          </a:prstGeom>
        </p:spPr>
      </p:pic>
      <p:pic>
        <p:nvPicPr>
          <p:cNvPr id="13" name="Рисунок 12" descr="img-2018-05-08-12-39-09.jpg"/>
          <p:cNvPicPr>
            <a:picLocks noChangeAspect="1"/>
          </p:cNvPicPr>
          <p:nvPr/>
        </p:nvPicPr>
        <p:blipFill>
          <a:blip r:embed="rId2"/>
          <a:srcRect r="74987" b="78291"/>
          <a:stretch>
            <a:fillRect/>
          </a:stretch>
        </p:blipFill>
        <p:spPr>
          <a:xfrm>
            <a:off x="2370111" y="1439054"/>
            <a:ext cx="8501122" cy="4516221"/>
          </a:xfrm>
          <a:prstGeom prst="rect">
            <a:avLst/>
          </a:prstGeom>
        </p:spPr>
      </p:pic>
      <p:pic>
        <p:nvPicPr>
          <p:cNvPr id="14" name="Рисунок 13" descr="img-2018-05-08-12-39-09.jpg"/>
          <p:cNvPicPr>
            <a:picLocks noChangeAspect="1"/>
          </p:cNvPicPr>
          <p:nvPr/>
        </p:nvPicPr>
        <p:blipFill>
          <a:blip r:embed="rId2"/>
          <a:srcRect t="80430" r="95737"/>
          <a:stretch>
            <a:fillRect/>
          </a:stretch>
        </p:blipFill>
        <p:spPr>
          <a:xfrm>
            <a:off x="8442341" y="1867682"/>
            <a:ext cx="1071570" cy="3010691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12723" y="1296178"/>
            <a:ext cx="11144328" cy="3231654"/>
          </a:xfrm>
        </p:spPr>
        <p:txBody>
          <a:bodyPr/>
          <a:lstStyle/>
          <a:p>
            <a:pPr algn="ctr"/>
            <a:r>
              <a:rPr lang="ru-RU" sz="3500" i="0" dirty="0" smtClean="0"/>
              <a:t>В памяти компьютера хранится более </a:t>
            </a:r>
            <a:r>
              <a:rPr lang="ru-RU" sz="3500" i="0" dirty="0" smtClean="0"/>
              <a:t>           </a:t>
            </a:r>
          </a:p>
          <a:p>
            <a:pPr algn="ctr"/>
            <a:r>
              <a:rPr lang="ru-RU" sz="3500" i="0" dirty="0" smtClean="0"/>
              <a:t>100 </a:t>
            </a:r>
            <a:r>
              <a:rPr lang="ru-RU" sz="3500" i="0" dirty="0" smtClean="0"/>
              <a:t>различных прикладных и утилитарных программ. Необходимые программы можно искать и запускать с помощью значков, называемых «главное меню</a:t>
            </a:r>
            <a:r>
              <a:rPr lang="ru-RU" sz="3500" i="0" dirty="0" smtClean="0"/>
              <a:t>», </a:t>
            </a:r>
            <a:r>
              <a:rPr lang="ru-RU" sz="3500" i="0" dirty="0" smtClean="0"/>
              <a:t>в разных версиях Windows значки главного меню также могут иметь различный внешний вид.</a:t>
            </a:r>
            <a:endParaRPr lang="ru-RU" sz="3500" b="1" i="0" u="sng" dirty="0" smtClean="0"/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РАБОЧИЙ  СТОЛ  </a:t>
            </a:r>
            <a:r>
              <a:rPr lang="en-US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WINDOWS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7037" y="4939516"/>
            <a:ext cx="11070809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5599" y="1439054"/>
            <a:ext cx="11001452" cy="4985980"/>
          </a:xfrm>
        </p:spPr>
        <p:txBody>
          <a:bodyPr/>
          <a:lstStyle/>
          <a:p>
            <a:pPr algn="l"/>
            <a:r>
              <a:rPr lang="ru-RU" sz="3600" i="0" dirty="0" smtClean="0"/>
              <a:t>             Вкладка мой компьютер служит для </a:t>
            </a:r>
          </a:p>
          <a:p>
            <a:pPr algn="l"/>
            <a:r>
              <a:rPr lang="ru-RU" sz="3600" i="0" dirty="0" smtClean="0"/>
              <a:t>          обращения к внутренней и внешней памяти и решения проблем, связанных с системой.</a:t>
            </a:r>
          </a:p>
          <a:p>
            <a:pPr algn="l"/>
            <a:endParaRPr lang="ru-RU" sz="3600" i="0" dirty="0" smtClean="0"/>
          </a:p>
          <a:p>
            <a:pPr algn="l"/>
            <a:r>
              <a:rPr lang="ru-RU" sz="3600" i="0" dirty="0" smtClean="0"/>
              <a:t>            Вкладка "Мои документы" создана в </a:t>
            </a:r>
          </a:p>
          <a:p>
            <a:pPr algn="l"/>
            <a:r>
              <a:rPr lang="ru-RU" sz="3600" i="0" dirty="0" smtClean="0"/>
              <a:t>         </a:t>
            </a:r>
            <a:r>
              <a:rPr lang="ru-RU" sz="3600" i="0" dirty="0" smtClean="0"/>
              <a:t> рабочих </a:t>
            </a:r>
            <a:r>
              <a:rPr lang="ru-RU" sz="3600" i="0" dirty="0" smtClean="0"/>
              <a:t>программах компьютера, а также он служит для запуска папки, предназначенной для хранения документов, скопированных из других источников.</a:t>
            </a:r>
            <a:endParaRPr lang="ru-RU" sz="3600" b="1" i="0" u="sng" dirty="0" smtClean="0"/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РАБОЧИЙ  СТОЛ  </a:t>
            </a:r>
            <a:r>
              <a:rPr lang="en-US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WINDOWS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7037" y="1439054"/>
            <a:ext cx="10382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8475" y="3653632"/>
            <a:ext cx="91440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5599" y="1439054"/>
            <a:ext cx="10858576" cy="4431983"/>
          </a:xfrm>
        </p:spPr>
        <p:txBody>
          <a:bodyPr/>
          <a:lstStyle/>
          <a:p>
            <a:pPr algn="l"/>
            <a:r>
              <a:rPr lang="ru-RU" sz="3600" i="0" dirty="0" smtClean="0"/>
              <a:t>                Вкладка </a:t>
            </a:r>
            <a:r>
              <a:rPr lang="ru-RU" sz="3600" i="0" dirty="0" err="1" smtClean="0"/>
              <a:t>Internet</a:t>
            </a:r>
            <a:r>
              <a:rPr lang="ru-RU" sz="3600" i="0" dirty="0" smtClean="0"/>
              <a:t> </a:t>
            </a:r>
            <a:r>
              <a:rPr lang="ru-RU" sz="3600" i="0" dirty="0" err="1" smtClean="0"/>
              <a:t>Explorer</a:t>
            </a:r>
            <a:r>
              <a:rPr lang="ru-RU" sz="3600" i="0" dirty="0" smtClean="0"/>
              <a:t> - это </a:t>
            </a:r>
            <a:r>
              <a:rPr lang="ru-RU" sz="3600" i="0" dirty="0" smtClean="0"/>
              <a:t>браузер,  </a:t>
            </a:r>
          </a:p>
          <a:p>
            <a:pPr algn="l"/>
            <a:r>
              <a:rPr lang="ru-RU" sz="3600" i="0" dirty="0" smtClean="0"/>
              <a:t>            который </a:t>
            </a:r>
            <a:r>
              <a:rPr lang="ru-RU" sz="3600" i="0" dirty="0" smtClean="0"/>
              <a:t>обеспечивает открытие сайтов в интернете </a:t>
            </a:r>
            <a:r>
              <a:rPr lang="ru-RU" sz="3600" i="0" dirty="0" smtClean="0"/>
              <a:t>и работу в нем.</a:t>
            </a:r>
          </a:p>
          <a:p>
            <a:pPr algn="l"/>
            <a:r>
              <a:rPr lang="ru-RU" sz="3600" i="0" dirty="0" smtClean="0"/>
              <a:t>         </a:t>
            </a:r>
          </a:p>
          <a:p>
            <a:pPr algn="l"/>
            <a:r>
              <a:rPr lang="ru-RU" sz="3600" i="0" dirty="0" smtClean="0"/>
              <a:t>  </a:t>
            </a:r>
            <a:endParaRPr lang="ru-RU" sz="3600" i="0" dirty="0" smtClean="0"/>
          </a:p>
          <a:p>
            <a:pPr algn="l"/>
            <a:r>
              <a:rPr lang="ru-RU" sz="3600" i="0" dirty="0" smtClean="0"/>
              <a:t>                 Вкладка компьютерные сети служит для</a:t>
            </a:r>
          </a:p>
          <a:p>
            <a:pPr algn="l"/>
            <a:r>
              <a:rPr lang="ru-RU" sz="3600" i="0" dirty="0" smtClean="0"/>
              <a:t>              </a:t>
            </a:r>
            <a:r>
              <a:rPr lang="ru-RU" sz="3600" i="0" dirty="0" smtClean="0"/>
              <a:t>обеспечения связи с компьютерами, подключенными к локальной сети.</a:t>
            </a:r>
            <a:endParaRPr lang="ru-RU" sz="3600" b="1" i="0" u="sng" dirty="0" smtClean="0"/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РАБОЧИЙ  СТОЛ  </a:t>
            </a:r>
            <a:r>
              <a:rPr lang="en-US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WINDOWS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7037" y="1510492"/>
            <a:ext cx="10953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1351" y="4082260"/>
            <a:ext cx="1214446" cy="1134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12723" y="2224872"/>
            <a:ext cx="6715172" cy="3447098"/>
          </a:xfrm>
        </p:spPr>
        <p:txBody>
          <a:bodyPr/>
          <a:lstStyle/>
          <a:p>
            <a:pPr algn="ctr"/>
            <a:r>
              <a:rPr lang="ru-RU" sz="3200" i="0" dirty="0" smtClean="0"/>
              <a:t>В среде Windows есть возможность работать с несколькими окнами одновременно, и они легко управляются с помощью мыши.</a:t>
            </a:r>
          </a:p>
          <a:p>
            <a:pPr algn="ctr"/>
            <a:r>
              <a:rPr lang="ru-RU" sz="3200" i="0" dirty="0" smtClean="0"/>
              <a:t>Окна можно открывать, закрывать, уменьшать, </a:t>
            </a:r>
            <a:r>
              <a:rPr lang="ru-RU" sz="3200" i="0" dirty="0" smtClean="0"/>
              <a:t>увеличивать</a:t>
            </a:r>
            <a:r>
              <a:rPr lang="ru-RU" sz="3200" i="0" dirty="0" smtClean="0"/>
              <a:t>.</a:t>
            </a:r>
            <a:endParaRPr lang="ru-RU" sz="3200" b="1" i="0" u="sng" dirty="0" smtClean="0"/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РАБОЧИЙ  СТОЛ  </a:t>
            </a:r>
            <a:r>
              <a:rPr lang="en-US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WINDOWS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56523" y="2439186"/>
            <a:ext cx="4153000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98409" y="1296178"/>
            <a:ext cx="116443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РАБОТА С ОКНАМИ WINDOWS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РАБОЧИЙ  СТОЛ  </a:t>
            </a:r>
            <a:r>
              <a:rPr lang="en-US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WINDOWS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98871" y="1296178"/>
            <a:ext cx="4265269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12921" y="2510624"/>
            <a:ext cx="2698769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299333" y="2439186"/>
            <a:ext cx="311385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79544" y="2510624"/>
            <a:ext cx="293581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Блок-схема: альтернативный процесс 13"/>
          <p:cNvSpPr/>
          <p:nvPr/>
        </p:nvSpPr>
        <p:spPr>
          <a:xfrm>
            <a:off x="512723" y="3939384"/>
            <a:ext cx="3786214" cy="1214446"/>
          </a:xfrm>
          <a:prstGeom prst="flowChartAlternateProcess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Временно свернуть окно. </a:t>
            </a:r>
            <a:endParaRPr lang="ru-RU" sz="3200" dirty="0"/>
          </a:p>
        </p:txBody>
      </p:sp>
      <p:sp>
        <p:nvSpPr>
          <p:cNvPr id="15" name="Блок-схема: альтернативный процесс 14"/>
          <p:cNvSpPr/>
          <p:nvPr/>
        </p:nvSpPr>
        <p:spPr>
          <a:xfrm>
            <a:off x="4441813" y="3867946"/>
            <a:ext cx="3429024" cy="1428760"/>
          </a:xfrm>
          <a:prstGeom prst="flowChartAlternateProcess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Увеличить или уменьшите окно. </a:t>
            </a:r>
            <a:endParaRPr lang="ru-RU" sz="3200" dirty="0"/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8513779" y="3796508"/>
            <a:ext cx="3000396" cy="2071702"/>
          </a:xfrm>
          <a:prstGeom prst="flowChartAlternateProcess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Полностью закрыть окно, завершить работу. 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240993" y="331006"/>
            <a:ext cx="273416" cy="51119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marL="27048">
              <a:spcBef>
                <a:spcPts val="266"/>
              </a:spcBef>
            </a:pPr>
            <a:r>
              <a:rPr sz="3100" spc="21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55665" y="1581930"/>
            <a:ext cx="10001320" cy="4643961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marL="27048" marR="254256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  Компьютерные программы</a:t>
            </a:r>
          </a:p>
          <a:p>
            <a:pPr marL="27048" marR="254256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  Операционные программы</a:t>
            </a:r>
            <a:endParaRPr lang="ru-RU" spc="-1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 ОС </a:t>
            </a:r>
            <a:r>
              <a:rPr lang="en-US" dirty="0" smtClean="0">
                <a:solidFill>
                  <a:srgbClr val="231F20"/>
                </a:solidFill>
                <a:latin typeface="Arial"/>
                <a:cs typeface="Arial"/>
              </a:rPr>
              <a:t>Windows</a:t>
            </a:r>
            <a:endParaRPr lang="ru-RU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ОС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Android</a:t>
            </a:r>
            <a:endParaRPr lang="ru-RU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  ОС </a:t>
            </a:r>
            <a:r>
              <a:rPr lang="en-US" dirty="0" smtClean="0">
                <a:solidFill>
                  <a:srgbClr val="231F20"/>
                </a:solidFill>
                <a:latin typeface="Arial"/>
                <a:cs typeface="Arial"/>
              </a:rPr>
              <a:t>IOS</a:t>
            </a:r>
            <a:endParaRPr lang="ru-RU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Операционная система Windows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Phone</a:t>
            </a:r>
            <a:endParaRPr lang="ru-RU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69847" y="296046"/>
            <a:ext cx="1150151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>
                <a:latin typeface="Arial" pitchFamily="34" charset="0"/>
                <a:cs typeface="Arial" pitchFamily="34" charset="0"/>
              </a:rPr>
              <a:t>ПЛАН УРОКА</a:t>
            </a:r>
            <a:endParaRPr lang="ru-RU" spc="1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ОС </a:t>
            </a:r>
            <a:r>
              <a:rPr lang="en-US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ANDROID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5599" y="1724806"/>
            <a:ext cx="1107289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     ОС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Android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: зеленый робот может делать почти все.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Android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-  операционная система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, созданная для мобильных телефонов. Это самая распространенная и популярная операционная система на сегодняшний день.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   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584161" y="1439054"/>
            <a:ext cx="1107288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Компания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Android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Inc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. основана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Калифорнии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2008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году.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Через некоторое время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её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купил поисковый гигант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, и он стал известен как операционная система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. Распространяется бесплатно и легко, так как требования к техническим параметрам мобильного устройства минимальны.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ОС </a:t>
            </a:r>
            <a:r>
              <a:rPr lang="en-US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ANDROID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ОПЕРАЦИОННАЯ СИСТЕМА </a:t>
            </a:r>
            <a:r>
              <a:rPr lang="en-US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IOS 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5599" y="1510492"/>
            <a:ext cx="1107288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iOS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ОС: безопасность и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надежность.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iOS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была разработана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Apple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специально для устройств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iPhone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iPad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Она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используется компанией и является ОС с закрытым исходным кодом. В настоящее время около 20 процентов всех смартфонов работают на этой операционной системе, и, несмотря на высокое качество смартфонов, постепенно эта цифра снижается.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ОПЕРАЦИОННАЯ СИСТЕМА </a:t>
            </a:r>
            <a:r>
              <a:rPr lang="en-US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WINDOWS PHONE 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84161" y="1653368"/>
            <a:ext cx="111443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    Операционная система Windows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Phone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это специфическая система, созданная в компании Windows, в которой вся информация делится на разделы: фотографии, Музыка + Видео, контакты, игры, бесплатные программы и игры, программное обеспечение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Office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предназначенное для получения и покупки: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Word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обеспечивает возможность работы с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PowerPoint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Excel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ЗАКРЕПЛЕНИЕ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41285" y="2296310"/>
          <a:ext cx="11358642" cy="40871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15370"/>
                <a:gridCol w="3143272"/>
              </a:tblGrid>
              <a:tr h="642942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Слово </a:t>
                      </a:r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Windows </a:t>
                      </a:r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означает ...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Программа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Компьютер управляет программным обеспечением, называемым ...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Операционная система</a:t>
                      </a:r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Техническое </a:t>
                      </a:r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обслуживание компьютера.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Arial" pitchFamily="34" charset="0"/>
                          <a:cs typeface="Arial" pitchFamily="34" charset="0"/>
                        </a:rPr>
                        <a:t>Brainware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Программное обеспечение компьютера.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Окна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Интеллектуально</a:t>
                      </a:r>
                      <a:r>
                        <a:rPr lang="ru-RU" sz="2800" baseline="0" dirty="0" smtClean="0">
                          <a:latin typeface="Arial" pitchFamily="34" charset="0"/>
                          <a:cs typeface="Arial" pitchFamily="34" charset="0"/>
                        </a:rPr>
                        <a:t> обеспечение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Hardware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Упорядоченная последовательность команд и инструкций, которые человек дает компьютеру.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Software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84161" y="1153302"/>
            <a:ext cx="111443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   3. Вместо точек в левой колонке таблицы вставьте логически соответствующие ответы из правой колонки.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799531" y="2367748"/>
            <a:ext cx="3143272" cy="5000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656655" y="4368012"/>
            <a:ext cx="3143272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Software</a:t>
            </a:r>
            <a:endParaRPr lang="ru-RU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656655" y="5439582"/>
            <a:ext cx="3143272" cy="9286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Программа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656655" y="2296310"/>
            <a:ext cx="3143272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Окна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656655" y="4939516"/>
            <a:ext cx="3143272" cy="5000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Brainware</a:t>
            </a:r>
            <a:endParaRPr lang="ru-RU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656655" y="2939252"/>
            <a:ext cx="3143272" cy="9286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656655" y="3867946"/>
            <a:ext cx="3143272" cy="5000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Hardware</a:t>
            </a:r>
            <a:endParaRPr lang="ru-RU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6584953" y="3439318"/>
            <a:ext cx="257176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16200000" flipH="1">
            <a:off x="6656391" y="2724938"/>
            <a:ext cx="2071702" cy="207170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5400000" flipH="1" flipV="1">
            <a:off x="7370771" y="3939384"/>
            <a:ext cx="3286148" cy="10001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7513647" y="4082260"/>
            <a:ext cx="1643074" cy="11430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7370771" y="4582326"/>
            <a:ext cx="2143140" cy="15001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flipV="1">
            <a:off x="6370639" y="4225136"/>
            <a:ext cx="4214842" cy="107157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0"/>
                            </p:stCondLst>
                            <p:childTnLst>
                              <p:par>
                                <p:cTn id="8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69847" y="5082392"/>
            <a:ext cx="5643602" cy="1477328"/>
          </a:xfrm>
        </p:spPr>
        <p:txBody>
          <a:bodyPr/>
          <a:lstStyle/>
          <a:p>
            <a:pPr algn="ctr"/>
            <a:r>
              <a:rPr lang="ru-RU" sz="3200" i="0" dirty="0" smtClean="0"/>
              <a:t>Инструментальные программы</a:t>
            </a:r>
          </a:p>
          <a:p>
            <a:pPr algn="ctr"/>
            <a:r>
              <a:rPr lang="ru-RU" sz="3200" i="0" dirty="0" smtClean="0"/>
              <a:t> (языки программирования).</a:t>
            </a:r>
          </a:p>
        </p:txBody>
      </p:sp>
      <p:sp>
        <p:nvSpPr>
          <p:cNvPr id="7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ЗАКРЕПЛЕНИЕ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1285" y="1439054"/>
            <a:ext cx="321470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Системные </a:t>
            </a:r>
          </a:p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(управляющие) программы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9847" y="3439318"/>
            <a:ext cx="321471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Прикладные программы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l="44329" t="3906" r="36501" b="6249"/>
          <a:stretch>
            <a:fillRect/>
          </a:stretch>
        </p:blipFill>
        <p:spPr bwMode="auto">
          <a:xfrm>
            <a:off x="9156721" y="3153566"/>
            <a:ext cx="1143008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/>
          <a:srcRect l="2396" t="3906" r="68850" b="6249"/>
          <a:stretch>
            <a:fillRect/>
          </a:stretch>
        </p:blipFill>
        <p:spPr bwMode="auto">
          <a:xfrm>
            <a:off x="7013581" y="5082392"/>
            <a:ext cx="171451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/>
          <a:srcRect l="77024" t="7813" r="2608" b="10156"/>
          <a:stretch>
            <a:fillRect/>
          </a:stretch>
        </p:blipFill>
        <p:spPr bwMode="auto">
          <a:xfrm>
            <a:off x="10656919" y="5225268"/>
            <a:ext cx="1214446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 t="12640" r="73214" b="7303"/>
          <a:stretch>
            <a:fillRect/>
          </a:stretch>
        </p:blipFill>
        <p:spPr bwMode="auto">
          <a:xfrm>
            <a:off x="8870969" y="5153830"/>
            <a:ext cx="150019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/>
          <a:srcRect l="36990" t="12641" r="34949" b="11516"/>
          <a:stretch>
            <a:fillRect/>
          </a:stretch>
        </p:blipFill>
        <p:spPr bwMode="auto">
          <a:xfrm>
            <a:off x="10299729" y="1510492"/>
            <a:ext cx="1571636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/>
          <a:srcRect l="72705" t="12641"/>
          <a:stretch>
            <a:fillRect/>
          </a:stretch>
        </p:blipFill>
        <p:spPr bwMode="auto">
          <a:xfrm>
            <a:off x="7370771" y="3225004"/>
            <a:ext cx="1528734" cy="1481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 l="34394" t="8528" r="34621"/>
          <a:stretch>
            <a:fillRect/>
          </a:stretch>
        </p:blipFill>
        <p:spPr bwMode="auto">
          <a:xfrm>
            <a:off x="8299465" y="1296178"/>
            <a:ext cx="178595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/>
          <a:srcRect r="71746"/>
          <a:stretch>
            <a:fillRect/>
          </a:stretch>
        </p:blipFill>
        <p:spPr bwMode="auto">
          <a:xfrm>
            <a:off x="6799267" y="1367616"/>
            <a:ext cx="1571636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/>
          <a:srcRect l="75685" t="4716"/>
          <a:stretch>
            <a:fillRect/>
          </a:stretch>
        </p:blipFill>
        <p:spPr bwMode="auto">
          <a:xfrm>
            <a:off x="10514043" y="3082128"/>
            <a:ext cx="1352541" cy="165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90874E-7 2.90556E-6 L -0.23064 -0.5257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" y="-2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7 0.02282 L 0.02347 0.52237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" y="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6467E-6 -4.89381E-6 L -0.39674 -0.2792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" y="-1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3125E-6 3.16814E-8 L -0.09143 -0.00294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0769 L 0.0352 0.5289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80892E-6 -3.32881E-6 L 0.00066 0.27201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000"/>
                            </p:stCondLst>
                            <p:childTnLst>
                              <p:par>
                                <p:cTn id="23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5 -0.02285 L -0.34798 -0.5487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" y="-2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4000"/>
                            </p:stCondLst>
                            <p:childTnLst>
                              <p:par>
                                <p:cTn id="2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43 -0.03191 L -0.04356 -0.27268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6000"/>
                            </p:stCondLst>
                            <p:childTnLst>
                              <p:par>
                                <p:cTn id="2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0.00679 L -0.12195 0.2278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" y="1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ЗАДАНИЕ ДЛЯ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69979" y="1939120"/>
            <a:ext cx="1014419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87425" indent="536575">
              <a:buAutoNum type="arabicPeriod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Что вы знаете об операционных системах?</a:t>
            </a:r>
          </a:p>
          <a:p>
            <a:pPr marL="987425" indent="536575">
              <a:buAutoNum type="arabicPeriod"/>
            </a:pP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marL="987425" indent="536575">
              <a:buAutoNum type="arabicPeriod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Какие программы управляются мобильными телефонами? Напишите о них информацию.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409" y="1296178"/>
            <a:ext cx="1000132" cy="951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98475" y="1581930"/>
            <a:ext cx="10858576" cy="4308872"/>
          </a:xfrm>
        </p:spPr>
        <p:txBody>
          <a:bodyPr/>
          <a:lstStyle/>
          <a:p>
            <a:pPr algn="l"/>
            <a:r>
              <a:rPr lang="ru-RU" sz="3200" i="0" dirty="0" smtClean="0"/>
              <a:t>      </a:t>
            </a:r>
            <a:r>
              <a:rPr lang="ru-RU" sz="4000" i="0" dirty="0" smtClean="0"/>
              <a:t>Для работы компьютера недостаточно самих устройств, с которыми мы знакомы. </a:t>
            </a:r>
          </a:p>
          <a:p>
            <a:pPr algn="l"/>
            <a:r>
              <a:rPr lang="ru-RU" sz="4000" i="0" dirty="0" smtClean="0"/>
              <a:t>     Любой компьютер работает на основе команд и инструкций, предоставленных Пользователем. </a:t>
            </a:r>
          </a:p>
          <a:p>
            <a:pPr algn="l"/>
            <a:r>
              <a:rPr lang="ru-RU" sz="4000" i="0" dirty="0" smtClean="0"/>
              <a:t>    Последовательность таких команд и инструкций называется </a:t>
            </a:r>
            <a:r>
              <a:rPr lang="ru-RU" sz="4000" b="1" i="0" dirty="0" smtClean="0"/>
              <a:t>программой</a:t>
            </a:r>
            <a:r>
              <a:rPr lang="ru-RU" sz="4000" i="0" dirty="0" smtClean="0"/>
              <a:t>.</a:t>
            </a:r>
            <a:endParaRPr lang="ru-RU" sz="3200" i="0" dirty="0" smtClean="0"/>
          </a:p>
        </p:txBody>
      </p:sp>
      <p:sp>
        <p:nvSpPr>
          <p:cNvPr id="7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sz="4400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КОМПЬЮТЕРНЫЕ  ПРОГРАММЫ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441417" y="2081996"/>
            <a:ext cx="9358378" cy="3071834"/>
          </a:xfrm>
        </p:spPr>
        <p:txBody>
          <a:bodyPr/>
          <a:lstStyle/>
          <a:p>
            <a:pPr algn="ctr"/>
            <a:r>
              <a:rPr lang="ru-RU" sz="3200" i="0" dirty="0" smtClean="0"/>
              <a:t>      </a:t>
            </a:r>
            <a:r>
              <a:rPr lang="ru-RU" sz="4000" b="1" i="0" dirty="0" smtClean="0"/>
              <a:t>Программа</a:t>
            </a:r>
            <a:r>
              <a:rPr lang="ru-RU" sz="4000" i="0" dirty="0" smtClean="0"/>
              <a:t> представляет собой упорядоченную последовательность команд и инструкций, написанных на языке, который может понять компьютер.</a:t>
            </a:r>
            <a:endParaRPr lang="ru-RU" sz="3200" i="0" dirty="0" smtClean="0"/>
          </a:p>
        </p:txBody>
      </p:sp>
      <p:sp>
        <p:nvSpPr>
          <p:cNvPr id="7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sz="4400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КОМПЬЮТЕРНЫЕ  ПРОГРАММЫ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012789" y="1481535"/>
            <a:ext cx="10501386" cy="4924425"/>
          </a:xfrm>
        </p:spPr>
        <p:txBody>
          <a:bodyPr/>
          <a:lstStyle/>
          <a:p>
            <a:pPr algn="ctr"/>
            <a:r>
              <a:rPr lang="ru-RU" sz="3200" i="0" dirty="0" smtClean="0"/>
              <a:t>      </a:t>
            </a:r>
            <a:r>
              <a:rPr lang="ru-RU" sz="4000" i="0" dirty="0" smtClean="0"/>
              <a:t>Компьютерные программы, называемые "SOFT", создаются для разных целей, и они отличаются друг от друга, прежде всего, интерфейсом, то есть внешним видом. </a:t>
            </a:r>
          </a:p>
          <a:p>
            <a:pPr algn="ctr"/>
            <a:endParaRPr lang="en-US" sz="4000" b="1" i="0" dirty="0" smtClean="0"/>
          </a:p>
          <a:p>
            <a:pPr algn="ctr"/>
            <a:r>
              <a:rPr lang="ru-RU" sz="4000" b="1" i="0" dirty="0" smtClean="0"/>
              <a:t>Интерфейс</a:t>
            </a:r>
            <a:r>
              <a:rPr lang="en-US" sz="4000" b="1" i="0" dirty="0" smtClean="0"/>
              <a:t> </a:t>
            </a:r>
            <a:r>
              <a:rPr lang="ru-RU" sz="4000" b="1" i="0" dirty="0" smtClean="0"/>
              <a:t>-</a:t>
            </a:r>
            <a:r>
              <a:rPr lang="en-US" sz="4000" b="1" i="0" dirty="0" smtClean="0"/>
              <a:t> </a:t>
            </a:r>
            <a:r>
              <a:rPr lang="ru-RU" sz="4000" i="0" dirty="0" smtClean="0"/>
              <a:t>это внешний вид программы при ее запуске и возможности, предоставляемые Пользователю.</a:t>
            </a:r>
            <a:endParaRPr lang="ru-RU" sz="3200" i="0" dirty="0" smtClean="0"/>
          </a:p>
        </p:txBody>
      </p:sp>
      <p:sp>
        <p:nvSpPr>
          <p:cNvPr id="7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sz="4400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КОМПЬЮТЕРНЫЕ  ПРОГРАММЫ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299333" y="2510624"/>
            <a:ext cx="4572032" cy="2215991"/>
          </a:xfrm>
        </p:spPr>
        <p:txBody>
          <a:bodyPr/>
          <a:lstStyle/>
          <a:p>
            <a:pPr algn="ctr"/>
            <a:r>
              <a:rPr lang="ru-RU" sz="3600" i="0" dirty="0" smtClean="0"/>
              <a:t>Инструментальные программы</a:t>
            </a:r>
          </a:p>
          <a:p>
            <a:pPr algn="ctr"/>
            <a:r>
              <a:rPr lang="ru-RU" sz="3600" i="0" dirty="0" smtClean="0"/>
              <a:t> (языки программирован</a:t>
            </a:r>
            <a:r>
              <a:rPr lang="ru-RU" sz="3200" i="0" dirty="0" smtClean="0"/>
              <a:t>ия).</a:t>
            </a:r>
          </a:p>
        </p:txBody>
      </p:sp>
      <p:sp>
        <p:nvSpPr>
          <p:cNvPr id="7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ПРОГРАММНОЕ</a:t>
            </a:r>
            <a:r>
              <a:rPr kumimoji="0" lang="ru-RU" b="1" i="0" u="none" strike="noStrike" kern="0" cap="none" spc="-21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ОБЕСПЕЧЕНИЕ КОМПЬЮТЕРА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8409" y="1867682"/>
            <a:ext cx="350046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Системные (управляющие) программы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41747" y="2224872"/>
            <a:ext cx="31432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Прикладные программы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l="44329" t="3906" r="36501" b="6249"/>
          <a:stretch>
            <a:fillRect/>
          </a:stretch>
        </p:blipFill>
        <p:spPr bwMode="auto">
          <a:xfrm>
            <a:off x="2298673" y="3510756"/>
            <a:ext cx="1143008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/>
          <a:srcRect l="2396" t="3906" r="68850" b="6249"/>
          <a:stretch>
            <a:fillRect/>
          </a:stretch>
        </p:blipFill>
        <p:spPr bwMode="auto">
          <a:xfrm>
            <a:off x="226971" y="3725070"/>
            <a:ext cx="171451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/>
          <a:srcRect l="77024" t="7813" r="2608" b="10156"/>
          <a:stretch>
            <a:fillRect/>
          </a:stretch>
        </p:blipFill>
        <p:spPr bwMode="auto">
          <a:xfrm>
            <a:off x="1870045" y="5225268"/>
            <a:ext cx="1214446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 t="12640" r="73214" b="7303"/>
          <a:stretch>
            <a:fillRect/>
          </a:stretch>
        </p:blipFill>
        <p:spPr bwMode="auto">
          <a:xfrm>
            <a:off x="4584689" y="5225268"/>
            <a:ext cx="150019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/>
          <a:srcRect l="36990" t="12641" r="34949" b="11516"/>
          <a:stretch>
            <a:fillRect/>
          </a:stretch>
        </p:blipFill>
        <p:spPr bwMode="auto">
          <a:xfrm>
            <a:off x="3941747" y="3725070"/>
            <a:ext cx="1571636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/>
          <a:srcRect l="72705" t="12641"/>
          <a:stretch>
            <a:fillRect/>
          </a:stretch>
        </p:blipFill>
        <p:spPr bwMode="auto">
          <a:xfrm>
            <a:off x="5656259" y="3725070"/>
            <a:ext cx="1528734" cy="1481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 l="34394" t="8528" r="34621"/>
          <a:stretch>
            <a:fillRect/>
          </a:stretch>
        </p:blipFill>
        <p:spPr bwMode="auto">
          <a:xfrm>
            <a:off x="8728093" y="4796640"/>
            <a:ext cx="178595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/>
          <a:srcRect r="71746"/>
          <a:stretch>
            <a:fillRect/>
          </a:stretch>
        </p:blipFill>
        <p:spPr bwMode="auto">
          <a:xfrm>
            <a:off x="7156457" y="4796640"/>
            <a:ext cx="1571636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/>
          <a:srcRect l="75685" t="4716"/>
          <a:stretch>
            <a:fillRect/>
          </a:stretch>
        </p:blipFill>
        <p:spPr bwMode="auto">
          <a:xfrm>
            <a:off x="10514043" y="4868078"/>
            <a:ext cx="1352541" cy="165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Прямая со стрелкой 16"/>
          <p:cNvCxnSpPr/>
          <p:nvPr/>
        </p:nvCxnSpPr>
        <p:spPr>
          <a:xfrm rot="10800000" flipV="1">
            <a:off x="2227235" y="1224740"/>
            <a:ext cx="3643338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6200000" flipH="1">
            <a:off x="5298275" y="1725600"/>
            <a:ext cx="1072364" cy="7064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5870573" y="1224740"/>
            <a:ext cx="3786214" cy="12144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869913" y="1224740"/>
            <a:ext cx="10358510" cy="1846659"/>
          </a:xfrm>
        </p:spPr>
        <p:txBody>
          <a:bodyPr/>
          <a:lstStyle/>
          <a:p>
            <a:pPr algn="ctr"/>
            <a:r>
              <a:rPr lang="ru-RU" sz="4000" i="0" dirty="0" smtClean="0"/>
              <a:t>Это такие ОС, как </a:t>
            </a:r>
          </a:p>
          <a:p>
            <a:pPr algn="ctr"/>
            <a:r>
              <a:rPr lang="en-US" sz="4000" i="0" dirty="0" smtClean="0"/>
              <a:t>DOS,</a:t>
            </a:r>
            <a:r>
              <a:rPr lang="ru-RU" sz="4000" i="0" dirty="0" smtClean="0"/>
              <a:t> </a:t>
            </a:r>
            <a:r>
              <a:rPr lang="en-US" sz="4000" i="0" dirty="0" smtClean="0"/>
              <a:t>MS-DOS,</a:t>
            </a:r>
            <a:r>
              <a:rPr lang="ru-RU" sz="4000" i="0" dirty="0" smtClean="0"/>
              <a:t> </a:t>
            </a:r>
            <a:r>
              <a:rPr lang="en-US" sz="4000" i="0" dirty="0" err="1" smtClean="0"/>
              <a:t>MacOS</a:t>
            </a:r>
            <a:r>
              <a:rPr lang="ru-RU" sz="4000" i="0" dirty="0" smtClean="0"/>
              <a:t>, </a:t>
            </a:r>
            <a:r>
              <a:rPr lang="en-US" sz="4000" i="0" dirty="0" smtClean="0"/>
              <a:t>UNIX, LINUX, WINDOWS,</a:t>
            </a:r>
            <a:r>
              <a:rPr lang="ru-RU" sz="4000" i="0" dirty="0" smtClean="0"/>
              <a:t> </a:t>
            </a:r>
            <a:r>
              <a:rPr lang="en-US" sz="4000" i="0" dirty="0" smtClean="0"/>
              <a:t>DOPPIX</a:t>
            </a:r>
            <a:r>
              <a:rPr lang="ru-RU" sz="4000" i="0" dirty="0" smtClean="0"/>
              <a:t>.</a:t>
            </a:r>
            <a:endParaRPr lang="ru-RU" sz="4000" b="1" i="0" u="sng" dirty="0" smtClean="0"/>
          </a:p>
        </p:txBody>
      </p:sp>
      <p:sp>
        <p:nvSpPr>
          <p:cNvPr id="7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ОПЕРАЦИОННЫЕ СИСТЕМЫ (ОС)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r="51325"/>
          <a:stretch>
            <a:fillRect/>
          </a:stretch>
        </p:blipFill>
        <p:spPr bwMode="auto">
          <a:xfrm>
            <a:off x="1655731" y="3082128"/>
            <a:ext cx="9042532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 l="47989"/>
          <a:stretch>
            <a:fillRect/>
          </a:stretch>
        </p:blipFill>
        <p:spPr bwMode="auto">
          <a:xfrm>
            <a:off x="1798607" y="4939516"/>
            <a:ext cx="8634400" cy="1851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869913" y="1224740"/>
            <a:ext cx="10358510" cy="5539978"/>
          </a:xfrm>
        </p:spPr>
        <p:txBody>
          <a:bodyPr/>
          <a:lstStyle/>
          <a:p>
            <a:pPr algn="ctr"/>
            <a:r>
              <a:rPr lang="ru-RU" sz="4000" i="0" dirty="0" smtClean="0"/>
              <a:t>Операционная система необходима не только для основных устройств компьютера, но и для хранения, обработки, передачи и управления информацией на всех внешних устройствах. Частое обновление этих систем напрямую связано с созданием новых технологий, а именно </a:t>
            </a:r>
            <a:r>
              <a:rPr lang="ru-RU" sz="4000" i="0" dirty="0" smtClean="0"/>
              <a:t>периферийных </a:t>
            </a:r>
            <a:r>
              <a:rPr lang="ru-RU" sz="4000" i="0" dirty="0" smtClean="0"/>
              <a:t>устройств и программ.</a:t>
            </a:r>
            <a:endParaRPr lang="ru-RU" sz="4000" b="1" i="0" u="sng" dirty="0" smtClean="0"/>
          </a:p>
        </p:txBody>
      </p:sp>
      <p:sp>
        <p:nvSpPr>
          <p:cNvPr id="7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ОПЕРАЦИОННЫЕ СИСТЕМЫ (ОС)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27037" y="1581930"/>
            <a:ext cx="10358510" cy="4924425"/>
          </a:xfrm>
        </p:spPr>
        <p:txBody>
          <a:bodyPr/>
          <a:lstStyle/>
          <a:p>
            <a:pPr algn="ctr"/>
            <a:r>
              <a:rPr lang="ru-RU" sz="4000" i="0" dirty="0" smtClean="0"/>
              <a:t>Операционная система Windows является одной из самых популярных операционных систем, разработанных корпорацией </a:t>
            </a:r>
            <a:r>
              <a:rPr lang="ru-RU" sz="4000" b="1" i="0" dirty="0" err="1" smtClean="0"/>
              <a:t>Microsoft</a:t>
            </a:r>
            <a:r>
              <a:rPr lang="ru-RU" sz="4000" i="0" dirty="0" smtClean="0"/>
              <a:t>. </a:t>
            </a:r>
            <a:endParaRPr lang="en-US" sz="4000" i="0" dirty="0" smtClean="0"/>
          </a:p>
          <a:p>
            <a:pPr algn="ctr"/>
            <a:r>
              <a:rPr lang="ru-RU" sz="4000" i="0" dirty="0" smtClean="0"/>
              <a:t>Его самая первая версия была разработана под названием Windows 1.0 в 1985 году и на сегодняшний день насчитывает более 20 видов. </a:t>
            </a:r>
            <a:endParaRPr lang="ru-RU" sz="4000" b="1" i="0" u="sng" dirty="0" smtClean="0"/>
          </a:p>
        </p:txBody>
      </p:sp>
      <p:sp>
        <p:nvSpPr>
          <p:cNvPr id="7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ОПЕРАЦИОННАЯ СИСТЕМА </a:t>
            </a:r>
            <a:r>
              <a:rPr lang="en-US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WINDOWS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8a76477e6598e63e3a509e221a65a4fd7fcdc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5627</TotalTime>
  <Words>923</Words>
  <Application>Microsoft Office PowerPoint</Application>
  <PresentationFormat>Произвольный</PresentationFormat>
  <Paragraphs>112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Office Theme</vt:lpstr>
      <vt:lpstr>Информатика и ИТ</vt:lpstr>
      <vt:lpstr>ПЛАН УРОКА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492</cp:revision>
  <dcterms:created xsi:type="dcterms:W3CDTF">2020-04-13T08:05:16Z</dcterms:created>
  <dcterms:modified xsi:type="dcterms:W3CDTF">2020-10-02T06:31:33Z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