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370" r:id="rId3"/>
    <p:sldId id="341" r:id="rId4"/>
    <p:sldId id="372" r:id="rId5"/>
    <p:sldId id="298" r:id="rId6"/>
    <p:sldId id="373" r:id="rId7"/>
    <p:sldId id="342" r:id="rId8"/>
    <p:sldId id="374" r:id="rId9"/>
    <p:sldId id="375" r:id="rId10"/>
    <p:sldId id="376" r:id="rId11"/>
    <p:sldId id="384" r:id="rId12"/>
    <p:sldId id="377" r:id="rId13"/>
    <p:sldId id="378" r:id="rId14"/>
    <p:sldId id="380" r:id="rId15"/>
    <p:sldId id="381" r:id="rId16"/>
    <p:sldId id="382" r:id="rId17"/>
    <p:sldId id="379" r:id="rId18"/>
    <p:sldId id="385" r:id="rId19"/>
    <p:sldId id="383" r:id="rId20"/>
    <p:sldId id="387" r:id="rId21"/>
    <p:sldId id="388" r:id="rId22"/>
    <p:sldId id="386" r:id="rId23"/>
    <p:sldId id="389" r:id="rId24"/>
    <p:sldId id="399" r:id="rId25"/>
    <p:sldId id="400" r:id="rId26"/>
    <p:sldId id="391" r:id="rId27"/>
    <p:sldId id="392" r:id="rId28"/>
    <p:sldId id="395" r:id="rId29"/>
    <p:sldId id="396" r:id="rId30"/>
    <p:sldId id="401" r:id="rId31"/>
    <p:sldId id="402" r:id="rId32"/>
    <p:sldId id="397" r:id="rId33"/>
    <p:sldId id="398" r:id="rId34"/>
  </p:sldIdLst>
  <p:sldSz cx="12169775" cy="7021513"/>
  <p:notesSz cx="5765800" cy="3244850"/>
  <p:custDataLst>
    <p:tags r:id="rId36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23DD"/>
    <a:srgbClr val="004A82"/>
    <a:srgbClr val="007A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44" autoAdjust="0"/>
    <p:restoredTop sz="94660"/>
  </p:normalViewPr>
  <p:slideViewPr>
    <p:cSldViewPr>
      <p:cViewPr>
        <p:scale>
          <a:sx n="66" d="100"/>
          <a:sy n="66" d="100"/>
        </p:scale>
        <p:origin x="-294" y="-24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6543-421F-46F0-8DB9-08A2BA71687B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0EF6-6AD4-422F-AB26-32C122969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06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BAE4-821F-4C25-B9CA-625355D9A2DE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3A9B-D679-4E7C-B09E-3E2D167D3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489" y="1638354"/>
            <a:ext cx="5374984" cy="235449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6302" y="1638354"/>
            <a:ext cx="5374984" cy="235449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9D5F-F2D9-4E92-AC8F-9485ADC92FFB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9769-0526-41D3-9D23-8491C46F98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54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7828" y="482398"/>
            <a:ext cx="8612662" cy="118307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7200" spc="-11" dirty="0"/>
              <a:t>Информатика </a:t>
            </a:r>
            <a:r>
              <a:rPr sz="7200" spc="21" dirty="0"/>
              <a:t>и</a:t>
            </a:r>
            <a:r>
              <a:rPr sz="7200" spc="-85" dirty="0"/>
              <a:t> </a:t>
            </a:r>
            <a:r>
              <a:rPr sz="7200" spc="21" dirty="0"/>
              <a:t>ИТ</a:t>
            </a:r>
            <a:endParaRPr sz="7200"/>
          </a:p>
        </p:txBody>
      </p:sp>
      <p:sp>
        <p:nvSpPr>
          <p:cNvPr id="4" name="object 4"/>
          <p:cNvSpPr txBox="1"/>
          <p:nvPr/>
        </p:nvSpPr>
        <p:spPr>
          <a:xfrm>
            <a:off x="2370111" y="3153566"/>
            <a:ext cx="5826768" cy="2124188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Аппаратные средства компьютера.</a:t>
            </a:r>
            <a:r>
              <a:rPr lang="ru-RU" sz="4400" spc="-21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5" name="object 5"/>
          <p:cNvSpPr/>
          <p:nvPr/>
        </p:nvSpPr>
        <p:spPr>
          <a:xfrm>
            <a:off x="1012789" y="3439318"/>
            <a:ext cx="726434" cy="171927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5537" y="2762260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36601" y="1193297"/>
            <a:ext cx="1020384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>
              <a:spcBef>
                <a:spcPts val="202"/>
              </a:spcBef>
            </a:pPr>
            <a:r>
              <a:rPr sz="2800" b="1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-11" dirty="0">
                <a:solidFill>
                  <a:srgbClr val="FFFFFF"/>
                </a:solidFill>
                <a:latin typeface="Arial"/>
                <a:cs typeface="Arial"/>
              </a:rPr>
              <a:t>лас</a:t>
            </a:r>
            <a:r>
              <a:rPr sz="2800" spc="-11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971" y="23415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pc="32" dirty="0" smtClean="0"/>
              <a:t>ПРИНТЕРЫ</a:t>
            </a:r>
            <a:endParaRPr lang="ru-RU" spc="-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3370243" y="3725070"/>
            <a:ext cx="3643338" cy="57165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Лазерные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0705" y="4510888"/>
            <a:ext cx="288329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1369979" y="2153434"/>
            <a:ext cx="4214842" cy="1357322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584821" y="2153434"/>
            <a:ext cx="2500330" cy="285752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12" idx="0"/>
          </p:cNvCxnSpPr>
          <p:nvPr/>
        </p:nvCxnSpPr>
        <p:spPr>
          <a:xfrm rot="5400000">
            <a:off x="4602549" y="2742798"/>
            <a:ext cx="1571636" cy="392909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656259" y="2153434"/>
            <a:ext cx="2857520" cy="2714644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11"/>
          <p:cNvSpPr txBox="1"/>
          <p:nvPr/>
        </p:nvSpPr>
        <p:spPr>
          <a:xfrm>
            <a:off x="298409" y="1296178"/>
            <a:ext cx="11572956" cy="69476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indent="89852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Основные типы принтеров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47" y="4225136"/>
            <a:ext cx="30384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bject 11"/>
          <p:cNvSpPr txBox="1"/>
          <p:nvPr/>
        </p:nvSpPr>
        <p:spPr>
          <a:xfrm>
            <a:off x="155533" y="3510756"/>
            <a:ext cx="3643338" cy="57165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Матричные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0309" y="4497389"/>
            <a:ext cx="2786082" cy="226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object 11"/>
          <p:cNvSpPr txBox="1"/>
          <p:nvPr/>
        </p:nvSpPr>
        <p:spPr>
          <a:xfrm>
            <a:off x="8526437" y="4725202"/>
            <a:ext cx="3643338" cy="57165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Струйные</a:t>
            </a:r>
          </a:p>
        </p:txBody>
      </p:sp>
      <p:sp>
        <p:nvSpPr>
          <p:cNvPr id="25" name="object 11"/>
          <p:cNvSpPr txBox="1"/>
          <p:nvPr/>
        </p:nvSpPr>
        <p:spPr>
          <a:xfrm>
            <a:off x="6942143" y="2224872"/>
            <a:ext cx="5000660" cy="633205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Многофункциональные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71101" y="2867814"/>
            <a:ext cx="204945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975" y="234156"/>
            <a:ext cx="1143639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pc="32" dirty="0" smtClean="0"/>
              <a:t>ПРИНТЕРЫ</a:t>
            </a:r>
            <a:endParaRPr lang="ru-RU" spc="-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11"/>
          <p:cNvSpPr txBox="1"/>
          <p:nvPr/>
        </p:nvSpPr>
        <p:spPr>
          <a:xfrm>
            <a:off x="441285" y="1224740"/>
            <a:ext cx="11430080" cy="5619185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Красочная реклама, газеты и журналы, карты ландшафта Земли, инженерные чертежи и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т.д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Нет возможности печатать на обычном принтере. Для этого создается специальное печатное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оборудование: плоттеры, 3D-принтеры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широкоформатные принтеры.</a:t>
            </a:r>
          </a:p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Они представляют собой устройство для печати больших объемов изображений и изображений.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409" y="234156"/>
            <a:ext cx="11572956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pc="32" dirty="0" smtClean="0"/>
              <a:t>ПРИНТЕРЫ</a:t>
            </a:r>
            <a:endParaRPr lang="ru-RU" spc="-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298409" y="3225004"/>
            <a:ext cx="3643338" cy="57165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Плоттер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512987" y="2153434"/>
            <a:ext cx="3071834" cy="1000132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888303" y="2778516"/>
            <a:ext cx="1285883" cy="178597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656259" y="2153434"/>
            <a:ext cx="4071966" cy="785818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11"/>
          <p:cNvSpPr txBox="1"/>
          <p:nvPr/>
        </p:nvSpPr>
        <p:spPr>
          <a:xfrm>
            <a:off x="298409" y="1296178"/>
            <a:ext cx="11572956" cy="69476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indent="89852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Основные типы принтеров</a:t>
            </a:r>
          </a:p>
        </p:txBody>
      </p:sp>
      <p:sp>
        <p:nvSpPr>
          <p:cNvPr id="17" name="object 11"/>
          <p:cNvSpPr txBox="1"/>
          <p:nvPr/>
        </p:nvSpPr>
        <p:spPr>
          <a:xfrm>
            <a:off x="4156061" y="3582194"/>
            <a:ext cx="3643338" cy="57165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3-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D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принтер</a:t>
            </a:r>
          </a:p>
        </p:txBody>
      </p:sp>
      <p:sp>
        <p:nvSpPr>
          <p:cNvPr id="23" name="object 11"/>
          <p:cNvSpPr txBox="1"/>
          <p:nvPr/>
        </p:nvSpPr>
        <p:spPr>
          <a:xfrm>
            <a:off x="7669181" y="3082128"/>
            <a:ext cx="4500594" cy="1064092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Широкоформатный принтер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23" y="3796508"/>
            <a:ext cx="31908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13" y="4082260"/>
            <a:ext cx="31337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9465" y="4225136"/>
            <a:ext cx="34956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975" y="234156"/>
            <a:ext cx="1205071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pc="32" dirty="0" smtClean="0"/>
              <a:t>Принтеры</a:t>
            </a:r>
            <a:endParaRPr lang="ru-RU" spc="-2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655863" y="1296178"/>
            <a:ext cx="3571900" cy="1857388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227763" y="1296178"/>
            <a:ext cx="2643206" cy="1428760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11"/>
          <p:cNvSpPr txBox="1"/>
          <p:nvPr/>
        </p:nvSpPr>
        <p:spPr>
          <a:xfrm>
            <a:off x="941351" y="3296442"/>
            <a:ext cx="3643338" cy="1925866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чёрно-белые (одноцветные,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monochrome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3" name="object 11"/>
          <p:cNvSpPr txBox="1"/>
          <p:nvPr/>
        </p:nvSpPr>
        <p:spPr>
          <a:xfrm>
            <a:off x="6370639" y="2867814"/>
            <a:ext cx="4857784" cy="1925866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цветные 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(многоцветные,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color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971" y="224608"/>
            <a:ext cx="1171583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pc="32" dirty="0" smtClean="0">
                <a:latin typeface="Arial" pitchFamily="34" charset="0"/>
                <a:cs typeface="Arial" pitchFamily="34" charset="0"/>
              </a:rPr>
              <a:t>СКАНЕРЫ</a:t>
            </a:r>
            <a:endParaRPr lang="ru-RU" spc="-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409" y="1296178"/>
            <a:ext cx="114300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Для переноса изображений или текстов на бумаге используется устройство под названием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сканер.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Внимание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!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Сканер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переносит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текст или изображение на бумаге в память компьютера. А компьютер помогает обрабатывать информацию,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записанную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память,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помощью специальных программ.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975" y="234156"/>
            <a:ext cx="1205071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pc="32" dirty="0" smtClean="0"/>
              <a:t>СКАНЕРЫ</a:t>
            </a:r>
            <a:endParaRPr lang="ru-RU" spc="-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3727433" y="3153566"/>
            <a:ext cx="3571900" cy="57165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планшетный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512987" y="2153434"/>
            <a:ext cx="3071834" cy="714380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138335" y="2707080"/>
            <a:ext cx="1000132" cy="35715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656259" y="2153434"/>
            <a:ext cx="4071966" cy="785818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11"/>
          <p:cNvSpPr txBox="1"/>
          <p:nvPr/>
        </p:nvSpPr>
        <p:spPr>
          <a:xfrm>
            <a:off x="-1" y="1153302"/>
            <a:ext cx="12169775" cy="69476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indent="89852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Основные типы сканеров</a:t>
            </a:r>
          </a:p>
        </p:txBody>
      </p:sp>
      <p:sp>
        <p:nvSpPr>
          <p:cNvPr id="17" name="object 11"/>
          <p:cNvSpPr txBox="1"/>
          <p:nvPr/>
        </p:nvSpPr>
        <p:spPr>
          <a:xfrm>
            <a:off x="0" y="2153434"/>
            <a:ext cx="3429024" cy="57165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барабанный</a:t>
            </a:r>
          </a:p>
        </p:txBody>
      </p:sp>
      <p:sp>
        <p:nvSpPr>
          <p:cNvPr id="23" name="object 11"/>
          <p:cNvSpPr txBox="1"/>
          <p:nvPr/>
        </p:nvSpPr>
        <p:spPr>
          <a:xfrm>
            <a:off x="7669181" y="2867814"/>
            <a:ext cx="4500594" cy="57165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ручной сканер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23" y="3082129"/>
            <a:ext cx="336635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Планшетный сканер — Мегаэнциклопедия Кирилла и Мефодия — стат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Планшетный сканер — Мегаэнциклопедия Кирилла и Мефодия — стат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 l="5556" t="4941"/>
          <a:stretch>
            <a:fillRect/>
          </a:stretch>
        </p:blipFill>
        <p:spPr bwMode="auto">
          <a:xfrm>
            <a:off x="4227499" y="3725070"/>
            <a:ext cx="2714644" cy="307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5085" y="3439318"/>
            <a:ext cx="42136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975" y="234156"/>
            <a:ext cx="1205071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pc="32" dirty="0" smtClean="0"/>
              <a:t>СКАНЕРЫ</a:t>
            </a:r>
            <a:endParaRPr lang="ru-RU" spc="-2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3155929" y="1796244"/>
            <a:ext cx="3071834" cy="714380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799531" y="4296573"/>
            <a:ext cx="857256" cy="571505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227763" y="1796244"/>
            <a:ext cx="3214710" cy="500066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11"/>
          <p:cNvSpPr txBox="1"/>
          <p:nvPr/>
        </p:nvSpPr>
        <p:spPr>
          <a:xfrm>
            <a:off x="0" y="1010426"/>
            <a:ext cx="11787270" cy="69476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indent="89852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Основные типы сканеров</a:t>
            </a:r>
          </a:p>
        </p:txBody>
      </p:sp>
      <p:sp>
        <p:nvSpPr>
          <p:cNvPr id="17" name="object 11"/>
          <p:cNvSpPr txBox="1"/>
          <p:nvPr/>
        </p:nvSpPr>
        <p:spPr>
          <a:xfrm>
            <a:off x="441285" y="2439186"/>
            <a:ext cx="4000528" cy="2726085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lvl="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3D-сканер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— устройство для считывания формы объёмного объекта.</a:t>
            </a:r>
          </a:p>
          <a:p>
            <a:pPr lvl="1"/>
            <a:endParaRPr lang="ru-RU" sz="4400" dirty="0"/>
          </a:p>
        </p:txBody>
      </p:sp>
      <p:sp>
        <p:nvSpPr>
          <p:cNvPr id="23" name="object 11"/>
          <p:cNvSpPr txBox="1"/>
          <p:nvPr/>
        </p:nvSpPr>
        <p:spPr>
          <a:xfrm>
            <a:off x="6584953" y="2081996"/>
            <a:ext cx="5286412" cy="2048977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indent="5334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Биометрические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сканеры используются для целей идентификации личности.</a:t>
            </a:r>
          </a:p>
        </p:txBody>
      </p:sp>
      <p:sp>
        <p:nvSpPr>
          <p:cNvPr id="1028" name="AutoShape 4" descr="Планшетный сканер — Мегаэнциклопедия Кирилла и Мефодия — стат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Планшетный сканер — Мегаэнциклопедия Кирилла и Мефодия — стат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082392"/>
            <a:ext cx="60833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ru-RU" sz="3200" dirty="0" smtClean="0">
                <a:latin typeface="Arial" pitchFamily="34" charset="0"/>
                <a:cs typeface="Arial" pitchFamily="34" charset="0"/>
              </a:rPr>
              <a:t>Сканер сетчатки глаза считывает</a:t>
            </a:r>
          </a:p>
          <a:p>
            <a:pPr lvl="1"/>
            <a:r>
              <a:rPr lang="ru-RU" sz="3200" dirty="0" smtClean="0">
                <a:latin typeface="Arial" pitchFamily="34" charset="0"/>
                <a:cs typeface="Arial" pitchFamily="34" charset="0"/>
              </a:rPr>
              <a:t>рисунок сетчатки глаза.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 flipV="1">
            <a:off x="4656127" y="4296574"/>
            <a:ext cx="4224366" cy="928694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370639" y="4796640"/>
            <a:ext cx="60833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ru-RU" sz="3200" dirty="0" smtClean="0">
                <a:latin typeface="Arial" pitchFamily="34" charset="0"/>
                <a:cs typeface="Arial" pitchFamily="34" charset="0"/>
              </a:rPr>
              <a:t>Сканер отпечатка пальца считывает папиллярный рисунок подушечки пальца руки.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47" y="2582062"/>
            <a:ext cx="40862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2336" t="1732"/>
          <a:stretch>
            <a:fillRect/>
          </a:stretch>
        </p:blipFill>
        <p:spPr bwMode="auto">
          <a:xfrm>
            <a:off x="727037" y="1724806"/>
            <a:ext cx="3714776" cy="5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7829" y="4082260"/>
            <a:ext cx="5158211" cy="268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23" grpId="0"/>
      <p:bldP spid="19" grpId="0"/>
      <p:bldP spid="19" grpId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971" y="224608"/>
            <a:ext cx="1171583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pc="-21" dirty="0" smtClean="0">
                <a:latin typeface="Arial" pitchFamily="34" charset="0"/>
                <a:cs typeface="Arial" pitchFamily="34" charset="0"/>
              </a:rPr>
              <a:t>УСТРОЙСТВА ПЕРЕДАЧИ ЗВУКА</a:t>
            </a:r>
            <a:endParaRPr lang="ru-RU" spc="-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409" y="1296178"/>
            <a:ext cx="114300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Компьютер-это технология, которая передает не только текст, изображения и рисунки, но и звуковую информацию: музыку, видео и фильмы. Но передача такого рода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информация не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будет осуществляться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без усилителя звука, микрофона или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наушников.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Усилитель звука, микрофон, наушники, музыкальные аксессуары используются для передачи или записи звуков информации в виде видео или фильмов.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09" y="2867814"/>
            <a:ext cx="41624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2512987" y="1296178"/>
            <a:ext cx="3143272" cy="1571636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656259" y="1224740"/>
            <a:ext cx="4071966" cy="1643074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11"/>
          <p:cNvSpPr txBox="1"/>
          <p:nvPr/>
        </p:nvSpPr>
        <p:spPr>
          <a:xfrm>
            <a:off x="0" y="2153434"/>
            <a:ext cx="3429024" cy="57165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Колонки</a:t>
            </a:r>
          </a:p>
        </p:txBody>
      </p:sp>
      <p:sp>
        <p:nvSpPr>
          <p:cNvPr id="23" name="object 11"/>
          <p:cNvSpPr txBox="1"/>
          <p:nvPr/>
        </p:nvSpPr>
        <p:spPr>
          <a:xfrm>
            <a:off x="7669181" y="2867814"/>
            <a:ext cx="4500594" cy="57165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Наушники</a:t>
            </a:r>
          </a:p>
        </p:txBody>
      </p:sp>
      <p:sp>
        <p:nvSpPr>
          <p:cNvPr id="1028" name="AutoShape 4" descr="Планшетный сканер — Мегаэнциклопедия Кирилла и Мефодия — стат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Планшетный сканер — Мегаэнциклопедия Кирилла и Мефодия — стат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226971" y="224608"/>
            <a:ext cx="1164439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УСТРОЙСТВА ПЕРЕДАЧИ ЗВУКА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9399" y="3510756"/>
            <a:ext cx="412984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object 11"/>
          <p:cNvSpPr txBox="1"/>
          <p:nvPr/>
        </p:nvSpPr>
        <p:spPr>
          <a:xfrm>
            <a:off x="4084623" y="2582062"/>
            <a:ext cx="3571900" cy="57165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Микрофон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rot="16200000" flipH="1">
            <a:off x="4977597" y="1974840"/>
            <a:ext cx="1428759" cy="71435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4689" y="3296442"/>
            <a:ext cx="291767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МОДЕМ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584161" y="1653368"/>
            <a:ext cx="11060232" cy="3772526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Интернет-услуги, которые занимают важное место  в нашей повседневной жизни, трудно переоценить  без устройства, называемого модемом. Его основная  функция заключается в быстрой передаче и  получении данных по телефонной сети на удаленные компьютеры.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2855" y="1296178"/>
            <a:ext cx="9722417" cy="5439050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  Проверка самостоятельной работы</a:t>
            </a:r>
            <a:r>
              <a:rPr spc="-11" dirty="0" smtClean="0">
                <a:solidFill>
                  <a:srgbClr val="231F20"/>
                </a:solidFill>
                <a:latin typeface="Arial"/>
                <a:cs typeface="Arial"/>
              </a:rPr>
              <a:t>;</a:t>
            </a:r>
            <a:endParaRPr lang="ru-RU" spc="-1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  Аппаратные средства компьютера</a:t>
            </a:r>
            <a:r>
              <a:rPr smtClean="0">
                <a:solidFill>
                  <a:srgbClr val="231F20"/>
                </a:solidFill>
                <a:latin typeface="Arial"/>
                <a:cs typeface="Arial"/>
              </a:rPr>
              <a:t>;</a:t>
            </a:r>
            <a:endParaRPr lang="ru-RU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  Принтеры, сканеры;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  Устройства передачи звука;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  Модем;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  Современные компьютеры;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  </a:t>
            </a:r>
            <a:r>
              <a:rPr lang="en-US" dirty="0" smtClean="0">
                <a:solidFill>
                  <a:srgbClr val="231F20"/>
                </a:solidFill>
                <a:latin typeface="Arial"/>
                <a:cs typeface="Arial"/>
              </a:rPr>
              <a:t>Smart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технологии.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9847" y="296046"/>
            <a:ext cx="1150151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>
                <a:latin typeface="Arial" pitchFamily="34" charset="0"/>
                <a:cs typeface="Arial" pitchFamily="34" charset="0"/>
              </a:rPr>
              <a:t>ПЛАН </a:t>
            </a:r>
            <a:r>
              <a:rPr lang="ru-RU" spc="53" dirty="0" smtClean="0">
                <a:latin typeface="Arial" pitchFamily="34" charset="0"/>
                <a:cs typeface="Arial" pitchFamily="34" charset="0"/>
              </a:rPr>
              <a:t>УРОКА</a:t>
            </a:r>
            <a:endParaRPr lang="ru-RU" spc="1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МОДЕМ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object 11"/>
          <p:cNvSpPr txBox="1"/>
          <p:nvPr/>
        </p:nvSpPr>
        <p:spPr>
          <a:xfrm>
            <a:off x="1441417" y="1867682"/>
            <a:ext cx="9644130" cy="254142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lang="ru-RU" sz="4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Модем</a:t>
            </a:r>
            <a:r>
              <a:rPr lang="en-US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lang="en-US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это устройство, которое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преобразует аналоговые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сигналы в  цифровые сигналы и,  наоборот, цифровые сигналы в звуковые сигналы.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1"/>
          <p:cNvSpPr txBox="1"/>
          <p:nvPr/>
        </p:nvSpPr>
        <p:spPr>
          <a:xfrm>
            <a:off x="369847" y="3939384"/>
            <a:ext cx="4143404" cy="57165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Встроенный модем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4084623" y="1296178"/>
            <a:ext cx="1571636" cy="785818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263088" y="2332029"/>
            <a:ext cx="3286149" cy="1357325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656259" y="1296178"/>
            <a:ext cx="3000396" cy="1643074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11"/>
          <p:cNvSpPr txBox="1"/>
          <p:nvPr/>
        </p:nvSpPr>
        <p:spPr>
          <a:xfrm>
            <a:off x="441285" y="1439054"/>
            <a:ext cx="3571899" cy="57165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Внешний модем</a:t>
            </a:r>
          </a:p>
        </p:txBody>
      </p:sp>
      <p:sp>
        <p:nvSpPr>
          <p:cNvPr id="23" name="object 11"/>
          <p:cNvSpPr txBox="1"/>
          <p:nvPr/>
        </p:nvSpPr>
        <p:spPr>
          <a:xfrm>
            <a:off x="8799531" y="1510492"/>
            <a:ext cx="2987738" cy="1064092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Беспроводной, WIFI-модем</a:t>
            </a:r>
          </a:p>
        </p:txBody>
      </p:sp>
      <p:sp>
        <p:nvSpPr>
          <p:cNvPr id="1028" name="AutoShape 4" descr="Планшетный сканер — Мегаэнциклопедия Кирилла и Мефодия — стат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Планшетный сканер — Мегаэнциклопедия Кирилла и Мефодия — стат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226971" y="224608"/>
            <a:ext cx="1164439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МОДЕМЫ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>
            <a:endCxn id="21" idx="0"/>
          </p:cNvCxnSpPr>
          <p:nvPr/>
        </p:nvCxnSpPr>
        <p:spPr>
          <a:xfrm rot="16200000" flipH="1">
            <a:off x="4816861" y="2278449"/>
            <a:ext cx="2786084" cy="964413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11"/>
          <p:cNvSpPr txBox="1"/>
          <p:nvPr/>
        </p:nvSpPr>
        <p:spPr>
          <a:xfrm>
            <a:off x="5370507" y="4153698"/>
            <a:ext cx="2643206" cy="57165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USB модем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3317" y="4796640"/>
            <a:ext cx="316265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47" y="4653764"/>
            <a:ext cx="3357586" cy="202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847" y="2081996"/>
            <a:ext cx="3703283" cy="182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8942407" y="2796376"/>
            <a:ext cx="2857520" cy="293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3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СОВРЕМЕННЫЕ</a:t>
            </a:r>
            <a:r>
              <a:rPr kumimoji="0" lang="ru-RU" sz="4400" b="1" i="0" u="none" strike="noStrike" kern="0" cap="none" spc="-21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КОМПЬЮТЕРЫ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object 11"/>
          <p:cNvSpPr txBox="1"/>
          <p:nvPr/>
        </p:nvSpPr>
        <p:spPr>
          <a:xfrm>
            <a:off x="1369979" y="1724806"/>
            <a:ext cx="8858312" cy="3772526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Компьютер считается универсальной машиной и для того, чтобы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использовать какое-либо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новое устройство, не нужно заново его создавать, они просто настраиваются на устройства.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СОВРЕМЕННЫЕ</a:t>
            </a:r>
            <a:r>
              <a:rPr kumimoji="0" lang="ru-RU" sz="4400" b="1" i="0" u="none" strike="noStrike" kern="0" cap="none" spc="-21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КОМПЬЮТЕРЫ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object 11"/>
          <p:cNvSpPr txBox="1"/>
          <p:nvPr/>
        </p:nvSpPr>
        <p:spPr>
          <a:xfrm>
            <a:off x="369847" y="1653368"/>
            <a:ext cx="11501518" cy="3772526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В настоящее время в сфере образования, экономики, науки, медицины, автомобилестроения, космонавтики, робототехники широко и эффективно используются более 50 дополнительных устройств и средств вычислительной техники.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СОВРЕМЕННЫЕ</a:t>
            </a:r>
            <a:r>
              <a:rPr kumimoji="0" lang="ru-RU" sz="4400" b="1" i="0" u="none" strike="noStrike" kern="0" cap="none" spc="-21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КОМПЬЮТЕРЫ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23" y="1939120"/>
            <a:ext cx="3357586" cy="173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12789" y="1224740"/>
            <a:ext cx="1230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Факс</a:t>
            </a:r>
            <a:endParaRPr lang="ru-RU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5731" y="4653764"/>
            <a:ext cx="31745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98673" y="3867946"/>
            <a:ext cx="2248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Планшет </a:t>
            </a:r>
            <a:endParaRPr lang="ru-RU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7565" y="1939120"/>
            <a:ext cx="2571768" cy="202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584689" y="1296178"/>
            <a:ext cx="2717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Веб-камера</a:t>
            </a:r>
            <a:endParaRPr lang="ru-RU" dirty="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6655" y="2010558"/>
            <a:ext cx="2357454" cy="190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7649499" y="1224740"/>
            <a:ext cx="4520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Виртуальный шлем </a:t>
            </a:r>
            <a:endParaRPr lang="ru-RU" dirty="0"/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8027" y="4868078"/>
            <a:ext cx="2643206" cy="189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7513647" y="4153698"/>
            <a:ext cx="4252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Виртуальные очки 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СОВРЕМЕННЫЕ</a:t>
            </a:r>
            <a:r>
              <a:rPr kumimoji="0" lang="ru-RU" sz="4400" b="1" i="0" u="none" strike="noStrike" kern="0" cap="none" spc="-21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КОМПЬЮТЕРЫ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23" y="2153434"/>
            <a:ext cx="2892007" cy="167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7565" y="2724938"/>
            <a:ext cx="1928826" cy="15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56655" y="2439186"/>
            <a:ext cx="2571768" cy="210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599" y="4939516"/>
            <a:ext cx="2357454" cy="164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0705" y="5153830"/>
            <a:ext cx="14763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369847" y="1367616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Видеопроектор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27499" y="1367616"/>
            <a:ext cx="4071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Цифровой фотоаппарат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656523" y="1510492"/>
            <a:ext cx="4113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Цифровая камера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7037" y="4296574"/>
            <a:ext cx="2571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Джойстик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513383" y="4582326"/>
            <a:ext cx="4328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Электронная доска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SMART</a:t>
            </a: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ТЕХНОЛОГИИ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object 11"/>
          <p:cNvSpPr txBox="1"/>
          <p:nvPr/>
        </p:nvSpPr>
        <p:spPr>
          <a:xfrm>
            <a:off x="727037" y="1439054"/>
            <a:ext cx="10429948" cy="5003632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 современном этапе развития информационно-коммуникационных технологий (ИКТ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 наблюдаются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потребности, которые не могут удовлетворить не только традиционные образовательные технологии, но и Электронное образование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(электронное обучение).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SMART</a:t>
            </a: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ТЕХНОЛОГИИ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object 11"/>
          <p:cNvSpPr txBox="1"/>
          <p:nvPr/>
        </p:nvSpPr>
        <p:spPr>
          <a:xfrm>
            <a:off x="655599" y="1081864"/>
            <a:ext cx="11144328" cy="5619185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В то же время наблюдается переход из электронного на </a:t>
            </a:r>
            <a:r>
              <a:rPr lang="ru-RU" sz="4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Smart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(умное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подвижное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 и </a:t>
            </a:r>
            <a:r>
              <a:rPr lang="ru-RU" sz="4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Smart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Education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(Умное образование).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В </a:t>
            </a:r>
            <a:r>
              <a:rPr lang="ru-RU" sz="4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Smart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Education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используются новые концепции и технологии, такие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как: </a:t>
            </a:r>
            <a:endParaRPr lang="ru-RU" sz="4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SmartPen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(интеллектуальная ручка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);</a:t>
            </a:r>
            <a:endParaRPr lang="ru-RU" sz="4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SmartTable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(интеллектуальная доска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); </a:t>
            </a:r>
            <a:endParaRPr lang="ru-RU" sz="4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SmartGlasess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(интеллектуальные очки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);</a:t>
            </a:r>
            <a:endParaRPr lang="ru-RU" sz="4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Smart</a:t>
            </a:r>
            <a:r>
              <a:rPr lang="en-US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Display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(интеллектуальный стол).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1"/>
          <p:cNvSpPr txBox="1"/>
          <p:nvPr/>
        </p:nvSpPr>
        <p:spPr>
          <a:xfrm>
            <a:off x="9013845" y="1296178"/>
            <a:ext cx="2701986" cy="57165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Smart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Glases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3941747" y="1439054"/>
            <a:ext cx="1571636" cy="785818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334656" y="2046277"/>
            <a:ext cx="1857388" cy="642942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11"/>
          <p:cNvSpPr txBox="1"/>
          <p:nvPr/>
        </p:nvSpPr>
        <p:spPr>
          <a:xfrm>
            <a:off x="369847" y="1724806"/>
            <a:ext cx="3571899" cy="57165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Smart Pen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 descr="Планшетный сканер — Мегаэнциклопедия Кирилла и Мефодия — стат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Планшетный сканер — Мегаэнциклопедия Кирилла и Мефодия — стат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226971" y="224608"/>
            <a:ext cx="1164439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en-US" sz="4400" b="1" kern="0" spc="-2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SMART</a:t>
            </a:r>
            <a:r>
              <a:rPr lang="ru-RU" sz="4400" b="1" kern="0" spc="-2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ТЕХНОЛОГИИ</a:t>
            </a:r>
            <a:endParaRPr lang="ru-RU" sz="4400" b="1" kern="0" spc="-2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584821" y="1367616"/>
            <a:ext cx="3071834" cy="571504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11"/>
          <p:cNvSpPr txBox="1"/>
          <p:nvPr/>
        </p:nvSpPr>
        <p:spPr>
          <a:xfrm>
            <a:off x="3655995" y="3367880"/>
            <a:ext cx="2643206" cy="57165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Smart Table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10" y="2510624"/>
            <a:ext cx="29980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7433" y="4010821"/>
            <a:ext cx="2928958" cy="234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Прямая со стрелкой 27"/>
          <p:cNvCxnSpPr/>
          <p:nvPr/>
        </p:nvCxnSpPr>
        <p:spPr>
          <a:xfrm>
            <a:off x="5584821" y="1439054"/>
            <a:ext cx="2428892" cy="2357454"/>
          </a:xfrm>
          <a:prstGeom prst="straightConnector1">
            <a:avLst/>
          </a:prstGeom>
          <a:ln w="63500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11"/>
          <p:cNvSpPr txBox="1"/>
          <p:nvPr/>
        </p:nvSpPr>
        <p:spPr>
          <a:xfrm>
            <a:off x="8228027" y="3725070"/>
            <a:ext cx="2701986" cy="57165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Smart Display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AR smart glasses to merge with AI, computer vision to ID 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42407" y="2010558"/>
            <a:ext cx="2798739" cy="1464674"/>
          </a:xfrm>
          <a:prstGeom prst="rect">
            <a:avLst/>
          </a:prstGeom>
          <a:noFill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0837" y="4368012"/>
            <a:ext cx="31572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ЗАКРЕПЛЕНИЕ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object 11"/>
          <p:cNvSpPr txBox="1"/>
          <p:nvPr/>
        </p:nvSpPr>
        <p:spPr>
          <a:xfrm>
            <a:off x="655599" y="1402328"/>
            <a:ext cx="11514176" cy="5619185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lvl="0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1. Укажите устройства, не являющиеся устройствами ввода информации: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А) клавиатура;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В) монитор;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Б) микрофон;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Г) сканер.</a:t>
            </a:r>
          </a:p>
          <a:p>
            <a:pPr marL="742950" lvl="0" indent="-74295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/>
          </p:cNvSpPr>
          <p:nvPr/>
        </p:nvSpPr>
        <p:spPr>
          <a:xfrm>
            <a:off x="-201657" y="310356"/>
            <a:ext cx="12644526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200" b="1" spc="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r>
              <a:rPr lang="ru-RU" sz="4400" b="1" spc="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27235" y="4510888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Клавиатура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655995" y="5439582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Мышь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1945" y="2367748"/>
            <a:ext cx="631944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Прямоугольник 41"/>
          <p:cNvSpPr/>
          <p:nvPr/>
        </p:nvSpPr>
        <p:spPr>
          <a:xfrm>
            <a:off x="727037" y="2724938"/>
            <a:ext cx="4643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Системный блок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70177" y="3725070"/>
            <a:ext cx="250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Монитор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8409" y="1296178"/>
            <a:ext cx="11501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1. Основные устройства компьютера.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/>
      <p:bldP spid="42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ЗАКРЕПЛЕНИЕ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object 11"/>
          <p:cNvSpPr txBox="1"/>
          <p:nvPr/>
        </p:nvSpPr>
        <p:spPr>
          <a:xfrm>
            <a:off x="655599" y="1367616"/>
            <a:ext cx="11514176" cy="5311409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2. Сканер - это: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А устройство обработки информации;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Б) устройство хранения информации;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В) устройство ввода информации с бумаги;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Г) устройство вывода информации на бумагу.</a:t>
            </a:r>
          </a:p>
          <a:p>
            <a:pPr marL="742950" lvl="0" indent="-74295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ЗАКРЕПЛЕНИЕ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object 11"/>
          <p:cNvSpPr txBox="1"/>
          <p:nvPr/>
        </p:nvSpPr>
        <p:spPr>
          <a:xfrm>
            <a:off x="655599" y="1402328"/>
            <a:ext cx="11514176" cy="5619185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lvl="0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3. Укажите устройства, не являющиеся устройствами вывода информации: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А) монитор;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В) принтер;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Б) клавиатура;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Г) звуковые колонки.</a:t>
            </a:r>
          </a:p>
          <a:p>
            <a:pPr marL="742950" lvl="0" indent="-74295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algn="ctr"/>
            <a:r>
              <a:rPr lang="ru-RU" sz="3900" dirty="0" smtClean="0"/>
              <a:t>ЗАДАНИЯ ДЛЯ САМОСТОЯТЕЛЬНОЙ РАБОТЫ</a:t>
            </a:r>
            <a:endParaRPr lang="ru-RU" sz="39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12723" y="1367616"/>
            <a:ext cx="11072890" cy="3200876"/>
          </a:xfrm>
        </p:spPr>
        <p:txBody>
          <a:bodyPr/>
          <a:lstStyle/>
          <a:p>
            <a:r>
              <a:rPr lang="ru-RU" sz="4000" i="0" dirty="0" smtClean="0"/>
              <a:t>    1. Разделите все перечисленные в уроке приборы по функции и заполните </a:t>
            </a:r>
            <a:r>
              <a:rPr lang="ru-RU" sz="4000" i="0" dirty="0" smtClean="0"/>
              <a:t>таблицу:</a:t>
            </a:r>
            <a:endParaRPr lang="ru-RU" sz="4000" i="0" dirty="0" smtClean="0"/>
          </a:p>
          <a:p>
            <a:endParaRPr lang="ru-RU" sz="3200" i="0" dirty="0" smtClean="0"/>
          </a:p>
          <a:p>
            <a:endParaRPr lang="ru-RU" sz="3200" i="0" dirty="0" smtClean="0"/>
          </a:p>
          <a:p>
            <a:endParaRPr lang="ru-RU" sz="3200" i="0" dirty="0" smtClean="0"/>
          </a:p>
          <a:p>
            <a:endParaRPr lang="ru-RU" sz="3200" i="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69846" y="2867814"/>
          <a:ext cx="11501520" cy="3399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3840"/>
                <a:gridCol w="3833840"/>
                <a:gridCol w="3833840"/>
              </a:tblGrid>
              <a:tr h="27217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Устройства ввода данных</a:t>
                      </a:r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Устройства вывода данных</a:t>
                      </a:r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Устройства, как принимающие, так и передающие данные</a:t>
                      </a:r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4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algn="ctr"/>
            <a:r>
              <a:rPr lang="ru-RU" sz="3900" dirty="0" smtClean="0"/>
              <a:t>ЗАДАНИЯ ДЛЯ САМОСТОЯТЕЛЬНОЙ РАБОТЫ</a:t>
            </a:r>
            <a:endParaRPr lang="ru-RU" sz="39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84161" y="1724806"/>
            <a:ext cx="11072890" cy="3693319"/>
          </a:xfrm>
        </p:spPr>
        <p:txBody>
          <a:bodyPr/>
          <a:lstStyle/>
          <a:p>
            <a:r>
              <a:rPr lang="ru-RU" sz="4000" i="0" dirty="0" smtClean="0"/>
              <a:t>    2. Создавайте статьи или картинки на </a:t>
            </a:r>
            <a:r>
              <a:rPr lang="ru-RU" sz="4000" i="0" dirty="0" smtClean="0"/>
              <a:t>тему: «Технологии будущего».</a:t>
            </a:r>
            <a:endParaRPr lang="ru-RU" sz="4000" i="0" dirty="0" smtClean="0"/>
          </a:p>
          <a:p>
            <a:r>
              <a:rPr lang="ru-RU" sz="4000" i="0" dirty="0" smtClean="0"/>
              <a:t>    3. У вас есть информация о других современных аппаратных средствах компьютеров? Подготовьте статью на тему" интересные </a:t>
            </a:r>
            <a:r>
              <a:rPr lang="ru-RU" sz="4000" i="0" dirty="0" smtClean="0"/>
              <a:t>факты.</a:t>
            </a:r>
            <a:endParaRPr lang="ru-RU" sz="4000" i="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727301" y="2010558"/>
            <a:ext cx="400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Материнская плата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47" y="3939384"/>
            <a:ext cx="221359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727301" y="3153566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Микропроцессор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42407" y="2081996"/>
            <a:ext cx="2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Видеокарта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285" y="1867682"/>
            <a:ext cx="21460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285" y="3153566"/>
            <a:ext cx="187817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7895" y="2010558"/>
            <a:ext cx="1857388" cy="8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26971" y="1224740"/>
            <a:ext cx="11572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Устройства, расположенные в системном блоке</a:t>
            </a:r>
            <a:endParaRPr lang="ru-RU" sz="3600" dirty="0"/>
          </a:p>
        </p:txBody>
      </p:sp>
      <p:sp>
        <p:nvSpPr>
          <p:cNvPr id="15" name="object 2"/>
          <p:cNvSpPr txBox="1">
            <a:spLocks/>
          </p:cNvSpPr>
          <p:nvPr/>
        </p:nvSpPr>
        <p:spPr>
          <a:xfrm>
            <a:off x="0" y="224608"/>
            <a:ext cx="11942803" cy="681837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200" b="1" spc="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</a:t>
            </a:r>
            <a:r>
              <a:rPr lang="ru-RU" sz="4200" b="1" spc="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РАБОТЫ</a:t>
            </a:r>
            <a:endParaRPr kumimoji="0" lang="ru-RU" sz="42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85151" y="3153566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Жесткий диск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13779" y="4582326"/>
            <a:ext cx="2786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Оперативная память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6391" y="3010690"/>
            <a:ext cx="165435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3084491" y="5653896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Сетевая плата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13779" y="5796772"/>
            <a:ext cx="236510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13185" y="4439450"/>
            <a:ext cx="194727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645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9" grpId="0"/>
      <p:bldP spid="17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33" y="23415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200" spc="32" dirty="0" smtClean="0"/>
              <a:t>ПРОВЕРКА САМОСТОЯТЕЛЬНОЙ </a:t>
            </a:r>
            <a:r>
              <a:rPr lang="ru-RU" spc="32" dirty="0" smtClean="0"/>
              <a:t>РАБОТЫ</a:t>
            </a:r>
            <a:endParaRPr lang="ru-RU" spc="-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369847" y="1296178"/>
            <a:ext cx="11501518" cy="57165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3. Средства хранения информации на компьютере.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27631" y="2153434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Жесткий диск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1549" y="2153433"/>
            <a:ext cx="2082982" cy="10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5656259" y="3510756"/>
            <a:ext cx="2786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Оперативная память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7580" y="3582194"/>
            <a:ext cx="341626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5299069" y="5296706"/>
            <a:ext cx="400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Материнская плата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2734" y="5153830"/>
            <a:ext cx="280635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" y="234156"/>
            <a:ext cx="12169775" cy="681837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200" spc="32" dirty="0" smtClean="0"/>
              <a:t>ПРОВЕРКА САМОСТОЯТЕЛЬНОЙ </a:t>
            </a:r>
            <a:r>
              <a:rPr lang="ru-RU" sz="4200" spc="32" dirty="0" smtClean="0"/>
              <a:t>РАБОТЫ</a:t>
            </a:r>
            <a:endParaRPr lang="ru-RU" sz="4200" spc="-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369847" y="1296178"/>
            <a:ext cx="11501518" cy="1556535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4. Перечислите устройства ввода – вывода информации, рассмотренные на этом уроке.</a:t>
            </a: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27499" y="2510624"/>
            <a:ext cx="7726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Устройства ввода информации.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7433" y="3939384"/>
            <a:ext cx="27092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23" y="3653632"/>
            <a:ext cx="283803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98409" y="2724938"/>
            <a:ext cx="7726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Устройства вывода информации.</a:t>
            </a:r>
          </a:p>
        </p:txBody>
      </p:sp>
      <p:pic>
        <p:nvPicPr>
          <p:cNvPr id="21" name="Picture 4" descr="60157_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5019" y="3725070"/>
            <a:ext cx="4516857" cy="229454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971" y="23415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pc="32" dirty="0" smtClean="0"/>
              <a:t>АППАРАТНЫЕ СРЕДСТВА КОМПЬЮТЕРА</a:t>
            </a:r>
            <a:endParaRPr lang="ru-RU" spc="-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441285" y="1296178"/>
            <a:ext cx="11430080" cy="5126743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 настоящее время невозможно представить себе рабочий процесс или производительность предприятия без таких инструментов, как принтер, сканер, факс, модем (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маршрутизатор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веб-камера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усилитель звука, наушники. Хотя эти устройства и инструменты не считаются основными устройствами компьютера, потребность в них очень велика в повседневной жизни людей. Теперь мы познакомимся с этими устройствами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поближе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33" y="23415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pc="32" dirty="0" smtClean="0"/>
              <a:t>АППАРАТНЫЕ СРЕДСТВА КОМПЬЮТЕРА</a:t>
            </a:r>
            <a:endParaRPr lang="ru-RU" spc="-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512723" y="1510492"/>
            <a:ext cx="11287204" cy="4388079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Внешние устройства компьютера также называются вспомогательными устройствами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в соответствии с их задачами:</a:t>
            </a:r>
          </a:p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устройства ввода данных;</a:t>
            </a:r>
          </a:p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устройства вывода данных с компьютера; </a:t>
            </a:r>
          </a:p>
          <a:p>
            <a:pPr indent="898525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данные могут быть разделены как на устройства передачи, так и на приемники.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971" y="296046"/>
            <a:ext cx="1171583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300" spc="32" dirty="0" smtClean="0"/>
              <a:t>АППАРАТНЫЕ СРЕДСТВА КОМПЬЮТЕРА</a:t>
            </a:r>
            <a:endParaRPr lang="ru-RU" sz="4300" spc="-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584161" y="1867682"/>
            <a:ext cx="11072890" cy="3156973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indent="89852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Компьютеры также могут работать без дополнительных устройств, но без них невозможно выполнять операции по поиску, обработке информации, хранению во внешней памяти, печати или передаче.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02dba584fd98f223a6dffe6c11f7e1855c76a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4542</TotalTime>
  <Words>897</Words>
  <Application>Microsoft Office PowerPoint</Application>
  <PresentationFormat>Произвольный</PresentationFormat>
  <Paragraphs>155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Информатика и ИТ</vt:lpstr>
      <vt:lpstr>ПЛАН УРОКА</vt:lpstr>
      <vt:lpstr>Слайд 3</vt:lpstr>
      <vt:lpstr>Слайд 4</vt:lpstr>
      <vt:lpstr>ПРОВЕРКА САМОСТОЯТЕЛЬНОЙ РАБОТЫ</vt:lpstr>
      <vt:lpstr>ПРОВЕРКА САМОСТОЯТЕЛЬНОЙ РАБОТЫ</vt:lpstr>
      <vt:lpstr>АППАРАТНЫЕ СРЕДСТВА КОМПЬЮТЕРА</vt:lpstr>
      <vt:lpstr>АППАРАТНЫЕ СРЕДСТВА КОМПЬЮТЕРА</vt:lpstr>
      <vt:lpstr>АППАРАТНЫЕ СРЕДСТВА КОМПЬЮТЕРА</vt:lpstr>
      <vt:lpstr>ПРИНТЕРЫ</vt:lpstr>
      <vt:lpstr>ПРИНТЕРЫ</vt:lpstr>
      <vt:lpstr>ПРИНТЕРЫ</vt:lpstr>
      <vt:lpstr>Принтеры</vt:lpstr>
      <vt:lpstr>СКАНЕРЫ</vt:lpstr>
      <vt:lpstr>СКАНЕРЫ</vt:lpstr>
      <vt:lpstr>СКАНЕРЫ</vt:lpstr>
      <vt:lpstr>УСТРОЙСТВА ПЕРЕДАЧИ ЗВУКА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ЗАДАНИЯ ДЛЯ САМОСТОЯТЕЛЬНОЙ РАБОТЫ</vt:lpstr>
      <vt:lpstr>ЗАДАНИЯ ДЛЯ САМОСТОЯТЕЛЬНОЙ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356</cp:revision>
  <dcterms:created xsi:type="dcterms:W3CDTF">2020-04-13T08:05:16Z</dcterms:created>
  <dcterms:modified xsi:type="dcterms:W3CDTF">2020-09-24T09:35:14Z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