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70" r:id="rId3"/>
    <p:sldId id="341" r:id="rId4"/>
    <p:sldId id="298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2" r:id="rId15"/>
    <p:sldId id="351" r:id="rId16"/>
    <p:sldId id="353" r:id="rId17"/>
    <p:sldId id="354" r:id="rId18"/>
    <p:sldId id="355" r:id="rId19"/>
    <p:sldId id="358" r:id="rId20"/>
    <p:sldId id="357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37" r:id="rId32"/>
  </p:sldIdLst>
  <p:sldSz cx="12169775" cy="7021513"/>
  <p:notesSz cx="5765800" cy="3244850"/>
  <p:custDataLst>
    <p:tags r:id="rId34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>
      <p:cViewPr>
        <p:scale>
          <a:sx n="75" d="100"/>
          <a:sy n="75" d="100"/>
        </p:scale>
        <p:origin x="66" y="22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AE4-821F-4C25-B9CA-625355D9A2DE}" type="datetimeFigureOut">
              <a:rPr lang="ru-RU"/>
              <a:pPr>
                <a:defRPr/>
              </a:pPr>
              <a:t>16.09.2020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A9B-D679-4E7C-B09E-3E2D167D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235449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235449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9D5F-F2D9-4E92-AC8F-9485ADC92FFB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9769-0526-41D3-9D23-8491C46F9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5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727169" y="3510756"/>
            <a:ext cx="5826768" cy="1447080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Компьютер и его структура.</a:t>
            </a:r>
            <a:r>
              <a:rPr lang="ru-RU" sz="4400" spc="-2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lang="ru-RU" sz="4400" spc="-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287" y="34345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/>
              <a:t>Современные компьютеры:</a:t>
            </a:r>
            <a:endParaRPr lang="ru-RU" dirty="0"/>
          </a:p>
        </p:txBody>
      </p:sp>
      <p:sp>
        <p:nvSpPr>
          <p:cNvPr id="12" name="object 11"/>
          <p:cNvSpPr txBox="1"/>
          <p:nvPr/>
        </p:nvSpPr>
        <p:spPr>
          <a:xfrm>
            <a:off x="369847" y="3725070"/>
            <a:ext cx="7786742" cy="254142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Моноблок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– это объединённый монитор и системный блок. Иными словами компактный компьютер.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5283" y="4153698"/>
            <a:ext cx="2571768" cy="255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9847" y="1367616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Desktop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(персональный) компьютер.</a:t>
            </a:r>
            <a:endParaRPr lang="ru-RU" dirty="0"/>
          </a:p>
        </p:txBody>
      </p:sp>
      <p:pic>
        <p:nvPicPr>
          <p:cNvPr id="7" name="Picture 7" descr="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45" y="1296178"/>
            <a:ext cx="2786082" cy="312713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7762414" cy="1846659"/>
          </a:xfrm>
        </p:spPr>
        <p:txBody>
          <a:bodyPr/>
          <a:lstStyle/>
          <a:p>
            <a:r>
              <a:rPr lang="en-US" sz="4000" b="1" i="0" dirty="0" smtClean="0"/>
              <a:t>Laptop</a:t>
            </a:r>
            <a:r>
              <a:rPr lang="en-US" sz="4000" i="0" dirty="0" smtClean="0"/>
              <a:t> - (notebook)</a:t>
            </a:r>
            <a:r>
              <a:rPr lang="ru-RU" sz="4000" i="0" dirty="0" smtClean="0"/>
              <a:t> персональный компьютер типа Блокнота.</a:t>
            </a:r>
            <a:endParaRPr lang="ru-RU" sz="4000" i="0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Современные компьютеры:</a:t>
            </a:r>
            <a:endParaRPr lang="ru-RU" sz="4400" dirty="0"/>
          </a:p>
        </p:txBody>
      </p:sp>
      <p:pic>
        <p:nvPicPr>
          <p:cNvPr id="7" name="Picture 4" descr="ноутб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69" y="1296178"/>
            <a:ext cx="2663825" cy="26638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13" y="4153698"/>
            <a:ext cx="35075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55599" y="4082260"/>
            <a:ext cx="60833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Планшеты -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различные типы электронных устройств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 сенсорным экраном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9847" y="1796244"/>
            <a:ext cx="8572560" cy="3693319"/>
          </a:xfrm>
        </p:spPr>
        <p:txBody>
          <a:bodyPr/>
          <a:lstStyle/>
          <a:p>
            <a:r>
              <a:rPr lang="ru-RU" sz="4000" b="1" i="0" dirty="0" err="1" smtClean="0"/>
              <a:t>Неттоп</a:t>
            </a:r>
            <a:r>
              <a:rPr lang="ru-RU" sz="4000" i="0" dirty="0" smtClean="0"/>
              <a:t> (англ. </a:t>
            </a:r>
            <a:r>
              <a:rPr lang="ru-RU" sz="4000" dirty="0" err="1" smtClean="0"/>
              <a:t>nettop</a:t>
            </a:r>
            <a:r>
              <a:rPr lang="ru-RU" sz="4000" i="0" dirty="0" smtClean="0"/>
              <a:t>) </a:t>
            </a:r>
            <a:r>
              <a:rPr lang="ru-RU" sz="4000" i="0" dirty="0" smtClean="0"/>
              <a:t>—</a:t>
            </a:r>
          </a:p>
          <a:p>
            <a:r>
              <a:rPr lang="ru-RU" sz="4000" i="0" dirty="0" smtClean="0"/>
              <a:t>небольшой </a:t>
            </a:r>
            <a:r>
              <a:rPr lang="ru-RU" sz="4000" i="0" dirty="0" smtClean="0"/>
              <a:t>по физическому размеру </a:t>
            </a:r>
            <a:r>
              <a:rPr lang="ru-RU" sz="4000" i="0" dirty="0" smtClean="0"/>
              <a:t>настольный</a:t>
            </a:r>
            <a:r>
              <a:rPr lang="ru-RU" sz="4000" i="0" dirty="0" smtClean="0"/>
              <a:t> </a:t>
            </a:r>
            <a:endParaRPr lang="ru-RU" sz="4000" i="0" dirty="0" smtClean="0"/>
          </a:p>
          <a:p>
            <a:r>
              <a:rPr lang="ru-RU" sz="4000" i="0" dirty="0" smtClean="0"/>
              <a:t>персональный </a:t>
            </a:r>
            <a:r>
              <a:rPr lang="ru-RU" sz="4000" i="0" dirty="0" smtClean="0"/>
              <a:t>компьютер</a:t>
            </a:r>
            <a:r>
              <a:rPr lang="ru-RU" sz="4000" i="0" dirty="0" smtClean="0"/>
              <a:t>.</a:t>
            </a:r>
          </a:p>
          <a:p>
            <a:r>
              <a:rPr lang="ru-RU" sz="4000" i="0" dirty="0" smtClean="0"/>
              <a:t>   Слово </a:t>
            </a:r>
            <a:r>
              <a:rPr lang="ru-RU" sz="4000" i="0" dirty="0" smtClean="0"/>
              <a:t>«</a:t>
            </a:r>
            <a:r>
              <a:rPr lang="ru-RU" sz="4000" i="0" dirty="0" err="1" smtClean="0"/>
              <a:t>Неттоп</a:t>
            </a:r>
            <a:r>
              <a:rPr lang="ru-RU" sz="4000" i="0" dirty="0" smtClean="0"/>
              <a:t>» образовано </a:t>
            </a:r>
            <a:endParaRPr lang="ru-RU" sz="4000" i="0" dirty="0" smtClean="0"/>
          </a:p>
          <a:p>
            <a:r>
              <a:rPr lang="ru-RU" sz="4000" i="0" dirty="0" smtClean="0"/>
              <a:t>от </a:t>
            </a:r>
            <a:r>
              <a:rPr lang="ru-RU" sz="4000" i="0" dirty="0" smtClean="0"/>
              <a:t>«</a:t>
            </a:r>
            <a:r>
              <a:rPr lang="ru-RU" sz="4000" i="0" dirty="0" err="1" smtClean="0"/>
              <a:t>InterNET</a:t>
            </a:r>
            <a:r>
              <a:rPr lang="ru-RU" sz="4000" i="0" dirty="0" smtClean="0"/>
              <a:t>» и «</a:t>
            </a:r>
            <a:r>
              <a:rPr lang="en-US" sz="4000" i="0" dirty="0" err="1" smtClean="0"/>
              <a:t>deskTop</a:t>
            </a:r>
            <a:r>
              <a:rPr lang="ru-RU" sz="4000" i="0" dirty="0" smtClean="0"/>
              <a:t>».</a:t>
            </a:r>
            <a:endParaRPr lang="ru-RU" sz="4000" i="0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Современные компьютеры: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3713" y="1439054"/>
            <a:ext cx="3643338" cy="477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8409" y="1581930"/>
            <a:ext cx="7929618" cy="4001095"/>
          </a:xfrm>
        </p:spPr>
        <p:txBody>
          <a:bodyPr/>
          <a:lstStyle/>
          <a:p>
            <a:pPr algn="l"/>
            <a:r>
              <a:rPr lang="ru-RU" sz="3600" b="1" i="0" dirty="0" smtClean="0"/>
              <a:t>   </a:t>
            </a:r>
            <a:r>
              <a:rPr lang="en-US" sz="3200" b="1" i="0" dirty="0" smtClean="0"/>
              <a:t>Palmtop - </a:t>
            </a:r>
            <a:r>
              <a:rPr lang="ru-RU" sz="3200" i="0" dirty="0" smtClean="0"/>
              <a:t>карманный компьютер, представляющий собой устройство, которое без труда помещается в карман. Работает он на батарейках. Выглядит как горизонтальная раскладушка со встроенной клавиатурой и дисплеем, которые совместимы с персональным компьютером IBM.  </a:t>
            </a:r>
            <a:endParaRPr lang="ru-RU" sz="3600" i="0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Современные компьютеры:</a:t>
            </a:r>
            <a:endParaRPr lang="ru-RU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903" y="1796244"/>
            <a:ext cx="3532151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8409" y="1296178"/>
            <a:ext cx="11430080" cy="5509200"/>
          </a:xfrm>
        </p:spPr>
        <p:txBody>
          <a:bodyPr/>
          <a:lstStyle/>
          <a:p>
            <a:pPr algn="l"/>
            <a:r>
              <a:rPr lang="ru-RU" sz="3800" b="1" i="0" dirty="0" smtClean="0"/>
              <a:t>   </a:t>
            </a:r>
            <a:r>
              <a:rPr lang="ru-RU" sz="4000" i="0" dirty="0" smtClean="0"/>
              <a:t>Поскольку компьютеры, производимые в разных компаниях, отличаются друг от друга дизайном, мощностью и некоторыми дополнительными возможностями, все они создаются на единой архитектурной основе.</a:t>
            </a:r>
          </a:p>
          <a:p>
            <a:pPr algn="l"/>
            <a:endParaRPr lang="ru-RU" sz="3800" i="0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Архитектура компьютера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Архитектура компьютера</a:t>
            </a:r>
            <a:endParaRPr lang="ru-RU" sz="4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243" y="2582062"/>
            <a:ext cx="578647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582194"/>
            <a:ext cx="30350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29" y="3582194"/>
            <a:ext cx="305235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7367" y="1296178"/>
            <a:ext cx="607223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4557" y="5511020"/>
            <a:ext cx="5381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9597" y="3367880"/>
            <a:ext cx="26940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409" y="3510756"/>
            <a:ext cx="254356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/>
          <p:cNvSpPr/>
          <p:nvPr/>
        </p:nvSpPr>
        <p:spPr>
          <a:xfrm>
            <a:off x="2798739" y="4153698"/>
            <a:ext cx="428628" cy="428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9085283" y="4153698"/>
            <a:ext cx="428628" cy="428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4156061" y="2153434"/>
            <a:ext cx="428628" cy="428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7299333" y="5082392"/>
            <a:ext cx="428628" cy="428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441813" y="5082392"/>
            <a:ext cx="428628" cy="428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227895" y="2153434"/>
            <a:ext cx="428628" cy="428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0" y="221635"/>
            <a:ext cx="12169775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Структура  персонального компьютера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1285" y="1939120"/>
            <a:ext cx="10572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Все они построены по единой архитектуре (схеме). На основе этой архитектуры производились ранние электронные вычислительные машины, современные компьютеры и новые смартфоны.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Структура персонального компьютера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1285" y="1224740"/>
            <a:ext cx="10572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 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Базовой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аппаратной конфигурацией персонального компьютера называют минимальный комплект аппаратных средств, достаточный для начала работы с компьютером. С течением времени понятие базовой конфигурации постепенно меняется. </a:t>
            </a: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871" y="1296178"/>
            <a:ext cx="806274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Структура персонального компьютера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96244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Системный блок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293" y="3010690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Монитор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351" y="408226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Клавиатура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7235" y="508239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Мышь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Структура персонального компьютера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2723" y="1724806"/>
            <a:ext cx="115015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Монитор. Его функция заключается в отображении данных на экране.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Он отображает пользователю информацию, которая хранится в памяти компьютера в виде текста, изображения, значков, вкладок и т. д.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Пользователь в свою очередь, видит и читает информацию, предоставленную компьютером</a:t>
            </a:r>
            <a:r>
              <a:rPr lang="ru-RU" sz="4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475" y="1939120"/>
            <a:ext cx="9722417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Проверка самостоятельной работы</a:t>
            </a:r>
            <a:r>
              <a:rPr spc="-11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Компьютеры и его структура</a:t>
            </a:r>
            <a:r>
              <a:rPr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Современные компьютеры;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Архитектура компьютера;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Структура персонального компьютера.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97460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Мониторы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1285" y="1367616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Монитор с </a:t>
            </a:r>
          </a:p>
          <a:p>
            <a:pPr algn="ctr"/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электро-лучевой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трубкой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523" y="1367616"/>
            <a:ext cx="37528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2" y="4010822"/>
            <a:ext cx="36789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41879" y="4939516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Плазменный монитор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Мониторы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409" y="4796640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Сенсорный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монитор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789" y="1581930"/>
            <a:ext cx="3038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225004"/>
            <a:ext cx="56904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27697" y="1367616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Жидкокристаллический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монитор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Клавиатура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9847" y="1367616"/>
            <a:ext cx="112157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Его основная функция - ввод данных в компьютер и общение с компьютером. Пользователь набирает текст с помощью клавиатуры, редактирует его. Клавиатура в основном состоит из кнопок, установленных в 6 рядов. На них написаны буквы латинского и кириллического алфавитов, цифры, разные символы, символы и управляющие кнопки.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Игровая клавиатура Cougar Vantar MX: механические переключатели и  RGB-подсв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491" y="1439054"/>
            <a:ext cx="7143750" cy="4533900"/>
          </a:xfrm>
          <a:prstGeom prst="rect">
            <a:avLst/>
          </a:prstGeom>
          <a:noFill/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Клавиатура</a:t>
            </a:r>
            <a:endParaRPr lang="ru-RU" sz="4400" dirty="0"/>
          </a:p>
        </p:txBody>
      </p:sp>
      <p:sp>
        <p:nvSpPr>
          <p:cNvPr id="34818" name="AutoShape 2" descr="data:image/jpeg;base64,/9j/4AAQSkZJRgABAQAAAQABAAD/2wCEAAkGBxMTEhUTExMVFhUXGBcXGBgXGRsbHRcfFx8aGhcaHxgdHSggGB0lHhoYITEhJSkrLi4uIB8zODMtNygtLisBCgoKDg0OFw8PFy0dFR0tLS0tLS0tLS0tLS0tLS0tLS0tLS0tLS0tLS0tLS0tLSstLS0tLS0tLS0tLS0tLS0tLf/AABEIAH8BjAMBIgACEQEDEQH/xAAbAAACAwEBAQAAAAAAAAAAAAAEBQIDBgEAB//EAE0QAAIBAgQCBQgHBQYCCQUAAAECEQADBBIhMQVBBhMiUXEyUmGBkaGx0RQjQlOSwdIzYnKCohUWVLLC8CQ0B0NEY3Oz0+HiF0V0k/H/xAAWAQEBAQAAAAAAAAAAAAAAAAAAAQL/xAAZEQEBAQEBAQAAAAAAAAAAAAAAEQEhEjH/2gAMAwEAAhEDEQA/ANfxvp4thilhVdhoXacoPcAPK8ZHrpA3/SJjD9tB/IPzrF2rNy6zBAWKiSByAiT6d6hdsMujZ1MTB0PvFX4a2p6f4z71fwJ8qienuN++H4E/TXz3DYk58skggnWNIjaAPfNGlqXEbT+/mM+//ot/pqP9+sb/AIg/gt/prEXrhA07wPaQPzq04a5lD9vKdm7Mb5fN01keM04rZnprjP8AEn8KfpqP99MWf+0N7E/TWCx17IB2nkz5vKOWX86t4cl24oKh2MCcqzE7cjTg27dLsZuMS/sX9NVnpjjR/wBpf2L+msc94qpbMdPQKp4firt0lfK1hQqGTzmJPsFODbf3zxv+Jf2L8q9/fLG/4h/6f01kHRwYbsnTQqQdfRPdrQK41usCBlIM65SIj0ZzPtoN9/fLGf4l/YvyqwdMMZ/iX9ifprEsHG5iddUI35+VVb40oygkGSAdCIkwCNwfdTg3f978b/iW9ifpqS9MsZ/iW/Cn6axd/EkAnkAT7NTVK4piASFE8sx/TTg3y9Msb/iT+C3+irV6Y43/ABH9Fv8ATXz1sW6gk5NP3m/RXsFxNnUsABBjVvkKcH0hemGMP/Xj8Fv9FWp0txmn166/uJ8q+eDHt6PaflVWG46XYqAwI3MrHtB19lOI+nJ0sxn3qetFq9elWM+8tfgHzr5seKnuPu+dU3OkMPkh806RlI19IanB9THSnF/eWvwf/KpL0sxPnWj/ACH9VfMm4s/p/p/VXbXGjmCtMtMDQzHgTrodDQfTR0rxfLqfwN+usrh+EFbq3ARkS415bLS1lWfUkWy2gnUCdDHqRXOOMgLEwBudeeg03MmKts8eMBtYOuwB+M/79NCtlxzFX8U1g3eqixdF4KFYKzLoucFjIEzoRTZ+lGLI7Isbea369q+c3OlSoMzFgo0nKTE7bDx1q3DdKVYZlLR/Cw9xGvqoNliuLcRecuJS3/BaQ/581LLtrijf/c7nqS2P8qikf97FUEkvpvCOdOfL31LC9Mkcdgs0akhX+OWoq7iHRTE4j9vieuPfcXUeBUg++g//AKf3dAr2RqD2bQnQz5c5vYaNTpcBpD+jsXP013D9ObTaKzM2shVc+OgWgqt9B7/nYYj/APHtL7wszVlzoI5Bm3anvDOvuUge6if75xuLn4H/ADWoN09ABObQEBp0IJ5EGI5VQNZ6GYpf2ZX/APdiR/lurVt3o/xPKUW8gWNi99//ADHbX50ZZ6cyAQjkd+RvXrFdv9PbaiXlRtqpA15SRAoEf92eK5i/WhnylQwYg5eaglZQanY8zSriHRzGYZRmtKqEwWN24yydO0FAAnTUjuraYXpsjCVlh3gE/AVXi+mNtkZX0WDmlDERrMxp6aoydvobxEwypYUHUMmXY6ghoJIim1vobxKP+ddSOSm4APw/KodGemQss1lT1tmSUI7WT2cjz9Pia0B6dW/OA750PoqcUlwuG41ZeOvvsNIcMGA8VuZS3r9+1aHgGIxNzH2sVjLK2DZs3Ed0DH6QxJCkhQYUKZ158hMCI6bIVBGqwdREHvgjT10bY47dZQ64d2UiQezqORgnN6iKDaDj+H+8jxVh8RQ3EOleFtLJdnPm20ZifYNPXFZK1x+6wDjDMVYBgYXtBhIOjcwR7qA4t0muIuUYV+tacilZEnSTG8H2/BEFYnjZ4wep+rw2DVwbrXbiC9cyHyBbBm3qNz6p2r6Lbx9k6C7bPgy/OvlPAr/0WxD4W8WJL3LhQmWaJ9Ww99OG4kDp9AxE93UP+Q0pB9ES4p2IPganXzJ8XantcPxB8cPd/RUbnFMMsAYK8jMYE2rgzGCYAyydATA5A0iV9Pr1fJr/AEka0wNvrLB5BusAb+RxB9VbDgvTXD3LQa862rgMMp2O3aX0GfiNd6RXwh8c9pjlD9rcr3aaH1ifZVOL42zks63WYjdtT7d6LtWFdiGZVHe4Yjw7KsfdV2J4Wq2Rdi2QSyiFB2B11Ho2IqaEnDgS+YqQACNRG8U1zUnwMG4ZA0XuEbjltTa5h0DMAFYAkAwNQDofXQVYs9kmJiDA5wQT8KH/ALb7OU9ZAEAEaATmiJ79aFxbfWBYAGcDTT4b0+vcPsi3bcXFLMYdcuqemgz2OxouQFVtJ5UVw3jXVKAGZSMpIyyJWYMHQxJI9OvIV7jttEbKhkawwBWdoMTIovh2AV8O1w3FBQW4Rj2rmc6xrOm5oF2J4pbKFQTJjlUOE8SFliczI06EAzqIPhzppxfh62lkPbeYINt2MajfaDQ/RzBi+5RniS0F2MDKpaNWG8RJNB67xu2xzM+sKPJjRQFUQBAgAClOHxSi6GJ07Xvp3ZwCMCY2AMFmEyQO/wBPxpVh2zXApJywTlnTT30DbE8fFxVV7gIUkjsxuFXeJOiKPVSvEYhXuLlM9pPcQTTfiHBEtldVYOuZWUmCNtjqD4ik+PbqzFuVOk7EGfQRPvoGuN/Zv/A3wNT4Vx0WVIV7cNGYNzhXWNx57e6uPZIUNnGpIgEZhEakRpMmPA7aSq4ngFQAgyTB+yRqJjyRryProLsbiUKEBlJ02INT6N48WpYMmYFwA0fbUpMHxMemK5wXgnW22uqJ6tC7aLAEhdipnefAMeVexXCFFvrORzR5O6xMqAI3HdUB2P4gtx3udhcxLQp0E9wmlPA74W9mMGIMHYwQY9IqHBOGde+QKCxZVUDSSxgakwKNxXCFzFWUKVJUgRuDB20NUMMdjusbNCLvosDcs3L+KPAAcqQdZ9eDP2jrVGFwatdyNECTIkHT0TpTfE8HQShXKykg7kyDBB7Ueyga4rHK1tUFlFKle2u5AXLB01ky0/8A9pO7/X2/98mpVicEq3Ag1BIE6jeOU+mnOH4YtqDoSRIYg7ajQZ45ETvvQXcVebTeKf51o/h+LRbJVrQcsujTqpyELHgxk98Ul4ticqZYBzb8o10I1M7A8qjZ4CTbzhyBpMRpMfvSdxrFEd4w/wBX6/yNH9Gr6KgNxM42iSPtKSdP3Qw9dJsTghbXM03OQBYrvz0nu2ruA4WzpmVyNzALGANyYFFOOM3kIbq1KrlAgknUABtT6Z/9tgJ0UuqJLrnURKzE6NGvLWKDfh5UEs+cDUjOwn15TVPDsEbmYo5tgfvGddhovooNLjbqHLkTLCgNqTLc21JjwrP8Dc9YfA/lVo4W/wBq8SOfab9NVnhJBlLhUeljPtCD4UGm4hfskfV2yhzaSSYEvpJbUwbY2+ydday+LbW6f3rX+urf7NvffH8T/pr1+3bW1cUZi4dQSSDJ1gjQaeVuJ1PooNZ0cCNYGY4cER+1kHUAAgidJ5ERrPKlPTUIJ6ooUaCMhMDUiCDqp0nL6RSexw+6VBF4gd2ZtPYIqOLwpVCbju40gK/PvOZdR4QaB70PYEdsIw1EXHyDXKJzd4me/QxRnSRkVMiLaHZdi1u4bm8qFJO0RPrnnWUwGCusuZLmUTsSfyBFEvgmgl7jFQpkKxlok7ssCgv6GN9YoYpEr+0MIP4vRWm43hLHVFlTDhtACmJZ25SQnMfP0Vg8BYZierdlA7+7lt8qPGEvbG8Y9E0DTg/7Eg69u4PfRK4S0AO1cH4T79KQ2sR1SKAzdovpImQYaeW5owozDtNp4mqLbnVKAqMzEAAad2g+1+VTtYQbsSD6En39YNaBuXFtZTlJkxIg/EiKYWsSGAMH1x86g82GUjyyJ0nJHv62pDDL5x/Af/Uqq/iFRcxBIEbQd9Npr2HxIbVQY/lH+rSqCUw3dcI9R/XU2w7aHrW7JJ58wVP2u4naq/peVS0aATuvLfQNNUWMeH1ExGu35miD1sGQS7NHIz7ZJNcxN6DHoqCX+8D2r+qqL1wMZFVcQLKpBY6E6wYO8HlVdzFJlIzCSCKhdwisSWJ3PPQcqtwfRw3TFu3ccjcLJOvoArIW8OuKtwlojTQ89dRTO5irZZiphZMDuHIeyqsTwMKJYXBppOm3iKVYXDhnyS0QTodTsO701BK8460Hlmmac38VZITJoQvbJ5tJ27R0iO6e4bCjE9HergPnG8QykSCQwkAiQdCNxSnE4YI+VWbcDWDvHoHfVBHF7gMQZgUfgL1oWYY9uEy67bZp1iIn1xHOIW+jbFC4F3LElpWI7f7v/dXPw+FL8bw9bYBDPrO5HKO4CgNx10FCAQTpUejbWsx64sEzGcsTsI3I0nf0TVXDeEG9b6zMezqxzIoGsDytyYrlzhShWOd9ATy+VAet0d49tJ8D+2/lNe4bg2vPkBJMqFAiSW2oy/wQq0MzK0DQgbEAg+kEEEHmIoGmO6oOeqaUgb7zGvITr6BWf4ue2P5aqayRc6sPIkiSO70TR9/gNxVUszBW7SE29GHeDm1FQNriWurRlcm4S2deQH2SDGunp+FKOMHsj10DjMO1r7YaRO0fmaLtcJuMubMSCDMISBABOs8pE+I76A3ggTqe1MhCUg7tmAg6HSCTy2r2LP1beFLL+BdFzZwYgRBHf6T3V7BYW5dGYN6oJ7hr3akCgM6K2le4yu2VSwlu4a9+mu0nSjXADEAyASAe+OdKP7NuKDDqIk/aH5VThRcuMVDRHpOvsFUT4efrj4H860XE7SpcZVuC4AQQ4+1IBPM8zG+9Z8cOuSSrJJ9LfpqoNcz9XIzSRMmNN+U+6gniz/xC/wAS/wCmtFi7MKh6wMWEwD5Ho3Ped41B0iCc+3D7sgyhI9LfpqvEXbtswxknuPzoLOObr4fnTi2pyK3KANx3Ttv66T3sDdbyihPiflUcRdvWwCx05Qdo9HroCeMn6v1/kaO6Pl+pORsvYfN2ozLMMvpnupU2GvXEk5YIkAtrXLgvWl5ZR3EH3UB2NPYbwofo+ey3iPzqmyL11SRGXbUqJ99cs2b9tdFAA1PaTl6/dQaPHXrLT1dp7fkwDczjQAMfIBMmTvpNAilNjFXn8gEx/CPjFXf8R5n9Vv8AVQNUNJcYf2v/AIifB6tz4nzfenzodycjlgZ61JH8r0Gi4U9kIBeW4dFgowBG87ggzpQHSR7ZQ9UrKumjEE7nWRptFCI2IgQnZjTVNuW5mhuIPdy9sQCR3H4Ggc9HHthPrQxXXySAQdNddNp0oniz2MjdULoMNPWFTpGnkqNd/dSPBtdyxbXs+nKPiRXcQ96DmXSDMQdOexNBZ0XeGBJAAKmSJA13jn4VpeL45SotgWGMAtdS3lYnfU9/Mx3xpEVjuGu8RbUkxr3e+jS+I+73/hPunSgDxH2P4rvxWtnwVrWQi4tk6zNwsDplgAruDJ0201IrFO/Ztkg73dI1mV5cqKGIv/dP+BvlQXdJQM3ZIK9Y0ZZiNYidYjv1ovhJXKmfyRJI74k5Z5SYE8pmkmOuucodGUTzUifaNaIs4q5Ay22K8jkY++KgL4mfqm9XxFd4Cy6Z5y5hmjeNJj0xQOMvXChzIyjTUqw595FewmIYCERmHMwT8NqoecUNubnVZur1y54zRHONJ8KUcIOhr1zFXMpm2wEHXK2nuofBX8ohQWMawDpQPnCQuUsW+0CoAHgQxJ9gruEuQuw3b4ml9nEMTqjR4H5UVhmBUEbEk+0mrimXD8SbbZonRxEx5WYe6Z8RTT+11JU28+GidbOpbWRPaTbXmd+7SsviMK7/AGwACY0PeapHCrn3nxrKNPxkWOqBtXrtxsvaFxcoU5dY1M66fPesjw4xd/lPxWrLnC7gBPWDTXnVK4Zz2wy6Azv8qDYYTEi+3/E3AoVSVIVVlmZZ0UAEmSSTrAOugrH8Q/bfzL8RUxhbjAHOBPLWoYjh9wLLMpgjvn4UGn4fjnhbBuZbTHIxgdlbjIXM/wAgP4vOMp+klnIVWQeypJBBEsqMRIJBgkiR3UssLccGGAjvJ+VXLw+8d2Qj0k/KgY9H+IXLVmEMC4sNpuJPs3q3F21FjMGljnBXzQAIMzzmAP3W9FZ+x1khARPLXTSr/ot8/aU+s/Kgv4BfNu71iGGUowJ5ESfjT0fXdZduXQHVUgHyrsDLzYagKCTrPiQDk7qvaJmBMHQ0QLN/k6+GY/KgrP8AzA/ib860eCTrmtW2YIFVlDRsJe5qJEksxHrFZq/hbqw5yyNNDrr6vRUrLXmEqRHpNBb0jWGImY0nwJG1NsNi2W01sHsvkLDv6uSvvM+oUkxGDvMCWgwJnMOWtctX7rHKvL0jT20DnpNhBaAUXFfU6rMCGuJGvPsz3QRvuauimO6pc2UNOhBkeS6XF2I+1bX1TS1rd9hDLI/iT51RZuXEi2BBmI0OvjtQaHEibbXC2rG4I8FDE+HaA9tKejl827/WDUoyOAeZQhgPdUD9I2K6c+0n5NQwL2iZWM3pB09RPdQanB8LdrJurGRCynfTKgfugTsPTWbt/wDM+tvzqYa/ocvh5HzmqHW4jdYVI9Oh1M9x8aDbp1uMC20XW2pbUkiAqJCgL2F7AOXXUnXYDHcbWLkHcaH1TXbeJvMJCyPTA+NVYtbrHO6MTuTv66DUYjijtZSxACJr3knNcIOug0cjTeNTsAl6T4ZrZCNEiDpMdoKw3AOzDcULbxt15yoWjeFNQxfXXPKtvM8lY+PKgfYKfovKM1rx8m7HLxoXpFhXtJlfcqrjfZpjce7lsYIIC2zxK5GRFJ27IUnbbQeJ99cxN+64Ia2/4G9J5jvJqhr0YJyGIPYvbmNMhJOx1Akgd4GtFcXtP1a3CvYa3lVhqOwChE8jKMYrP4XiD2hkUEHUEQwOuhEb67RRF3HX2XIyXMomAVeBO8A6CaD3RkKXhyVUsoYjkCe0R6QJNaLE4TDhCyYks8iLfVGdSPtzGgkzz7hWQwd82zBUgnzgRpTqagYYqxYXPlxBuR5EWyuY8pzHQb1m8WdLn/ir/lemealeKE5/RcUk92jD8x7aDS8Ns2GtDrLxtt/AXBECNttZ58ttaVdJrdtVAt3OsHZJOQpB1kQd+Rn0+ihF4oAAJXTTeqMdiw6xpuKKb8BVSqh2yqSZaJjTT2nSreLWkVexdFyVJJClYOumu9J7GPVFyiD6Zr17iAKkGBIPOgJ6KKGdVIkFkBExMmCJ5eNavjHCkS11ipcUyJzXLTKNgQAD1h1OkgGN6w3D8SttdwZHftRLcRG8DxmlRRiTon8d74rT/wClfVG3A1YNOmkAiBpImZOvIVn7jyEJgCbhHpkrtTPBdK7lpSiGFJmOydYAnUGNAKoE4w3ZX+L8jTzo/cIs3YtdZ9X2m+7BYKG285l/3qM9xfihxDBmjMSJgADQRsoAGlW4fiyopXvEHbUSG9WoFQEcSP1beH5irujF5VZWuLnUEysAz2TyOmm+vdSzF8QVkIA1NW8M4n1BBViGEwRykEH3E0DG+w7RAgGYHd6+dLuDtofCmPE+lTXwQ8RJaAqjWIAneANKXcKQgT30Dm7gnREuMjBXEoSDBEkaH1eyDzqmxt62/wAxqOYkASdNvRrOndqSfXU8N5Prb/Ma1imeA6rXrM0GIK6ka66SNe6ZG+lGumFkZWvRGpIXvTaPR1g1nlvWbv37p8hCBtOmsc6qN7Eeb7hWQ84x1WT6rP5JnPHfpt6P9nekmH/Zt4N8Kg9/EEQUJHhUkzC2w6t5IPLvHfRDfg+PFu06dWG6xApJOwgxGm4fI2s+QPGq+kWBuWVyXBDEKw1B0bbb10kGIvKB2CANNVPxrj4q44jKSvoHdpvQMeh90rdLASQXMAgHyDOpBjSfyIOocX8K7h8QFi2SX8rMVzPlAPMmTud4J5Gsph+utzlRoJJ2Pd8qu/ta9lyDMRvlEkeOUeqgFwv7UeDVtrznG3QLawZdpdpgMwIQEDRVmFHpO3LDqLisGFt9j9k86JtcYu2zIlG20kHw0M0FXHD2j4LWjPEGNhMOBADMxMntE7abCPTPiKy+KLvqUadPsnlVx4hcHlKR4g0DXpNhhb7C3FuCQQ67HTXnyMj1VzonjBaGYgmQQCu69oGR4hSpggwzQRSm7i2uDyTHeAarw+KdFAyGB3g0Gn4lYm3cvqAttmYKs6gNnKiAIjssPVttSPo5eVMQHdcyq1tmXTtBWBKwdDIEVWeKuwKgEjmBOm/L1n2mhrN1kLEKTMbg8qDWmwb8vatBVtW0zgGAMq9pu0xJnKx1JPrNZW5/zA/iPxq1eLtEAbkGNdxMaes+00K1w5w+U8zEHeg1ti2l3q7VsEFVdnJWWYwCQoXV4jTnqe6TnekKZXyyDl0kGQYYiQeY9NQHFO8ChsZic8EiNqDT2cTaGH6s2/rcxYXNNFi1Ca/wucw1GgGjvQHSLCvaUK4AMzoyt5ynVSRIKkEbgil44oNoFc4jxU3gc5JMkyTOpJY+0sx8SaBpwJ7fUOHnMR2CBMENJG4iRpOtSxthls5yOy4bKZGuUw2kyIPfSbDcRCKFjb00TiuOs6C2zMUGigsSF8BsPVQXdGJzN2Q/laEgDyX110039VMLWFco1wKSiEBm5KTsD3Ty76z/AA3ifUyVOpnUGIBBB9oJo5ekTLba2GIRiCyyIJEQTprECgE4U31p8PlT65ba67slqMoLMqAwgXytCSRsSZPfWZwuKVGLb8vhTSz0jZS7KxDXAwYyCWDzm1IkEydRrqddaAMn/iB4in18pnWVZVi3MAAwFXMQDpJ1IPOQedZk4petz8t4phd46GCg/ZBUbTBJaPTqTQDcaabikCByAmBqdATr7aaUjxuIDspGlHf2qncaAwmqcIO1c/iHwqj+1E7j7vnV3Dnk3D3kR6KA1RVy3CBAJjuB09lRArj1R5cvmj2CrEbL5PZ8NNqpAqVFRZBOw9gqVsRqNI7tImvAV2iAuJDM6Tro+/8AIKZo9sWSO2LudY83IFMjffNl3GwEc6W48wyeD/6Kst8XtC2UKISTOc58w0IgQwWOeoOtQA8YYlVnzvyNNuBNb6ts+n1bZPK8vSNF3nUawNZ1iCj4jiFcKF17XzorDYtFUKTqN9JoLuJn6tp7vlU+jPV5h1o7EmdN4ByzAJiYmNYmhMdi0ZGAM6d1d4ZiFtgZoPODMevKQffQMcXl7QABXtQSo1HLTkaWcJfT1UbjOIW3ZmAVAZOVM0D0DMSY8TS7hjBRJMTQNanh7oAiObd/nGqEvqdmFW2k0Pi3xNMU1wGHNxkQEAtlUEmBrA3pjY4IXYqtwRFthI2FzUZoJCkDlJ3Eb6Zp+LKsRJgDnEGPnULvG8xJYMxO5JknluaqNFj+EtaQOXU9rKVE6SCQZiI7J9O3qXUsTi6+aRXjxlfNNQd4zsvronoqLUA3spUBzDdYMxkws29Vnv2AnQmAVmMxy3IG0d9RwOOVUCkbT7yTQOcRbYW2bKcsEAwYmNgTSXhI+saY2G8xvzjWPCmGJ6SZrPUEdgQRprIz894+sbTb3yowuJCMxOsgbeug1WPW11h6gHq9ImZ5kzPgYj7MTrNZjFH64f8AiD40zwfSHqw2XZgQQQDuGWddiAzQR3nvNJr18Fw/LNmoNS6WuqTLlz/a8vPMvIjyMsdXEaz36gJePSIBkRmkfHSpYTji23VwDKkMNtwZHOheK8RF4yBECI18BuSfaTQOOj6Wjb+tJEIGWJ7ZH/V6DTNI7XKD31TjdLber4il2G4iqqAQdABypjxXpQb9lLJAAQAKQIJhVQFjJk5UUeqiqeiaW2uxeMWyTmJmNFbLMEGM0cx4jemeOFsXX6ozbzHIdduW+v8Avc71msFilTNM6nlTnCdKOrtPaUdm55RjXloDOg0B9QohPYJ6098NWs4taw4YfRmZgS8gzIAMLy1BgsD3ETqDWPs3wtzMdo+NNMHx0W2zLmBhl9TKVOx7j7YoF/GGPWb8x8K1mHs4b6MXa6ReAcZJOpLL1ZGkQFW5I/eT01j8deDsGG0j3CjU4kgM60HuMucg176K4VdUWiGDElewQYCmdyPtaSN9O47UL0i4sMSxuZUQmSQi5Vk7mJOp3Ou9cwnEEVChAMgCSJKwQ0qeR0jwJqi/GMerO/L4iodHHQSXDFZIIQwx0OWDsNY1IPgdqv45xz6QFLBQVRbYygiQm0yTrS7huKRFIYTM9+np0I191QMus9NLOEsRcYjQxuPVTVekA6hsOAuUmZg5t1PfB1QRI0lo3NJsDdCsxJ30+FA/vPaLtHWZMpy6yc2XSZGq5/Ax6aQg/wDEHxJ+NMbvFUZmYhddAIICiIWII8kREztrNLFuDrs3Lf41RosLg7lwFlkwYGp7RCs5UenIrNrGg7yASrPAsQ4QqAQ4Ug5tAG2nw2J2BgHWktrioUMqtAbQ9kHkRuRpozCRyJ76l/bLafXXNBA7TaAbAa6D0VBdfDIzI0SpKnY6gwdR6RUJHcPYKHbGAyS0nvMk+2ojFJ51ATp3L+EfKqcEoz3IAAzDbT3CufS086u8OILXCNpHwqhgKG4g8I0f7mKumhsf+zb/AHzoPYO0uTyFJnmoJ94ojjGANi5csuEzoSpKRG24YChLN9QsFgDU8djRcZ3JWWLMQNpaTp6zRVuBctbQnUlVJPqq8CheHj6q3/AvwokGiF/FUDMgPc/+mi7PDbHVFiozAoApnUENmM5p0IHLnyobiA7aeD/6aa8PxGFygXjcmd7ZTaBpDHvn3VBnuKYdFUFVg5o3b095NMuC8LsXEYuAIRmBLRJHkrBYZp2ga8+RoDizgqIIPaG3gaZ8HvW1tsLkklCFgqMrSpBMjaARprrvQAY/CWwjEIFIHIt8CxFc4Rg0uEZgdSBuef8AMB7SPEVdxBx1bajY865wJlEFxKyCRMZgNxPLxoCsdwqyjugAYBioYFtYMA+VSnhthX8oE6d5/KtRj72FK/VI6tpqW05SCJMgagERyms3wjn4UBy4K2Psf1N86KwKdiPS3+Y0fisVhyGyWGVj5Jzkger0UHg/J/mb4mrgKw9gsIVSYE6CdP8AcVN8NlMMmU7wyx8a7YZl1UxI5Hcb/I+oVK7eZjLMSe8n1/maarPcTHbIgRI5D0U6wHC2vNltWs7AEwAJgb+NKeI2z1kxoSPiKf8AC+IXbDFrZAJEGVVgRIMEEHSQKIBuYMKSrWwrAkEFYII3BBEgjupJeQdcBAjNtArQuxYljuSSfE6mkdxD1w03b50DK1gg21oN4JPwFcGGTzE/CPlRmExly3ORisxMRrG3xNUDSgQYVAbqgqI7WkCNBTVsOnmJ+EfKl2EQi8PBvhTegHOGT7tPwj5V76Mn3afhHyq6uTSin6Nb+7T8Irhw1v7tPYKIzColqlIp+jW/u09grow1r7tPYKkWqJarSO/RrX3afhFcOFtfdp7BXC9czGlI6cPa+7X2CufR7X3aewVwsa4SalI8cPb+7T2Curh7X3aeyuEmuA0pCrB21LwQCImKYHBoderEeB5RPxHtFCYFD1h8Kd2cfdRDbViEbMCIGuYQ2sTqAB6h3CgVXsJbCk5BMen51Rw2ypzFlBjvo7EL2T4UNwpNG8aA7EcHKItx8OVRxKMVYK0zENsdj7KWcQw6KshQDO4J+daLHcYvXbNuw5XJa8mECnQBRJAGaANzrqZJpFxNex66C7hHClu5FW1nuNMDMwmJ/eA2FWY7gwtObdy1ldYzLnfSQCPtkbEH11dwTEtZyXFAzLMTPORyIOxoji3EXxD53CgxHZB28SSTrJ1POqM7j7KqyhRAjXU+nvNMP7PtR5E6ec/6qD4kvbXw+dP8Fj3tGUMEx7tRQKfoVvzB7W/VQxuZM4WQM458oPP1U3xd9rjl2MsYnlsABp4AUlxA1f8AjX4NQN1UZQdZIH2m5+ug+J6WzBYbfakU34bxB7KnJk7dso2ZEfRhB8oGPVSvjVwspJyzp5Kqo9igCgpwXD0dcxLzPIj9Jq/F8LReTqcqkdpdQyhlJ7PMEH18qnwofV+umHGcStxsyWxbHV20ygk6oioTJJOpXbujxIJuDksILuAo0ClfzQ0ebY8+77bf/pUv4Fz8K0F/ibNaNopZgtmzC0iuI5BlAgeFBm8bdJygk6M6zpJHZ9VM8H0cFxGcM3YAJ7QEyGOgyHkrHflSnEj/AMx/glajhtrMpBui3oujTD8+XdA3oEp4Rb77n4l/RXv7KTvue1f00e1cqBZjOGqqMys0gTBg/kKrwWD6wSWOnoFH479m/gap4P5JoJXOEKCQLhPpGoPuBqrhLCIjlT7H4JUAK3kuSYhdx6SNh7TWf4QNTQNAKswvk+tviaiBU8MND4n41cE3wa9x9p+dVNhV/e/E3zr6/wAR6GYe4Sy5kJ5KRHsI09VK7vQS3943sHzqbrXl8xOGXnJ8Wb51MYYd7/ib519CboMvK6fwf/Kq26Dd13+n/wCVT0RgTgx3v+JvnUWwSfvSNjmb51u26Dt96PYfnVLdCLnK4nvq1IxP0Mec/wCI1H6IPOf8RrZP0Lu+fb/q/TVTdDL/AJ1v2n9NLhNZB8Eh17QPfmPzqP0Eec/tNa89DMR32/aflUG6HYj9z8X/ALUuE1kvoA85/bUTgR5z+2tY3RDE9yfiqs9EcT5q/iFS4TWW+hDzn9tcOCHnP7a0x6JYrzB+JfnXD0RxX3Y/Evzq3CazBwQ85/bXvoK+c/trSHonivux+JfnXG6K4r7v+pPnS4RnPoS+c/tr30JfOf20/PRfFfd/1J+qoHo1ifu/6l+dLhNI/oS+c/tqP0JfOf209PR3EeZ/UvzqP937/mf1L86UhEcEvnP7a6uDUHUufXTs8BveZ71+dc/sK95vvX50pCZsOv2Sy98GZ9tc6j/vH93ypyeB3vN94+dR/sa75vvHzqUhUlgc3uHwKj/SaiMNGiu4Hdp8qbHhFzzfePnUTwy53e8fOqhWcOfvH93yqX0UEQz3D61/TTA8Ofu94qJwLd3vFACMOfvG9gr3UN963sFG/RG7q59GPdRQdzDgwczZhsTlj06ZfzrmR/vD7BRhwxr30Y0QKitzcn1CuPYGsEySDJg7abADkTRX0Zu6ufRm7qoEy3PPH4f/AHrtyzmUhn8IWfDWR8KJ+jN3V76O3dUAqi5sGT8J+dSVGO7qPBZ/1Cr/AKO3dXuoaihLVh1EKyx3wZPvq5UbSSBqZMTppEDTXfn3Vb1Dd1d6lu6qii5hdJBBbMW1EDWBtJjYc++vBbvenvojqG7q6LDUA+W7+57/AJV6Lv7ntNFdS3dXRZaooRrdxlIOQSI5n8qhZW4ogKvtPypguHbuq1MBcOw94+dADaNw7hR6z8qpsWHTQKp9MnX3U5Xhd0/Z94+dXJwa8dl96/OlIVIbk7L6yfyFGWbRjxJOnpp9wboZi77QqAAbkusDxgk+wGvp3B/+jzDW7YW8OtfcsCVA9AAOw7zr8B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xMTEhUTExMVFhUXGBcXGBgXGRsbHRcfFx8aGhcaHxgdHSggGB0lHhoYITEhJSkrLi4uIB8zODMtNygtLisBCgoKDg0OFw8PFy0dFR0tLS0tLS0tLS0tLS0tLS0tLS0tLS0tLS0tLS0tLS0tLSstLS0tLS0tLS0tLS0tLS0tLf/AABEIAH8BjAMBIgACEQEDEQH/xAAbAAACAwEBAQAAAAAAAAAAAAAEBQIDBgEAB//EAE0QAAIBAgQCBQgHBQYCCQUAAAECEQADBBIhMQVBBhMiUXEyUmGBkaGx0RQjQlOSwdIzYnKCohUWVLLC8CQ0B0NEY3Oz0+HiF0V0k/H/xAAWAQEBAQAAAAAAAAAAAAAAAAAAAQL/xAAZEQEBAQEBAQAAAAAAAAAAAAAAEQEhEjH/2gAMAwEAAhEDEQA/ANfxvp4thilhVdhoXacoPcAPK8ZHrpA3/SJjD9tB/IPzrF2rNy6zBAWKiSByAiT6d6hdsMujZ1MTB0PvFX4a2p6f4z71fwJ8qienuN++H4E/TXz3DYk58skggnWNIjaAPfNGlqXEbT+/mM+//ot/pqP9+sb/AIg/gt/prEXrhA07wPaQPzq04a5lD9vKdm7Mb5fN01keM04rZnprjP8AEn8KfpqP99MWf+0N7E/TWCx17IB2nkz5vKOWX86t4cl24oKh2MCcqzE7cjTg27dLsZuMS/sX9NVnpjjR/wBpf2L+msc94qpbMdPQKp4firt0lfK1hQqGTzmJPsFODbf3zxv+Jf2L8q9/fLG/4h/6f01kHRwYbsnTQqQdfRPdrQK41usCBlIM65SIj0ZzPtoN9/fLGf4l/YvyqwdMMZ/iX9ifprEsHG5iddUI35+VVb40oygkGSAdCIkwCNwfdTg3f978b/iW9ifpqS9MsZ/iW/Cn6axd/EkAnkAT7NTVK4piASFE8sx/TTg3y9Msb/iT+C3+irV6Y43/ABH9Fv8ATXz1sW6gk5NP3m/RXsFxNnUsABBjVvkKcH0hemGMP/Xj8Fv9FWp0txmn166/uJ8q+eDHt6PaflVWG46XYqAwI3MrHtB19lOI+nJ0sxn3qetFq9elWM+8tfgHzr5seKnuPu+dU3OkMPkh806RlI19IanB9THSnF/eWvwf/KpL0sxPnWj/ACH9VfMm4s/p/p/VXbXGjmCtMtMDQzHgTrodDQfTR0rxfLqfwN+usrh+EFbq3ARkS415bLS1lWfUkWy2gnUCdDHqRXOOMgLEwBudeeg03MmKts8eMBtYOuwB+M/79NCtlxzFX8U1g3eqixdF4KFYKzLoucFjIEzoRTZ+lGLI7Isbea369q+c3OlSoMzFgo0nKTE7bDx1q3DdKVYZlLR/Cw9xGvqoNliuLcRecuJS3/BaQ/581LLtrijf/c7nqS2P8qikf97FUEkvpvCOdOfL31LC9Mkcdgs0akhX+OWoq7iHRTE4j9vieuPfcXUeBUg++g//AKf3dAr2RqD2bQnQz5c5vYaNTpcBpD+jsXP013D9ObTaKzM2shVc+OgWgqt9B7/nYYj/APHtL7wszVlzoI5Bm3anvDOvuUge6if75xuLn4H/ADWoN09ABObQEBp0IJ5EGI5VQNZ6GYpf2ZX/APdiR/lurVt3o/xPKUW8gWNi99//ADHbX50ZZ6cyAQjkd+RvXrFdv9PbaiXlRtqpA15SRAoEf92eK5i/WhnylQwYg5eaglZQanY8zSriHRzGYZRmtKqEwWN24yydO0FAAnTUjuraYXpsjCVlh3gE/AVXi+mNtkZX0WDmlDERrMxp6aoydvobxEwypYUHUMmXY6ghoJIim1vobxKP+ddSOSm4APw/KodGemQss1lT1tmSUI7WT2cjz9Pia0B6dW/OA750PoqcUlwuG41ZeOvvsNIcMGA8VuZS3r9+1aHgGIxNzH2sVjLK2DZs3Ed0DH6QxJCkhQYUKZ158hMCI6bIVBGqwdREHvgjT10bY47dZQ64d2UiQezqORgnN6iKDaDj+H+8jxVh8RQ3EOleFtLJdnPm20ZifYNPXFZK1x+6wDjDMVYBgYXtBhIOjcwR7qA4t0muIuUYV+tacilZEnSTG8H2/BEFYnjZ4wep+rw2DVwbrXbiC9cyHyBbBm3qNz6p2r6Lbx9k6C7bPgy/OvlPAr/0WxD4W8WJL3LhQmWaJ9Ww99OG4kDp9AxE93UP+Q0pB9ES4p2IPganXzJ8XantcPxB8cPd/RUbnFMMsAYK8jMYE2rgzGCYAyydATA5A0iV9Pr1fJr/AEka0wNvrLB5BusAb+RxB9VbDgvTXD3LQa862rgMMp2O3aX0GfiNd6RXwh8c9pjlD9rcr3aaH1ifZVOL42zks63WYjdtT7d6LtWFdiGZVHe4Yjw7KsfdV2J4Wq2Rdi2QSyiFB2B11Ho2IqaEnDgS+YqQACNRG8U1zUnwMG4ZA0XuEbjltTa5h0DMAFYAkAwNQDofXQVYs9kmJiDA5wQT8KH/ALb7OU9ZAEAEaATmiJ79aFxbfWBYAGcDTT4b0+vcPsi3bcXFLMYdcuqemgz2OxouQFVtJ5UVw3jXVKAGZSMpIyyJWYMHQxJI9OvIV7jttEbKhkawwBWdoMTIovh2AV8O1w3FBQW4Rj2rmc6xrOm5oF2J4pbKFQTJjlUOE8SFliczI06EAzqIPhzppxfh62lkPbeYINt2MajfaDQ/RzBi+5RniS0F2MDKpaNWG8RJNB67xu2xzM+sKPJjRQFUQBAgAClOHxSi6GJ07Xvp3ZwCMCY2AMFmEyQO/wBPxpVh2zXApJywTlnTT30DbE8fFxVV7gIUkjsxuFXeJOiKPVSvEYhXuLlM9pPcQTTfiHBEtldVYOuZWUmCNtjqD4ik+PbqzFuVOk7EGfQRPvoGuN/Zv/A3wNT4Vx0WVIV7cNGYNzhXWNx57e6uPZIUNnGpIgEZhEakRpMmPA7aSq4ngFQAgyTB+yRqJjyRryProLsbiUKEBlJ02INT6N48WpYMmYFwA0fbUpMHxMemK5wXgnW22uqJ6tC7aLAEhdipnefAMeVexXCFFvrORzR5O6xMqAI3HdUB2P4gtx3udhcxLQp0E9wmlPA74W9mMGIMHYwQY9IqHBOGde+QKCxZVUDSSxgakwKNxXCFzFWUKVJUgRuDB20NUMMdjusbNCLvosDcs3L+KPAAcqQdZ9eDP2jrVGFwatdyNECTIkHT0TpTfE8HQShXKykg7kyDBB7Ueyga4rHK1tUFlFKle2u5AXLB01ky0/8A9pO7/X2/98mpVicEq3Ag1BIE6jeOU+mnOH4YtqDoSRIYg7ajQZ45ETvvQXcVebTeKf51o/h+LRbJVrQcsujTqpyELHgxk98Ul4ticqZYBzb8o10I1M7A8qjZ4CTbzhyBpMRpMfvSdxrFEd4w/wBX6/yNH9Gr6KgNxM42iSPtKSdP3Qw9dJsTghbXM03OQBYrvz0nu2ruA4WzpmVyNzALGANyYFFOOM3kIbq1KrlAgknUABtT6Z/9tgJ0UuqJLrnURKzE6NGvLWKDfh5UEs+cDUjOwn15TVPDsEbmYo5tgfvGddhovooNLjbqHLkTLCgNqTLc21JjwrP8Dc9YfA/lVo4W/wBq8SOfab9NVnhJBlLhUeljPtCD4UGm4hfskfV2yhzaSSYEvpJbUwbY2+ydday+LbW6f3rX+urf7NvffH8T/pr1+3bW1cUZi4dQSSDJ1gjQaeVuJ1PooNZ0cCNYGY4cER+1kHUAAgidJ5ERrPKlPTUIJ6ooUaCMhMDUiCDqp0nL6RSexw+6VBF4gd2ZtPYIqOLwpVCbju40gK/PvOZdR4QaB70PYEdsIw1EXHyDXKJzd4me/QxRnSRkVMiLaHZdi1u4bm8qFJO0RPrnnWUwGCusuZLmUTsSfyBFEvgmgl7jFQpkKxlok7ssCgv6GN9YoYpEr+0MIP4vRWm43hLHVFlTDhtACmJZ25SQnMfP0Vg8BYZierdlA7+7lt8qPGEvbG8Y9E0DTg/7Eg69u4PfRK4S0AO1cH4T79KQ2sR1SKAzdovpImQYaeW5owozDtNp4mqLbnVKAqMzEAAad2g+1+VTtYQbsSD6En39YNaBuXFtZTlJkxIg/EiKYWsSGAMH1x86g82GUjyyJ0nJHv62pDDL5x/Af/Uqq/iFRcxBIEbQd9Npr2HxIbVQY/lH+rSqCUw3dcI9R/XU2w7aHrW7JJ58wVP2u4naq/peVS0aATuvLfQNNUWMeH1ExGu35miD1sGQS7NHIz7ZJNcxN6DHoqCX+8D2r+qqL1wMZFVcQLKpBY6E6wYO8HlVdzFJlIzCSCKhdwisSWJ3PPQcqtwfRw3TFu3ccjcLJOvoArIW8OuKtwlojTQ89dRTO5irZZiphZMDuHIeyqsTwMKJYXBppOm3iKVYXDhnyS0QTodTsO701BK8460Hlmmac38VZITJoQvbJ5tJ27R0iO6e4bCjE9HergPnG8QykSCQwkAiQdCNxSnE4YI+VWbcDWDvHoHfVBHF7gMQZgUfgL1oWYY9uEy67bZp1iIn1xHOIW+jbFC4F3LElpWI7f7v/dXPw+FL8bw9bYBDPrO5HKO4CgNx10FCAQTpUejbWsx64sEzGcsTsI3I0nf0TVXDeEG9b6zMezqxzIoGsDytyYrlzhShWOd9ATy+VAet0d49tJ8D+2/lNe4bg2vPkBJMqFAiSW2oy/wQq0MzK0DQgbEAg+kEEEHmIoGmO6oOeqaUgb7zGvITr6BWf4ue2P5aqayRc6sPIkiSO70TR9/gNxVUszBW7SE29GHeDm1FQNriWurRlcm4S2deQH2SDGunp+FKOMHsj10DjMO1r7YaRO0fmaLtcJuMubMSCDMISBABOs8pE+I76A3ggTqe1MhCUg7tmAg6HSCTy2r2LP1beFLL+BdFzZwYgRBHf6T3V7BYW5dGYN6oJ7hr3akCgM6K2le4yu2VSwlu4a9+mu0nSjXADEAyASAe+OdKP7NuKDDqIk/aH5VThRcuMVDRHpOvsFUT4efrj4H860XE7SpcZVuC4AQQ4+1IBPM8zG+9Z8cOuSSrJJ9LfpqoNcz9XIzSRMmNN+U+6gniz/xC/wAS/wCmtFi7MKh6wMWEwD5Ho3Ped41B0iCc+3D7sgyhI9LfpqvEXbtswxknuPzoLOObr4fnTi2pyK3KANx3Ttv66T3sDdbyihPiflUcRdvWwCx05Qdo9HroCeMn6v1/kaO6Pl+pORsvYfN2ozLMMvpnupU2GvXEk5YIkAtrXLgvWl5ZR3EH3UB2NPYbwofo+ey3iPzqmyL11SRGXbUqJ99cs2b9tdFAA1PaTl6/dQaPHXrLT1dp7fkwDczjQAMfIBMmTvpNAilNjFXn8gEx/CPjFXf8R5n9Vv8AVQNUNJcYf2v/AIifB6tz4nzfenzodycjlgZ61JH8r0Gi4U9kIBeW4dFgowBG87ggzpQHSR7ZQ9UrKumjEE7nWRptFCI2IgQnZjTVNuW5mhuIPdy9sQCR3H4Ggc9HHthPrQxXXySAQdNddNp0oniz2MjdULoMNPWFTpGnkqNd/dSPBtdyxbXs+nKPiRXcQ96DmXSDMQdOexNBZ0XeGBJAAKmSJA13jn4VpeL45SotgWGMAtdS3lYnfU9/Mx3xpEVjuGu8RbUkxr3e+jS+I+73/hPunSgDxH2P4rvxWtnwVrWQi4tk6zNwsDplgAruDJ0201IrFO/Ztkg73dI1mV5cqKGIv/dP+BvlQXdJQM3ZIK9Y0ZZiNYidYjv1ovhJXKmfyRJI74k5Z5SYE8pmkmOuucodGUTzUifaNaIs4q5Ay22K8jkY++KgL4mfqm9XxFd4Cy6Z5y5hmjeNJj0xQOMvXChzIyjTUqw595FewmIYCERmHMwT8NqoecUNubnVZur1y54zRHONJ8KUcIOhr1zFXMpm2wEHXK2nuofBX8ohQWMawDpQPnCQuUsW+0CoAHgQxJ9gruEuQuw3b4ml9nEMTqjR4H5UVhmBUEbEk+0mrimXD8SbbZonRxEx5WYe6Z8RTT+11JU28+GidbOpbWRPaTbXmd+7SsviMK7/AGwACY0PeapHCrn3nxrKNPxkWOqBtXrtxsvaFxcoU5dY1M66fPesjw4xd/lPxWrLnC7gBPWDTXnVK4Zz2wy6Azv8qDYYTEi+3/E3AoVSVIVVlmZZ0UAEmSSTrAOugrH8Q/bfzL8RUxhbjAHOBPLWoYjh9wLLMpgjvn4UGn4fjnhbBuZbTHIxgdlbjIXM/wAgP4vOMp+klnIVWQeypJBBEsqMRIJBgkiR3UssLccGGAjvJ+VXLw+8d2Qj0k/KgY9H+IXLVmEMC4sNpuJPs3q3F21FjMGljnBXzQAIMzzmAP3W9FZ+x1khARPLXTSr/ot8/aU+s/Kgv4BfNu71iGGUowJ5ESfjT0fXdZduXQHVUgHyrsDLzYagKCTrPiQDk7qvaJmBMHQ0QLN/k6+GY/KgrP8AzA/ib860eCTrmtW2YIFVlDRsJe5qJEksxHrFZq/hbqw5yyNNDrr6vRUrLXmEqRHpNBb0jWGImY0nwJG1NsNi2W01sHsvkLDv6uSvvM+oUkxGDvMCWgwJnMOWtctX7rHKvL0jT20DnpNhBaAUXFfU6rMCGuJGvPsz3QRvuauimO6pc2UNOhBkeS6XF2I+1bX1TS1rd9hDLI/iT51RZuXEi2BBmI0OvjtQaHEibbXC2rG4I8FDE+HaA9tKejl827/WDUoyOAeZQhgPdUD9I2K6c+0n5NQwL2iZWM3pB09RPdQanB8LdrJurGRCynfTKgfugTsPTWbt/wDM+tvzqYa/ocvh5HzmqHW4jdYVI9Oh1M9x8aDbp1uMC20XW2pbUkiAqJCgL2F7AOXXUnXYDHcbWLkHcaH1TXbeJvMJCyPTA+NVYtbrHO6MTuTv66DUYjijtZSxACJr3knNcIOug0cjTeNTsAl6T4ZrZCNEiDpMdoKw3AOzDcULbxt15yoWjeFNQxfXXPKtvM8lY+PKgfYKfovKM1rx8m7HLxoXpFhXtJlfcqrjfZpjce7lsYIIC2zxK5GRFJ27IUnbbQeJ99cxN+64Ia2/4G9J5jvJqhr0YJyGIPYvbmNMhJOx1Akgd4GtFcXtP1a3CvYa3lVhqOwChE8jKMYrP4XiD2hkUEHUEQwOuhEb67RRF3HX2XIyXMomAVeBO8A6CaD3RkKXhyVUsoYjkCe0R6QJNaLE4TDhCyYks8iLfVGdSPtzGgkzz7hWQwd82zBUgnzgRpTqagYYqxYXPlxBuR5EWyuY8pzHQb1m8WdLn/ir/lemealeKE5/RcUk92jD8x7aDS8Ns2GtDrLxtt/AXBECNttZ58ttaVdJrdtVAt3OsHZJOQpB1kQd+Rn0+ihF4oAAJXTTeqMdiw6xpuKKb8BVSqh2yqSZaJjTT2nSreLWkVexdFyVJJClYOumu9J7GPVFyiD6Zr17iAKkGBIPOgJ6KKGdVIkFkBExMmCJ5eNavjHCkS11ipcUyJzXLTKNgQAD1h1OkgGN6w3D8SttdwZHftRLcRG8DxmlRRiTon8d74rT/wClfVG3A1YNOmkAiBpImZOvIVn7jyEJgCbhHpkrtTPBdK7lpSiGFJmOydYAnUGNAKoE4w3ZX+L8jTzo/cIs3YtdZ9X2m+7BYKG285l/3qM9xfihxDBmjMSJgADQRsoAGlW4fiyopXvEHbUSG9WoFQEcSP1beH5irujF5VZWuLnUEysAz2TyOmm+vdSzF8QVkIA1NW8M4n1BBViGEwRykEH3E0DG+w7RAgGYHd6+dLuDtofCmPE+lTXwQ8RJaAqjWIAneANKXcKQgT30Dm7gnREuMjBXEoSDBEkaH1eyDzqmxt62/wAxqOYkASdNvRrOndqSfXU8N5Prb/Ma1imeA6rXrM0GIK6ka66SNe6ZG+lGumFkZWvRGpIXvTaPR1g1nlvWbv37p8hCBtOmsc6qN7Eeb7hWQ84x1WT6rP5JnPHfpt6P9nekmH/Zt4N8Kg9/EEQUJHhUkzC2w6t5IPLvHfRDfg+PFu06dWG6xApJOwgxGm4fI2s+QPGq+kWBuWVyXBDEKw1B0bbb10kGIvKB2CANNVPxrj4q44jKSvoHdpvQMeh90rdLASQXMAgHyDOpBjSfyIOocX8K7h8QFi2SX8rMVzPlAPMmTud4J5Gsph+utzlRoJJ2Pd8qu/ta9lyDMRvlEkeOUeqgFwv7UeDVtrznG3QLawZdpdpgMwIQEDRVmFHpO3LDqLisGFt9j9k86JtcYu2zIlG20kHw0M0FXHD2j4LWjPEGNhMOBADMxMntE7abCPTPiKy+KLvqUadPsnlVx4hcHlKR4g0DXpNhhb7C3FuCQQ67HTXnyMj1VzonjBaGYgmQQCu69oGR4hSpggwzQRSm7i2uDyTHeAarw+KdFAyGB3g0Gn4lYm3cvqAttmYKs6gNnKiAIjssPVttSPo5eVMQHdcyq1tmXTtBWBKwdDIEVWeKuwKgEjmBOm/L1n2mhrN1kLEKTMbg8qDWmwb8vatBVtW0zgGAMq9pu0xJnKx1JPrNZW5/zA/iPxq1eLtEAbkGNdxMaes+00K1w5w+U8zEHeg1ti2l3q7VsEFVdnJWWYwCQoXV4jTnqe6TnekKZXyyDl0kGQYYiQeY9NQHFO8ChsZic8EiNqDT2cTaGH6s2/rcxYXNNFi1Ca/wucw1GgGjvQHSLCvaUK4AMzoyt5ynVSRIKkEbgil44oNoFc4jxU3gc5JMkyTOpJY+0sx8SaBpwJ7fUOHnMR2CBMENJG4iRpOtSxthls5yOy4bKZGuUw2kyIPfSbDcRCKFjb00TiuOs6C2zMUGigsSF8BsPVQXdGJzN2Q/laEgDyX110039VMLWFco1wKSiEBm5KTsD3Ty76z/AA3ifUyVOpnUGIBBB9oJo5ekTLba2GIRiCyyIJEQTprECgE4U31p8PlT65ba67slqMoLMqAwgXytCSRsSZPfWZwuKVGLb8vhTSz0jZS7KxDXAwYyCWDzm1IkEydRrqddaAMn/iB4in18pnWVZVi3MAAwFXMQDpJ1IPOQedZk4petz8t4phd46GCg/ZBUbTBJaPTqTQDcaabikCByAmBqdATr7aaUjxuIDspGlHf2qncaAwmqcIO1c/iHwqj+1E7j7vnV3Dnk3D3kR6KA1RVy3CBAJjuB09lRArj1R5cvmj2CrEbL5PZ8NNqpAqVFRZBOw9gqVsRqNI7tImvAV2iAuJDM6Tro+/8AIKZo9sWSO2LudY83IFMjffNl3GwEc6W48wyeD/6Kst8XtC2UKISTOc58w0IgQwWOeoOtQA8YYlVnzvyNNuBNb6ts+n1bZPK8vSNF3nUawNZ1iCj4jiFcKF17XzorDYtFUKTqN9JoLuJn6tp7vlU+jPV5h1o7EmdN4ByzAJiYmNYmhMdi0ZGAM6d1d4ZiFtgZoPODMevKQffQMcXl7QABXtQSo1HLTkaWcJfT1UbjOIW3ZmAVAZOVM0D0DMSY8TS7hjBRJMTQNanh7oAiObd/nGqEvqdmFW2k0Pi3xNMU1wGHNxkQEAtlUEmBrA3pjY4IXYqtwRFthI2FzUZoJCkDlJ3Eb6Zp+LKsRJgDnEGPnULvG8xJYMxO5JknluaqNFj+EtaQOXU9rKVE6SCQZiI7J9O3qXUsTi6+aRXjxlfNNQd4zsvronoqLUA3spUBzDdYMxkws29Vnv2AnQmAVmMxy3IG0d9RwOOVUCkbT7yTQOcRbYW2bKcsEAwYmNgTSXhI+saY2G8xvzjWPCmGJ6SZrPUEdgQRprIz894+sbTb3yowuJCMxOsgbeug1WPW11h6gHq9ImZ5kzPgYj7MTrNZjFH64f8AiD40zwfSHqw2XZgQQQDuGWddiAzQR3nvNJr18Fw/LNmoNS6WuqTLlz/a8vPMvIjyMsdXEaz36gJePSIBkRmkfHSpYTji23VwDKkMNtwZHOheK8RF4yBECI18BuSfaTQOOj6Wjb+tJEIGWJ7ZH/V6DTNI7XKD31TjdLber4il2G4iqqAQdABypjxXpQb9lLJAAQAKQIJhVQFjJk5UUeqiqeiaW2uxeMWyTmJmNFbLMEGM0cx4jemeOFsXX6ozbzHIdduW+v8Avc71msFilTNM6nlTnCdKOrtPaUdm55RjXloDOg0B9QohPYJ6098NWs4taw4YfRmZgS8gzIAMLy1BgsD3ETqDWPs3wtzMdo+NNMHx0W2zLmBhl9TKVOx7j7YoF/GGPWb8x8K1mHs4b6MXa6ReAcZJOpLL1ZGkQFW5I/eT01j8deDsGG0j3CjU4kgM60HuMucg176K4VdUWiGDElewQYCmdyPtaSN9O47UL0i4sMSxuZUQmSQi5Vk7mJOp3Ou9cwnEEVChAMgCSJKwQ0qeR0jwJqi/GMerO/L4iodHHQSXDFZIIQwx0OWDsNY1IPgdqv45xz6QFLBQVRbYygiQm0yTrS7huKRFIYTM9+np0I191QMus9NLOEsRcYjQxuPVTVekA6hsOAuUmZg5t1PfB1QRI0lo3NJsDdCsxJ30+FA/vPaLtHWZMpy6yc2XSZGq5/Ax6aQg/wDEHxJ+NMbvFUZmYhddAIICiIWII8kREztrNLFuDrs3Lf41RosLg7lwFlkwYGp7RCs5UenIrNrGg7yASrPAsQ4QqAQ4Ug5tAG2nw2J2BgHWktrioUMqtAbQ9kHkRuRpozCRyJ76l/bLafXXNBA7TaAbAa6D0VBdfDIzI0SpKnY6gwdR6RUJHcPYKHbGAyS0nvMk+2ojFJ51ATp3L+EfKqcEoz3IAAzDbT3CufS086u8OILXCNpHwqhgKG4g8I0f7mKumhsf+zb/AHzoPYO0uTyFJnmoJ94ojjGANi5csuEzoSpKRG24YChLN9QsFgDU8djRcZ3JWWLMQNpaTp6zRVuBctbQnUlVJPqq8CheHj6q3/AvwokGiF/FUDMgPc/+mi7PDbHVFiozAoApnUENmM5p0IHLnyobiA7aeD/6aa8PxGFygXjcmd7ZTaBpDHvn3VBnuKYdFUFVg5o3b095NMuC8LsXEYuAIRmBLRJHkrBYZp2ga8+RoDizgqIIPaG3gaZ8HvW1tsLkklCFgqMrSpBMjaARprrvQAY/CWwjEIFIHIt8CxFc4Rg0uEZgdSBuef8AMB7SPEVdxBx1bajY865wJlEFxKyCRMZgNxPLxoCsdwqyjugAYBioYFtYMA+VSnhthX8oE6d5/KtRj72FK/VI6tpqW05SCJMgagERyms3wjn4UBy4K2Psf1N86KwKdiPS3+Y0fisVhyGyWGVj5Jzkger0UHg/J/mb4mrgKw9gsIVSYE6CdP8AcVN8NlMMmU7wyx8a7YZl1UxI5Hcb/I+oVK7eZjLMSe8n1/maarPcTHbIgRI5D0U6wHC2vNltWs7AEwAJgb+NKeI2z1kxoSPiKf8AC+IXbDFrZAJEGVVgRIMEEHSQKIBuYMKSrWwrAkEFYII3BBEgjupJeQdcBAjNtArQuxYljuSSfE6mkdxD1w03b50DK1gg21oN4JPwFcGGTzE/CPlRmExly3ORisxMRrG3xNUDSgQYVAbqgqI7WkCNBTVsOnmJ+EfKl2EQi8PBvhTegHOGT7tPwj5V76Mn3afhHyq6uTSin6Nb+7T8Irhw1v7tPYKIzColqlIp+jW/u09grow1r7tPYKkWqJarSO/RrX3afhFcOFtfdp7BXC9czGlI6cPa+7X2CufR7X3aewVwsa4SalI8cPb+7T2Curh7X3aeyuEmuA0pCrB21LwQCImKYHBoderEeB5RPxHtFCYFD1h8Kd2cfdRDbViEbMCIGuYQ2sTqAB6h3CgVXsJbCk5BMen51Rw2ypzFlBjvo7EL2T4UNwpNG8aA7EcHKItx8OVRxKMVYK0zENsdj7KWcQw6KshQDO4J+daLHcYvXbNuw5XJa8mECnQBRJAGaANzrqZJpFxNex66C7hHClu5FW1nuNMDMwmJ/eA2FWY7gwtObdy1ldYzLnfSQCPtkbEH11dwTEtZyXFAzLMTPORyIOxoji3EXxD53CgxHZB28SSTrJ1POqM7j7KqyhRAjXU+nvNMP7PtR5E6ec/6qD4kvbXw+dP8Fj3tGUMEx7tRQKfoVvzB7W/VQxuZM4WQM458oPP1U3xd9rjl2MsYnlsABp4AUlxA1f8AjX4NQN1UZQdZIH2m5+ug+J6WzBYbfakU34bxB7KnJk7dso2ZEfRhB8oGPVSvjVwspJyzp5Kqo9igCgpwXD0dcxLzPIj9Jq/F8LReTqcqkdpdQyhlJ7PMEH18qnwofV+umHGcStxsyWxbHV20ygk6oioTJJOpXbujxIJuDksILuAo0ClfzQ0ebY8+77bf/pUv4Fz8K0F/ibNaNopZgtmzC0iuI5BlAgeFBm8bdJygk6M6zpJHZ9VM8H0cFxGcM3YAJ7QEyGOgyHkrHflSnEj/AMx/glajhtrMpBui3oujTD8+XdA3oEp4Rb77n4l/RXv7KTvue1f00e1cqBZjOGqqMys0gTBg/kKrwWD6wSWOnoFH479m/gap4P5JoJXOEKCQLhPpGoPuBqrhLCIjlT7H4JUAK3kuSYhdx6SNh7TWf4QNTQNAKswvk+tviaiBU8MND4n41cE3wa9x9p+dVNhV/e/E3zr6/wAR6GYe4Sy5kJ5KRHsI09VK7vQS3943sHzqbrXl8xOGXnJ8Wb51MYYd7/ib519CboMvK6fwf/Kq26Dd13+n/wCVT0RgTgx3v+JvnUWwSfvSNjmb51u26Dt96PYfnVLdCLnK4nvq1IxP0Mec/wCI1H6IPOf8RrZP0Lu+fb/q/TVTdDL/AJ1v2n9NLhNZB8Eh17QPfmPzqP0Eec/tNa89DMR32/aflUG6HYj9z8X/ALUuE1kvoA85/bUTgR5z+2tY3RDE9yfiqs9EcT5q/iFS4TWW+hDzn9tcOCHnP7a0x6JYrzB+JfnXD0RxX3Y/Evzq3CazBwQ85/bXvoK+c/trSHonivux+JfnXG6K4r7v+pPnS4RnPoS+c/tr30JfOf20/PRfFfd/1J+qoHo1ifu/6l+dLhNI/oS+c/tqP0JfOf209PR3EeZ/UvzqP937/mf1L86UhEcEvnP7a6uDUHUufXTs8BveZ71+dc/sK95vvX50pCZsOv2Sy98GZ9tc6j/vH93ypyeB3vN94+dR/sa75vvHzqUhUlgc3uHwKj/SaiMNGiu4Hdp8qbHhFzzfePnUTwy53e8fOqhWcOfvH93yqX0UEQz3D61/TTA8Ofu94qJwLd3vFACMOfvG9gr3UN963sFG/RG7q59GPdRQdzDgwczZhsTlj06ZfzrmR/vD7BRhwxr30Y0QKitzcn1CuPYGsEySDJg7abADkTRX0Zu6ufRm7qoEy3PPH4f/AHrtyzmUhn8IWfDWR8KJ+jN3V76O3dUAqi5sGT8J+dSVGO7qPBZ/1Cr/AKO3dXuoaihLVh1EKyx3wZPvq5UbSSBqZMTppEDTXfn3Vb1Dd1d6lu6qii5hdJBBbMW1EDWBtJjYc++vBbvenvojqG7q6LDUA+W7+57/AJV6Lv7ntNFdS3dXRZaooRrdxlIOQSI5n8qhZW4ogKvtPypguHbuq1MBcOw94+dADaNw7hR6z8qpsWHTQKp9MnX3U5Xhd0/Z94+dXJwa8dl96/OlIVIbk7L6yfyFGWbRjxJOnpp9wboZi77QqAAbkusDxgk+wGvp3B/+jzDW7YW8OtfcsCVA9AAOw7zr8B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60157_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41" y="1439054"/>
            <a:ext cx="10001320" cy="50806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Системный блок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9847" y="1724806"/>
            <a:ext cx="112157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Системный блок покрыт специальным покрытием, известным как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keys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Если мы откроем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Keys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мы увидим базовую плату, процессор, память и другие устройства, которые находятся внутри нее.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Системный блок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84623" y="4439450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Материнская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1581930"/>
            <a:ext cx="36893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727961" y="5939648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микропроцессор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56589" y="3367880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Видеокарта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185" y="2582062"/>
            <a:ext cx="3257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51" y="4368012"/>
            <a:ext cx="3000396" cy="136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2275" y="1796244"/>
            <a:ext cx="2962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Системный блок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84623" y="4296574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Сетевая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1581930"/>
            <a:ext cx="36893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13647" y="315356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3647" y="4153698"/>
            <a:ext cx="4204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013713" y="5439582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Оперативная память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185" y="2653500"/>
            <a:ext cx="2800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7961" y="1439053"/>
            <a:ext cx="3000396" cy="155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Мышь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510492"/>
            <a:ext cx="11430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С её помощью гораздо удобнее управлять компьютером и работать с программами.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Результат движения мыши отображается на мониторе в виде курсора, а курсор точно повторяет движение мыши. Мышь имеет 2 кнопки, левую и правую.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С их помощью пользователь выполняет различные действия. Колесо, которое находится посередине передней части мыши, помогает пользователю перемещать страницу вверх или вниз.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Мышь</a:t>
            </a:r>
            <a:endParaRPr lang="ru-RU" sz="4400" dirty="0"/>
          </a:p>
        </p:txBody>
      </p:sp>
      <p:pic>
        <p:nvPicPr>
          <p:cNvPr id="4" name="Picture 5" descr="0923dc060232c33e7dd039caf1a036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41" y="1439054"/>
            <a:ext cx="2881312" cy="21605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S802RD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7" y="1367616"/>
            <a:ext cx="2943225" cy="2190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armouse-620x413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13" y="1367616"/>
            <a:ext cx="2952750" cy="22066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36099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65" y="4010822"/>
            <a:ext cx="2535237" cy="23812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embird_gmbrd_jpdffb_803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5" y="3867946"/>
            <a:ext cx="2633662" cy="23590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 descr="LOGITECH-EXTREME-3D-P-R5325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13" y="3939384"/>
            <a:ext cx="2571750" cy="23796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Важно!!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510492"/>
            <a:ext cx="114300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Компьютер, как и человек, имеет собственную память и процессор, который считается "мозгом". Он также может выполнять несколько задач: управление, вычисление, операции хранения в памяти.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spc="32" dirty="0" smtClean="0">
                <a:solidFill>
                  <a:schemeClr val="bg1"/>
                </a:solidFill>
              </a:rPr>
              <a:t>Проверка самостоятельной работы: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12855" y="1867682"/>
            <a:ext cx="1428760" cy="1207952"/>
            <a:chOff x="1512855" y="1867682"/>
            <a:chExt cx="1428760" cy="1207952"/>
          </a:xfrm>
        </p:grpSpPr>
        <p:sp>
          <p:nvSpPr>
            <p:cNvPr id="7" name="Правая фигурная скобка 6"/>
            <p:cNvSpPr/>
            <p:nvPr/>
          </p:nvSpPr>
          <p:spPr>
            <a:xfrm rot="5400000">
              <a:off x="1977202" y="1403335"/>
              <a:ext cx="500066" cy="1428760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12921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370903" y="1867682"/>
            <a:ext cx="1500198" cy="1207952"/>
            <a:chOff x="8370903" y="1867682"/>
            <a:chExt cx="1500198" cy="1207952"/>
          </a:xfrm>
        </p:grpSpPr>
        <p:sp>
          <p:nvSpPr>
            <p:cNvPr id="12" name="Правая фигурная скобка 11"/>
            <p:cNvSpPr/>
            <p:nvPr/>
          </p:nvSpPr>
          <p:spPr>
            <a:xfrm rot="5400000">
              <a:off x="8870969" y="1367616"/>
              <a:ext cx="500066" cy="1500198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942407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971" y="1224740"/>
            <a:ext cx="11001452" cy="5632311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"знание - это сила, сила - это победа".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Ответ: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6+3+3+1+4+2+4+3+3+1+6=36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байт;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36∙8=288 бит.</a:t>
            </a:r>
            <a:endParaRPr kumimoji="0" lang="ru-RU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941615" y="1796244"/>
            <a:ext cx="500066" cy="1207952"/>
            <a:chOff x="3013053" y="1867682"/>
            <a:chExt cx="500066" cy="1207952"/>
          </a:xfrm>
        </p:grpSpPr>
        <p:sp>
          <p:nvSpPr>
            <p:cNvPr id="18" name="Правая фигурная скобка 17"/>
            <p:cNvSpPr/>
            <p:nvPr/>
          </p:nvSpPr>
          <p:spPr>
            <a:xfrm rot="5400000">
              <a:off x="3048772" y="1903401"/>
              <a:ext cx="500066" cy="428628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3053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441813" y="1867682"/>
            <a:ext cx="1000132" cy="1207952"/>
            <a:chOff x="5942011" y="1867682"/>
            <a:chExt cx="928694" cy="1207952"/>
          </a:xfrm>
        </p:grpSpPr>
        <p:sp>
          <p:nvSpPr>
            <p:cNvPr id="10" name="Правая фигурная скобка 9"/>
            <p:cNvSpPr/>
            <p:nvPr/>
          </p:nvSpPr>
          <p:spPr>
            <a:xfrm rot="5400000">
              <a:off x="6192044" y="1617649"/>
              <a:ext cx="428628" cy="928694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56325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13119" y="1796244"/>
            <a:ext cx="642942" cy="1207952"/>
            <a:chOff x="3013053" y="1867682"/>
            <a:chExt cx="642942" cy="1207952"/>
          </a:xfrm>
        </p:grpSpPr>
        <p:sp>
          <p:nvSpPr>
            <p:cNvPr id="26" name="Правая фигурная скобка 25"/>
            <p:cNvSpPr/>
            <p:nvPr/>
          </p:nvSpPr>
          <p:spPr>
            <a:xfrm rot="5400000">
              <a:off x="3120210" y="1831963"/>
              <a:ext cx="500066" cy="571504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13053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99267" y="1796244"/>
            <a:ext cx="500066" cy="1207952"/>
            <a:chOff x="3013053" y="1867682"/>
            <a:chExt cx="500066" cy="1207952"/>
          </a:xfrm>
        </p:grpSpPr>
        <p:sp>
          <p:nvSpPr>
            <p:cNvPr id="29" name="Правая фигурная скобка 28"/>
            <p:cNvSpPr/>
            <p:nvPr/>
          </p:nvSpPr>
          <p:spPr>
            <a:xfrm rot="5400000">
              <a:off x="3048772" y="1903401"/>
              <a:ext cx="500066" cy="428628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013053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370771" y="1867682"/>
            <a:ext cx="642942" cy="1207952"/>
            <a:chOff x="3013053" y="1867682"/>
            <a:chExt cx="642942" cy="1207952"/>
          </a:xfrm>
        </p:grpSpPr>
        <p:sp>
          <p:nvSpPr>
            <p:cNvPr id="32" name="Правая фигурная скобка 31"/>
            <p:cNvSpPr/>
            <p:nvPr/>
          </p:nvSpPr>
          <p:spPr>
            <a:xfrm rot="5400000">
              <a:off x="3120210" y="1831963"/>
              <a:ext cx="500066" cy="571504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013053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942011" y="1867682"/>
            <a:ext cx="928694" cy="1207952"/>
            <a:chOff x="5942011" y="1867682"/>
            <a:chExt cx="928694" cy="1207952"/>
          </a:xfrm>
        </p:grpSpPr>
        <p:sp>
          <p:nvSpPr>
            <p:cNvPr id="38" name="Правая фигурная скобка 37"/>
            <p:cNvSpPr/>
            <p:nvPr/>
          </p:nvSpPr>
          <p:spPr>
            <a:xfrm rot="5400000">
              <a:off x="6192044" y="1617649"/>
              <a:ext cx="428628" cy="928694"/>
            </a:xfrm>
            <a:prstGeom prst="righ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156325" y="23677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34765" y="221635"/>
            <a:ext cx="1090024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400" dirty="0" smtClean="0"/>
              <a:t>Закрепление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296178"/>
            <a:ext cx="11430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называются составляющие системного блока?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845" y="5511020"/>
            <a:ext cx="280635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8159" y="4225136"/>
            <a:ext cx="2357454" cy="10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9531" y="2439186"/>
            <a:ext cx="2962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51" y="5582458"/>
            <a:ext cx="4204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47" y="3653632"/>
            <a:ext cx="2800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4227" y="2367748"/>
            <a:ext cx="2067944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84557" y="2653500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Материнская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84755" y="565389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микропроцессор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8871" y="393938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Видеокарта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4623" y="4653764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Сетевая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2077" y="2796376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27829" y="4368012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Оперативная память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Задания для самостоятельной работы: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3687" y="1300956"/>
            <a:ext cx="116474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arenR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Прочитайте страницы 24-27 учебника.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2 )  Запомните данные, приведенные на уроке, и запишите их: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Основные устройства компьютера.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Устройства, расположенные в системном блоке.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Средства хранения информации на компьютере.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4. Перечислите устройства ввода – вывода информации, рассмотренные на этом уроке.</a:t>
            </a:r>
          </a:p>
          <a:p>
            <a:pPr marL="742950" indent="-742950">
              <a:buAutoNum type="arabicParenR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Проверка самостоятельной работы: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69847" y="1296178"/>
            <a:ext cx="11277600" cy="254142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2) Чтобы открыть секретный кодовый ключ, шпиону известны цифры 3, 7, 9 кода. Но он не помнил комбинацию кодов. Сколько комбинаций должен проверить преступник, чтобы открыть ключ? Запишите все комбинации.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5797" y="4010822"/>
          <a:ext cx="2428893" cy="2071702"/>
        </p:xfrm>
        <a:graphic>
          <a:graphicData uri="http://schemas.openxmlformats.org/drawingml/2006/table">
            <a:tbl>
              <a:tblPr/>
              <a:tblGrid>
                <a:gridCol w="809631"/>
                <a:gridCol w="809631"/>
                <a:gridCol w="809631"/>
              </a:tblGrid>
              <a:tr h="1035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9003" y="4010822"/>
          <a:ext cx="2214579" cy="2071702"/>
        </p:xfrm>
        <a:graphic>
          <a:graphicData uri="http://schemas.openxmlformats.org/drawingml/2006/table">
            <a:tbl>
              <a:tblPr/>
              <a:tblGrid>
                <a:gridCol w="738193"/>
                <a:gridCol w="738193"/>
                <a:gridCol w="738193"/>
              </a:tblGrid>
              <a:tr h="1035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442209" y="4010822"/>
          <a:ext cx="2143140" cy="2071702"/>
        </p:xfrm>
        <a:graphic>
          <a:graphicData uri="http://schemas.openxmlformats.org/drawingml/2006/table">
            <a:tbl>
              <a:tblPr/>
              <a:tblGrid>
                <a:gridCol w="714380"/>
                <a:gridCol w="714380"/>
                <a:gridCol w="714380"/>
              </a:tblGrid>
              <a:tr h="1035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Компьютер и его структура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69847" y="1296178"/>
            <a:ext cx="11572956" cy="6111628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Компьютер - одно из величайших открытий XX века. История его создания насчитывает несколько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этапов.В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настоящее время применяется практически во всех сферах человеческой деятельности. Слово 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компьютер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является производным от английских слов  «</a:t>
            </a:r>
            <a:r>
              <a:rPr lang="ru-RU" sz="4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 smtClean="0">
                <a:latin typeface="Arial" pitchFamily="34" charset="0"/>
                <a:cs typeface="Arial" pitchFamily="34" charset="0"/>
              </a:rPr>
              <a:t>compute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4000" i="1" dirty="0" err="1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которые переводятся как «вычислять», «вычислитель»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Компьютер и его структура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298409" y="1153302"/>
            <a:ext cx="11644394" cy="651173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Изначально компьютер предназначался в основном для выполнения сложных вычислений. Позже на компьютере были созданы возможности для хранения таких данных как : текст, изображение, звук, видео, их обработки, передачи.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Типы компьютеров разнообразны, они отличаются друг от друга не только размерами, но и определенными возможностями и функциями.</a:t>
            </a:r>
          </a:p>
          <a:p>
            <a:r>
              <a:rPr lang="ru-RU" sz="4000" dirty="0" smtClean="0"/>
              <a:t>  </a:t>
            </a:r>
          </a:p>
          <a:p>
            <a:pPr algn="just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Компьютер и его структура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69847" y="1296178"/>
            <a:ext cx="11277600" cy="6111628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 Сегодня, по сравнению с эпохой изначально созданных компьютеров, производственные технологии сильно меняются и совершенствуются. Растущая потребность в компьютерах изо дня в день вызывает появление новых компаний, которые производят компьютеры. В настоящее время на мировых рынках продано более 100 моделей компьютерной техники, а компьютерная торговля является одним из источников дохода в мире бизнеса.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Компьютер и его структура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69847" y="1296178"/>
            <a:ext cx="11277600" cy="444963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 Компьютеры отличаются друг от друга прежде всего размерами и возможностями выполнения работы, а также в зависимости от того, с какой целью они используются, с программным обеспечением, техническими инструментами и дополнительными устройствами.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69847" y="501095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111" y="4939516"/>
            <a:ext cx="1571636" cy="16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084622" y="4939516"/>
            <a:ext cx="180570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9135" y="5153830"/>
            <a:ext cx="310755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5283" y="5082392"/>
            <a:ext cx="280649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Компьютер и его структура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298409" y="1296178"/>
            <a:ext cx="11572956" cy="35878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ЗАПОМНИТЕ!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Компьютер - универсальное автоматическое устройство, которое обрабатывает информацию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на большой скорости.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компьютерр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33" y="3939384"/>
            <a:ext cx="4702546" cy="271464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4f44ca9860fd2f126bb8ed6d22a36c8f0a9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866</Words>
  <Application>Microsoft Office PowerPoint</Application>
  <PresentationFormat>Произвольный</PresentationFormat>
  <Paragraphs>137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Информатика и ИТ</vt:lpstr>
      <vt:lpstr>План урока:</vt:lpstr>
      <vt:lpstr>Слайд 3</vt:lpstr>
      <vt:lpstr>Проверка самостоятельной работы:</vt:lpstr>
      <vt:lpstr>Компьютер и его структура</vt:lpstr>
      <vt:lpstr>Компьютер и его структура</vt:lpstr>
      <vt:lpstr>Компьютер и его структура</vt:lpstr>
      <vt:lpstr>Компьютер и его структура</vt:lpstr>
      <vt:lpstr>Компьютер и его структура</vt:lpstr>
      <vt:lpstr>Современные компьютеры:</vt:lpstr>
      <vt:lpstr>Современные компьютеры:</vt:lpstr>
      <vt:lpstr>Современные компьютеры:</vt:lpstr>
      <vt:lpstr>Современные компьютеры:</vt:lpstr>
      <vt:lpstr>Архитектура компьютера</vt:lpstr>
      <vt:lpstr>Архитектура компьютера</vt:lpstr>
      <vt:lpstr>Структура  персонального компьютера</vt:lpstr>
      <vt:lpstr>Структура персонального компьютера</vt:lpstr>
      <vt:lpstr>Структура персонального компьютера</vt:lpstr>
      <vt:lpstr>Структура персонального компьютера</vt:lpstr>
      <vt:lpstr>Мониторы</vt:lpstr>
      <vt:lpstr>Мониторы</vt:lpstr>
      <vt:lpstr>Клавиатура</vt:lpstr>
      <vt:lpstr>Клавиатура</vt:lpstr>
      <vt:lpstr>Системный блок</vt:lpstr>
      <vt:lpstr>Системный блок</vt:lpstr>
      <vt:lpstr>Системный блок</vt:lpstr>
      <vt:lpstr>Мышь</vt:lpstr>
      <vt:lpstr>Мышь</vt:lpstr>
      <vt:lpstr>Важно!!</vt:lpstr>
      <vt:lpstr>Закрепление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256</cp:revision>
  <dcterms:created xsi:type="dcterms:W3CDTF">2020-04-13T08:05:16Z</dcterms:created>
  <dcterms:modified xsi:type="dcterms:W3CDTF">2020-09-16T03:55:34Z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