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405" r:id="rId2"/>
    <p:sldId id="374" r:id="rId3"/>
    <p:sldId id="377" r:id="rId4"/>
    <p:sldId id="411" r:id="rId5"/>
    <p:sldId id="410" r:id="rId6"/>
    <p:sldId id="412" r:id="rId7"/>
    <p:sldId id="408" r:id="rId8"/>
    <p:sldId id="418" r:id="rId9"/>
    <p:sldId id="419" r:id="rId10"/>
    <p:sldId id="413" r:id="rId11"/>
    <p:sldId id="415" r:id="rId12"/>
    <p:sldId id="416" r:id="rId13"/>
    <p:sldId id="417" r:id="rId14"/>
    <p:sldId id="414" r:id="rId15"/>
    <p:sldId id="420" r:id="rId16"/>
    <p:sldId id="409" r:id="rId17"/>
    <p:sldId id="325" r:id="rId18"/>
    <p:sldId id="335" r:id="rId19"/>
    <p:sldId id="379" r:id="rId20"/>
    <p:sldId id="370" r:id="rId21"/>
    <p:sldId id="399" r:id="rId22"/>
    <p:sldId id="39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405"/>
            <p14:sldId id="374"/>
            <p14:sldId id="377"/>
            <p14:sldId id="411"/>
            <p14:sldId id="410"/>
            <p14:sldId id="412"/>
            <p14:sldId id="408"/>
            <p14:sldId id="418"/>
            <p14:sldId id="419"/>
            <p14:sldId id="413"/>
            <p14:sldId id="415"/>
            <p14:sldId id="416"/>
            <p14:sldId id="417"/>
            <p14:sldId id="414"/>
            <p14:sldId id="420"/>
            <p14:sldId id="409"/>
            <p14:sldId id="325"/>
            <p14:sldId id="335"/>
            <p14:sldId id="379"/>
            <p14:sldId id="370"/>
            <p14:sldId id="399"/>
            <p14:sldId id="39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19C139"/>
    <a:srgbClr val="006666"/>
    <a:srgbClr val="A80058"/>
    <a:srgbClr val="149C2E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6" autoAdjust="0"/>
    <p:restoredTop sz="94660"/>
  </p:normalViewPr>
  <p:slideViewPr>
    <p:cSldViewPr snapToGrid="0">
      <p:cViewPr>
        <p:scale>
          <a:sx n="50" d="100"/>
          <a:sy n="50" d="100"/>
        </p:scale>
        <p:origin x="-1014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154C0-84C2-4982-A987-3F67750C6438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FD875-137C-4C13-BA90-335D197E9F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96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197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73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43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3484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12.10.2020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eografiya.org/" TargetMode="External"/><Relationship Id="rId2" Type="http://schemas.openxmlformats.org/officeDocument/2006/relationships/hyperlink" Target="https://uz.wikipedi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-25639"/>
            <a:ext cx="12175448" cy="17840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7024" y="2529929"/>
            <a:ext cx="6595470" cy="3261468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ОСОБЕННОСТИ КЛИМАТА МАТЕРИКА.</a:t>
            </a: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20">
              <a:lnSpc>
                <a:spcPts val="4132"/>
              </a:lnSpc>
              <a:spcBef>
                <a:spcPts val="233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КЛИМАТИЧЕСКИЕ ПОЯСА.</a:t>
            </a:r>
            <a:endParaRPr lang="ru-RU" sz="9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196" y="2692497"/>
            <a:ext cx="727494" cy="30989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1136" y="228231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1136" y="240627"/>
            <a:ext cx="127647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842" y="252349"/>
            <a:ext cx="366432" cy="78779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3696" y="985050"/>
            <a:ext cx="920721" cy="448507"/>
          </a:xfrm>
          <a:prstGeom prst="rect">
            <a:avLst/>
          </a:prstGeom>
        </p:spPr>
        <p:txBody>
          <a:bodyPr vert="horz" wrap="square" lIns="0" tIns="25500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00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2416989" y="470542"/>
            <a:ext cx="6098864" cy="1139210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ru-RU" sz="7200" kern="0" spc="21" dirty="0">
                <a:solidFill>
                  <a:sysClr val="window" lastClr="FFFFFF"/>
                </a:solidFill>
              </a:rPr>
              <a:t>География</a:t>
            </a:r>
            <a:endParaRPr lang="en-US" sz="239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695817" y="534444"/>
            <a:ext cx="709744" cy="98249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1165717" y="893261"/>
            <a:ext cx="131733" cy="229832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Рисунок 1"/>
          <p:cNvSpPr>
            <a:spLocks noGrp="1"/>
          </p:cNvSpPr>
          <p:nvPr>
            <p:ph type="pic" sz="quarter" idx="12"/>
          </p:nvPr>
        </p:nvSpPr>
        <p:spPr>
          <a:xfrm>
            <a:off x="8469488" y="2383959"/>
            <a:ext cx="3328416" cy="3407438"/>
          </a:xfrm>
        </p:spPr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73" y="2415799"/>
            <a:ext cx="3411590" cy="337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044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КЛИМАТИЧЕСКИЕ  ПОЯСА</a:t>
            </a:r>
            <a:endParaRPr sz="4000" dirty="0"/>
          </a:p>
        </p:txBody>
      </p:sp>
      <p:pic>
        <p:nvPicPr>
          <p:cNvPr id="9221" name="Picture 5" descr="D:\leNOVO\Downloads\Климатические пояса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009650"/>
            <a:ext cx="5753099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66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ЭКВАТОРИАЛЬНЫЙ ПОЯС</a:t>
            </a:r>
            <a:endParaRPr sz="4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84" y="999891"/>
            <a:ext cx="3568465" cy="256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85" y="3732124"/>
            <a:ext cx="3333750" cy="2854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3952388"/>
            <a:ext cx="4248149" cy="2733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13255" y="2716993"/>
            <a:ext cx="45339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1 - экваториальный (г.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Дебунджа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- субэкваториальный (г. Аддис-Абеба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3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- субтропический (г. Алжир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- тропический (г. </a:t>
            </a:r>
            <a:r>
              <a:rPr lang="ru-RU" sz="1600" b="1" dirty="0" err="1">
                <a:latin typeface="Arial" pitchFamily="34" charset="0"/>
                <a:cs typeface="Arial" pitchFamily="34" charset="0"/>
              </a:rPr>
              <a:t>Валлен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250" y="5116469"/>
            <a:ext cx="37528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ПРИСУЩЕ ЛИШЬ ОДНО ВРЕМЯ ГОДА – </a:t>
            </a:r>
            <a:r>
              <a:rPr lang="ru-RU" sz="2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ЖАРКОЕ И ДОЖДЛИВОЕ ЛЕТО</a:t>
            </a:r>
            <a:endParaRPr lang="ru-RU" sz="24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446" y="845543"/>
            <a:ext cx="3393620" cy="241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952750"/>
            <a:ext cx="4114799" cy="203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5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0" y="845543"/>
            <a:ext cx="2324100" cy="1726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28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СУБЭКВАТОРИАЛЬНЫЙ ПОЯС</a:t>
            </a:r>
            <a:endParaRPr sz="40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49" y="942974"/>
            <a:ext cx="3617673" cy="2713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1219200"/>
            <a:ext cx="3714751" cy="290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8" r="30664"/>
          <a:stretch/>
        </p:blipFill>
        <p:spPr bwMode="auto">
          <a:xfrm>
            <a:off x="8191500" y="1085850"/>
            <a:ext cx="3657601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733" y="5971579"/>
            <a:ext cx="11833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ОТЧЕТЛИВО ВЫРАЖЕНЫ ДВА СЕЗОНА: </a:t>
            </a:r>
            <a:r>
              <a:rPr lang="ru-RU" sz="24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СУХАЯ ЗИМА И ДОЖДЛИВОЕ ЛЕТО</a:t>
            </a:r>
            <a:endParaRPr lang="ru-RU" sz="24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610" y="3285859"/>
            <a:ext cx="4028580" cy="2257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4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7016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ТРОПИЧЕСКИЙ ПОЯС</a:t>
            </a:r>
            <a:endParaRPr sz="4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350" y="892555"/>
            <a:ext cx="4267200" cy="266503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839072" y="3279488"/>
            <a:ext cx="4095751" cy="646331"/>
          </a:xfrm>
          <a:prstGeom prst="rect">
            <a:avLst/>
          </a:prstGeom>
          <a:solidFill>
            <a:schemeClr val="bg1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САМУМ – С АРАБСКОГО – «ГОРЯЧИЙ ВЕТЕР»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89" y="3864263"/>
            <a:ext cx="4267198" cy="21713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753351" y="5756522"/>
            <a:ext cx="4181474" cy="923330"/>
          </a:xfrm>
          <a:prstGeom prst="rect">
            <a:avLst/>
          </a:prstGeom>
          <a:solidFill>
            <a:schemeClr val="bg1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ХАМСИН – СИЛЬНЫЙ, ГОРЯЧИЙ И СУХОЙ ВЕТЕР, ДУЮЩИЙ С ЮГА И ЮГО-ЗАПАДА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24" y="3864264"/>
            <a:ext cx="3867150" cy="274796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831609"/>
            <a:ext cx="3829298" cy="278692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892554"/>
            <a:ext cx="3352800" cy="29717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191001" y="4138850"/>
            <a:ext cx="3352800" cy="2308324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КАМЕНИСТЫЕ И ПЕСЧАННЫЕ  УЧАСТКИ ПУСТЫНИ НАГРЕВАЮТСЯ ДО  70-80⁰С, ПРИ ТЕМПЕРАТУРЕ ВОЗДУХА 40-45⁰С.  В НОЧНОЕ ВРЕМЯ ТЕМПЕРАТУРА МОЖЕТ ОПУСКАТЬСЯ  ДО 0⁰С.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СУБТРОПИЧЕСКИЙ ПОЯС</a:t>
            </a:r>
            <a:endParaRPr sz="4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019175"/>
            <a:ext cx="3943349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43" y="3758504"/>
            <a:ext cx="4151108" cy="2756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370" y="1019175"/>
            <a:ext cx="3581400" cy="304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15770" y="1213574"/>
            <a:ext cx="43624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ВОЗДУШНЫЕ МАССЫ МЕНЯЮТСЯ ПО СЕЗОНАМ: ЛЕТОМ ГОСПОДСТВУЮТ ТРОПИЧЕСКИЕ,  ЗИМОЙ  - УМЕРЕННЫЕ. В РЕЗУЛЬТАТЕ СФОРМИРОВАЛСЯ  СРЕДИЗЕМНОМОРСКИЙ КЛИМАТ.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3494333"/>
            <a:ext cx="3543300" cy="3002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869770" y="3590299"/>
            <a:ext cx="32936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Этот тип климата характеризуется мягкой, влажной зимой и теплым, жарким, сухим летом. Именно такие погодные условия являются визитной карточкой средиземноморского </a:t>
            </a:r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климата.</a:t>
            </a:r>
          </a:p>
          <a:p>
            <a:pPr algn="ctr"/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i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Лето в средиземноморском климате отличительно сухое</a:t>
            </a:r>
            <a:r>
              <a:rPr lang="ru-RU" sz="1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43950" y="3219450"/>
            <a:ext cx="29337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43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25525"/>
          </a:xfrm>
          <a:solidFill>
            <a:srgbClr val="0000CC"/>
          </a:solidFill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Определите названия климатических поясов, </a:t>
            </a:r>
            <a:r>
              <a:rPr lang="ru-RU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обозначенных цифрами на карте</a:t>
            </a: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3"/>
          <a:stretch/>
        </p:blipFill>
        <p:spPr bwMode="auto">
          <a:xfrm>
            <a:off x="6496050" y="1638300"/>
            <a:ext cx="5391150" cy="405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90068" y="330961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86950" y="30480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24900" y="247650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24900" y="161925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4850" y="2676555"/>
            <a:ext cx="671312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Экваториальный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Субэкваториальный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Тропический пояс</a:t>
            </a:r>
          </a:p>
          <a:p>
            <a:pPr marL="342900" indent="-342900">
              <a:buAutoNum type="arabicPeriod"/>
            </a:pPr>
            <a:r>
              <a:rPr lang="ru-RU" sz="3600" b="1" i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Субтропический пояс</a:t>
            </a:r>
            <a:endParaRPr lang="ru-RU" sz="3600" b="1" i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053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812" y="102010"/>
            <a:ext cx="3017783" cy="816987"/>
          </a:xfrm>
          <a:prstGeom prst="rect">
            <a:avLst/>
          </a:prstGeom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5080" spc="32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Задание: </a:t>
            </a:r>
            <a:endParaRPr sz="5080" spc="1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1114020" y="336824"/>
            <a:ext cx="534143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696583" y="1437782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8"/>
          <p:cNvSpPr txBox="1"/>
          <p:nvPr/>
        </p:nvSpPr>
        <p:spPr>
          <a:xfrm>
            <a:off x="3608669" y="1"/>
            <a:ext cx="8261565" cy="5175685"/>
          </a:xfrm>
          <a:prstGeom prst="rect">
            <a:avLst/>
          </a:prstGeom>
        </p:spPr>
        <p:txBody>
          <a:bodyPr vert="horz" wrap="square" lIns="0" tIns="45630" rIns="0" bIns="0" rtlCol="0">
            <a:spAutoFit/>
          </a:bodyPr>
          <a:lstStyle/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1. Прочитать:</a:t>
            </a: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§ </a:t>
            </a:r>
            <a:r>
              <a:rPr lang="ru-RU" sz="4227" b="1" dirty="0" smtClean="0">
                <a:solidFill>
                  <a:srgbClr val="00A650"/>
                </a:solidFill>
                <a:latin typeface="Arial"/>
                <a:cs typeface="Arial"/>
              </a:rPr>
              <a:t>20</a:t>
            </a:r>
            <a:r>
              <a:rPr lang="ru-RU" sz="4227" b="1" dirty="0" smtClean="0">
                <a:solidFill>
                  <a:srgbClr val="00A650"/>
                </a:solidFill>
                <a:latin typeface="Arial"/>
                <a:cs typeface="Arial"/>
              </a:rPr>
              <a:t>-21. </a:t>
            </a:r>
            <a:r>
              <a:rPr lang="ru-RU" sz="4400" b="1" dirty="0" smtClean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О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собенности климата материка. Климатические пояса. 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4227" b="1" dirty="0">
                <a:solidFill>
                  <a:srgbClr val="00A650"/>
                </a:solidFill>
                <a:latin typeface="Arial"/>
                <a:cs typeface="Arial"/>
              </a:rPr>
              <a:t>2. 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В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ыполнить  </a:t>
            </a:r>
            <a:endParaRPr lang="ru-RU" sz="36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Практическое задание  стр</a:t>
            </a:r>
            <a:r>
              <a:rPr lang="ru-RU" sz="3600" b="1" dirty="0">
                <a:solidFill>
                  <a:srgbClr val="00A650"/>
                </a:solidFill>
                <a:latin typeface="Arial"/>
                <a:cs typeface="Arial"/>
              </a:rPr>
              <a:t>. </a:t>
            </a:r>
            <a:r>
              <a:rPr lang="ru-RU" sz="3600" b="1" dirty="0" smtClean="0">
                <a:solidFill>
                  <a:srgbClr val="00A650"/>
                </a:solidFill>
                <a:latin typeface="Arial"/>
                <a:cs typeface="Arial"/>
              </a:rPr>
              <a:t>51</a:t>
            </a: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26841" marR="10735">
              <a:lnSpc>
                <a:spcPts val="2980"/>
              </a:lnSpc>
              <a:spcBef>
                <a:spcPts val="360"/>
              </a:spcBef>
            </a:pPr>
            <a:endParaRPr lang="ru-RU" sz="4227" b="1" dirty="0">
              <a:solidFill>
                <a:srgbClr val="00A650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579607" y="6327881"/>
            <a:ext cx="793166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0" name="object 10"/>
          <p:cNvSpPr/>
          <p:nvPr/>
        </p:nvSpPr>
        <p:spPr>
          <a:xfrm>
            <a:off x="4939799" y="5176578"/>
            <a:ext cx="5211275" cy="58553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pSp>
        <p:nvGrpSpPr>
          <p:cNvPr id="13" name="object 13"/>
          <p:cNvGrpSpPr/>
          <p:nvPr/>
        </p:nvGrpSpPr>
        <p:grpSpPr>
          <a:xfrm>
            <a:off x="800291" y="2535362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81363" y="5568383"/>
            <a:ext cx="2206371" cy="489858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2396"/>
            </a:p>
          </p:txBody>
        </p:sp>
      </p:grpSp>
    </p:spTree>
    <p:extLst>
      <p:ext uri="{BB962C8B-B14F-4D97-AF65-F5344CB8AC3E}">
        <p14:creationId xmlns:p14="http://schemas.microsoft.com/office/powerpoint/2010/main" val="31606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3184081" y="3353116"/>
            <a:ext cx="922868" cy="118537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500" kern="0" spc="21" dirty="0" smtClean="0">
                <a:solidFill>
                  <a:sysClr val="window" lastClr="FFFFFF"/>
                </a:solidFill>
              </a:rPr>
              <a:t>?</a:t>
            </a:r>
            <a:endParaRPr lang="en-US" sz="75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0852" y="982134"/>
            <a:ext cx="11176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materigining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mln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km</a:t>
            </a:r>
            <a:r>
              <a:rPr lang="ru-RU" sz="2400" b="1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dastlab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atalgan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zi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berberlarning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qabilasi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nomidan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yarimsharda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yagona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Materikning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janubiy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chekka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nuqtasi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burnidir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Sayohatchi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aylanib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en-US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2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Livingston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Zambezi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daryosidagi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sharsharaga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.........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bergan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bject 3"/>
          <p:cNvSpPr txBox="1">
            <a:spLocks/>
          </p:cNvSpPr>
          <p:nvPr/>
        </p:nvSpPr>
        <p:spPr>
          <a:xfrm>
            <a:off x="727521" y="62885"/>
            <a:ext cx="10724884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5613" algn="ctr">
              <a:spcBef>
                <a:spcPts val="262"/>
              </a:spcBef>
            </a:pPr>
            <a:r>
              <a:rPr lang="en-US" sz="4191" dirty="0" smtClean="0"/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1968" y="4952452"/>
            <a:ext cx="112032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Tushirib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qoldirilgan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so‘zlar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30,3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Afarik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rtta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Somali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Madagaskar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Ben-sekka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Igna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Vasko-da-Gama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97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493623"/>
              </p:ext>
            </p:extLst>
          </p:nvPr>
        </p:nvGraphicFramePr>
        <p:xfrm>
          <a:off x="950696" y="1231900"/>
          <a:ext cx="10058400" cy="512397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754483"/>
                <a:gridCol w="3817517"/>
                <a:gridCol w="5486400"/>
              </a:tblGrid>
              <a:tr h="734852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kern="12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Vavilov</a:t>
                      </a:r>
                      <a:endParaRPr lang="ru-RU" sz="3200" b="1" kern="12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3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204609"/>
              </p:ext>
            </p:extLst>
          </p:nvPr>
        </p:nvGraphicFramePr>
        <p:xfrm>
          <a:off x="85724" y="982134"/>
          <a:ext cx="11962342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04992"/>
                <a:gridCol w="2400370"/>
                <a:gridCol w="895698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Sayyohlar</a:t>
                      </a:r>
                      <a:endParaRPr lang="ru-RU" sz="2400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Sayohatlar</a:t>
                      </a:r>
                      <a:endParaRPr lang="ru-RU" sz="24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Ibn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Battuta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havzasini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Sahroyi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Kabirning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arbiy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Niger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rta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oqimigacha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Bartolomeu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Diash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1487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janubidagi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Yaxshi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Umid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burniga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sohillarini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Vasko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Gama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Afrikaning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aylanib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Devid</a:t>
                      </a: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Livingston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Kalaxari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Zambezi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Nyasa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Tanganika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llarini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rgangan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Stenli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Zanzibar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orolini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Viktoriya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daryosining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boshlanish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irmog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Kagera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ekanligini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aniqladi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Lualoba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Kongo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daryosi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ylab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oqimiga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qadar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rgandi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Vavilov</a:t>
                      </a:r>
                      <a:endParaRPr lang="ru-RU" sz="2800" b="1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6000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ortiq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madaniy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ru-RU" sz="24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simliklardan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namuna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oldi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-114300" y="107752"/>
            <a:ext cx="12306300" cy="64676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4000" kern="0" spc="21" dirty="0" err="1" smtClean="0">
                <a:solidFill>
                  <a:sysClr val="window" lastClr="FFFFFF"/>
                </a:solidFill>
              </a:rPr>
              <a:t>Afrika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materigini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o‘rgangan</a:t>
            </a:r>
            <a:r>
              <a:rPr lang="en-US" sz="4000" kern="0" spc="21" dirty="0" smtClean="0">
                <a:solidFill>
                  <a:sysClr val="window" lastClr="FFFFFF"/>
                </a:solidFill>
              </a:rPr>
              <a:t> </a:t>
            </a:r>
            <a:r>
              <a:rPr lang="en-US" sz="4000" kern="0" spc="21" dirty="0" err="1" smtClean="0">
                <a:solidFill>
                  <a:sysClr val="window" lastClr="FFFFFF"/>
                </a:solidFill>
              </a:rPr>
              <a:t>sayyohlar</a:t>
            </a:r>
            <a:endParaRPr lang="en-US" sz="4000" kern="0" spc="21" dirty="0">
              <a:solidFill>
                <a:sysClr val="window" lastClr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00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8638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ФОРМИРОВАНИЕ КЛИМАТА</a:t>
            </a:r>
            <a:endParaRPr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6345" y="1309686"/>
            <a:ext cx="2881804" cy="244250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317" y="3894083"/>
            <a:ext cx="3578773" cy="26898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18" y="3752193"/>
            <a:ext cx="2995699" cy="269590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658" y="4048283"/>
            <a:ext cx="3572203" cy="238146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9517" y="4282762"/>
            <a:ext cx="3629064" cy="238002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966" y="1405824"/>
            <a:ext cx="3632762" cy="270552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6818" y="1296613"/>
            <a:ext cx="2617330" cy="2308324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ПРИ СЛОВЕ «АФРИКА»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МЫ ОБЫЧНО ПРЕДСТАВЛЯЕМ  ПАЛЯЩИЙ ЗНОЙ И ТЕМНОКОЖИХ ЖИТЕЛЕЙ ЭТОГО МАТЕРИКА.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805" y="1198473"/>
            <a:ext cx="3479252" cy="26956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238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1968" y="199408"/>
            <a:ext cx="10724884" cy="666871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opshiriqlar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5" b="3765"/>
          <a:stretch/>
        </p:blipFill>
        <p:spPr>
          <a:xfrm>
            <a:off x="855486" y="1206214"/>
            <a:ext cx="4266848" cy="5651786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1579033" y="164731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997553" y="174467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82533" y="2588295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54033" y="4356643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37099" y="3429000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652433" y="522568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39799" y="21575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45662" y="1310544"/>
            <a:ext cx="662300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yozuvsiz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xaritasidagi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quyidagi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raqamlar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ostida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yashiringan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tabiiy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obyektlar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nomini</a:t>
            </a:r>
            <a:r>
              <a:rPr lang="en-US" sz="24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toping: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42000" y="2498785"/>
            <a:ext cx="5346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pPr marL="514350" indent="-514350">
              <a:buAutoNum type="arabicPeriod"/>
            </a:pP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Dengiz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  <a:endParaRPr lang="en-US" sz="3200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Yarim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Orol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……………..…....</a:t>
            </a: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Bo‘g‘iz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……………..…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8. </a:t>
            </a:r>
            <a:r>
              <a:rPr lang="en-US" sz="3200" b="1" dirty="0" err="1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…………..…….</a:t>
            </a:r>
          </a:p>
        </p:txBody>
      </p:sp>
      <p:sp>
        <p:nvSpPr>
          <p:cNvPr id="15" name="Овал 14"/>
          <p:cNvSpPr/>
          <p:nvPr/>
        </p:nvSpPr>
        <p:spPr>
          <a:xfrm>
            <a:off x="2044699" y="3833908"/>
            <a:ext cx="254000" cy="245533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12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86" y="0"/>
            <a:ext cx="12155114" cy="123562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1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14908" y="227055"/>
            <a:ext cx="12458700" cy="781518"/>
          </a:xfrm>
          <a:prstGeom prst="rect">
            <a:avLst/>
          </a:prstGeom>
        </p:spPr>
        <p:txBody>
          <a:bodyPr vert="horz" wrap="square" lIns="0" tIns="33296" rIns="0" bIns="0" rtlCol="0" anchor="ctr">
            <a:spAutoFit/>
          </a:bodyPr>
          <a:lstStyle/>
          <a:p>
            <a:pPr marL="25613" algn="ctr">
              <a:spcBef>
                <a:spcPts val="262"/>
              </a:spcBef>
            </a:pPr>
            <a:r>
              <a:rPr lang="en-US" sz="4191" dirty="0"/>
              <a:t> 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0043" y="1394063"/>
            <a:ext cx="1174879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marR="12700" indent="-514350" algn="just">
              <a:spcAft>
                <a:spcPts val="0"/>
              </a:spcAft>
              <a:buAutoNum type="arabicPeriod"/>
            </a:pP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Mashhur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Marokashlik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sayyoh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Ibn Battuta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sohillarini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o‘rgangan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>
              <a:spcAft>
                <a:spcPts val="0"/>
              </a:spcAft>
            </a:pP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shimoliy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2)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sharqiy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3)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g‘arbiy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4)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janubi-g‘arbiy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5)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janubi-sharqiy</a:t>
            </a:r>
            <a:endParaRPr lang="en-US" sz="3200" b="1" spc="45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 3,4.      B.  4,5              C. 2,5              D.  1,2</a:t>
            </a:r>
          </a:p>
          <a:p>
            <a:pPr marL="25400" marR="12700" algn="just"/>
            <a:endParaRPr lang="en-US" sz="3200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Devid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Livingston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Afrikaning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ko‘llarini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o‘rgandi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25400" marR="12700" algn="just"/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Nyasa;    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Viktoriya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  3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3200" b="1" spc="45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Tanganika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Chad;   </a:t>
            </a:r>
            <a:r>
              <a:rPr lang="en-US" sz="3200" b="1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5) </a:t>
            </a:r>
            <a:r>
              <a:rPr lang="en-US" sz="3200" b="1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Rudolf</a:t>
            </a:r>
            <a:endParaRPr lang="en-US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39750" marR="12700" indent="-514350" algn="just">
              <a:buAutoNum type="alphaUcPeriod"/>
            </a:pPr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3,5            B</a:t>
            </a:r>
            <a:r>
              <a:rPr lang="en-US" sz="3200" spc="4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3200" spc="45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2,4             C. 4,5        D. 1,3</a:t>
            </a:r>
            <a:endParaRPr lang="ru-RU" sz="3200" b="1" spc="45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8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86889" y="1402804"/>
            <a:ext cx="2312394" cy="845507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9" name="object 9"/>
          <p:cNvSpPr/>
          <p:nvPr/>
        </p:nvSpPr>
        <p:spPr>
          <a:xfrm>
            <a:off x="3685618" y="2441377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0" name="object 10"/>
          <p:cNvSpPr/>
          <p:nvPr/>
        </p:nvSpPr>
        <p:spPr>
          <a:xfrm>
            <a:off x="3490362" y="5108370"/>
            <a:ext cx="5211275" cy="656274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12" name="object 12"/>
          <p:cNvSpPr/>
          <p:nvPr/>
        </p:nvSpPr>
        <p:spPr>
          <a:xfrm>
            <a:off x="3685618" y="4914672"/>
            <a:ext cx="7931659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3" name="object 13"/>
          <p:cNvGrpSpPr/>
          <p:nvPr/>
        </p:nvGrpSpPr>
        <p:grpSpPr>
          <a:xfrm>
            <a:off x="386889" y="2441377"/>
            <a:ext cx="1916482" cy="2861303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86881" y="5508238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911602" y="0"/>
            <a:ext cx="6784073" cy="84766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54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Adabiyotlar</a:t>
            </a:r>
            <a:r>
              <a:rPr lang="en-US" sz="54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54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903056" y="1322568"/>
            <a:ext cx="8965094" cy="41139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6-sinf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darsligi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o‘quv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atlasi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Gadoyev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Berdiyeva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Jahongashta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sayyoh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Geografiya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Test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to‘plami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DTM-2019.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Internet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saytlari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://uz.wikipedia.org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https://geografiya.uz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39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9788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endParaRPr sz="2396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719667" y="-320494"/>
            <a:ext cx="10278534" cy="1245135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60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«ЖАРКИЙ МАТЕРИК»</a:t>
            </a:r>
            <a:endParaRPr lang="ru-RU" sz="6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6300" y="4364951"/>
            <a:ext cx="7219950" cy="1631216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Больше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всего тепла получает пустыня Сахара, где летние температуры воздуха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—</a:t>
            </a: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более  +30  °С. В районе города Триполи в Ливийской пустыне была зафиксирована максимальная температура воздуха на Земле —   </a:t>
            </a:r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58  °С.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86300" y="1197308"/>
            <a:ext cx="4780703" cy="2554545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Между Северным и Южным тропиками солнце в полдень всегда находится высоко над горизонтом и дважды в год бывает в зените. Здесь даже зимние среднемесячные температуры воздуха редко опускаются ниже  +18  °С —  +20  °С. 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17" y="1153584"/>
            <a:ext cx="4446683" cy="534246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003" y="1197307"/>
            <a:ext cx="2439247" cy="262750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5219700" y="4095750"/>
            <a:ext cx="5778501" cy="1905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52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КЛИМАТООБРАЗУЮЩИЕ ФАКТОРЫ</a:t>
            </a:r>
            <a:endParaRPr sz="40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2" y="983355"/>
            <a:ext cx="3603606" cy="356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ая прямоугольная выноска 1"/>
          <p:cNvSpPr/>
          <p:nvPr/>
        </p:nvSpPr>
        <p:spPr>
          <a:xfrm>
            <a:off x="5773003" y="983355"/>
            <a:ext cx="6032309" cy="490604"/>
          </a:xfrm>
          <a:prstGeom prst="wedgeRoundRectCallout">
            <a:avLst>
              <a:gd name="adj1" fmla="val -20833"/>
              <a:gd name="adj2" fmla="val 73627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ГЕОГРАФИЧЕСКОЕ ПОЛОЖЕНИЕ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192879" y="1965276"/>
            <a:ext cx="5841239" cy="464023"/>
          </a:xfrm>
          <a:prstGeom prst="wedgeRoundRectCallout">
            <a:avLst>
              <a:gd name="adj1" fmla="val -20833"/>
              <a:gd name="adj2" fmla="val 77206"/>
              <a:gd name="adj3" fmla="val 16667"/>
            </a:avLst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ВОЗДУШНЫЕ МАССЫ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653885" y="2879678"/>
            <a:ext cx="2729553" cy="558841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РЕЛЬЕФ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612940" y="3794124"/>
            <a:ext cx="2988009" cy="750581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АТМОСФЕРНОЕ ДАВЛЕНИЕ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46914" y="5049672"/>
            <a:ext cx="4572000" cy="612648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ОКЕАНИЧЕСКИЕ ТЕЧЕНИЯ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157" y="2764030"/>
            <a:ext cx="3016155" cy="206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438" y="4686300"/>
            <a:ext cx="3189312" cy="1900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КЛИМАТООБРАЗУЮЩИЕ ФАКТОРЫ</a:t>
            </a:r>
            <a:endParaRPr sz="40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49" y="1447663"/>
            <a:ext cx="6515101" cy="4235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029450" y="1672822"/>
            <a:ext cx="502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ВБЛИЗИ ЭКВАТОРА СЛОЖИЛАСЬ ОБЛАСТЬ НИЗКОГО  АТМОСФЕРНОГО ДАВЛЕНИЯ  , 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 В ТРОПИЧЕСКИХ ПОЯСАХ – ВЫСОКОГО, ЧТО СВЯЗАНО  С</a:t>
            </a:r>
            <a:r>
              <a:rPr lang="ru-RU" sz="24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РАЗЛИЧНЫМ ПОЛОЖЕНИЕМ  СОЛНЦА НАД ГОРИЗОНТОМ В ЭТИХ КЛИМАТИЧЕСКИХ ПОЯСАХ.</a:t>
            </a:r>
            <a:endParaRPr lang="ru-RU" sz="24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83495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КЛИМАТООБРАЗУЮЩИЕ ФАКТОРЫ</a:t>
            </a:r>
            <a:endParaRPr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1099430"/>
            <a:ext cx="3810000" cy="415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905500" y="1011468"/>
            <a:ext cx="59626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ПРОТЯЖЕНИИ ВСЕГО ГОДА ПОСТУПАЮЩИЕ С АТЛАНТИЧЕСКОГО ОКЕАНА ВЛАЖНЫЕ ВОЗДУШНЫЕ МАССЫ ПРИНОСЯТ НА ПОБЕРЕЖЬЕ ГВИНЕЙСКОГО ЗАЛИВА И В ЦЕНТРАЛЬНУЮ ЧАСТЬ МАТЕРИКА ОБИЛЬНЫЕ ОСАДКИ.  НАПРИМЕР, В МЕСТНОСТИ ПОД НАЗВАНИЕМ ДЕБУНДЖА,  ВЫПАДАЕТ  </a:t>
            </a: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ДО 10 000 ММ ОСАДКОВ В ГОД.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981" y="5419739"/>
            <a:ext cx="58340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БОЛЬШУЮ РОЛЬ В ФОРМИРОВАНИИ КЛИМАТА ИГРАЮТ ПОССТОЯННЫЕ ВЕТРЫ – ПАССАТЫ.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560" y="3407753"/>
            <a:ext cx="3086100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5562600" y="1099430"/>
            <a:ext cx="0" cy="22203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674643" y="3638550"/>
            <a:ext cx="0" cy="2647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526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1" y="933450"/>
            <a:ext cx="5086349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905500" y="933450"/>
            <a:ext cx="60579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НА РАСПРЕДЕЛЕНИЕ ОСАДКОВ ПО ТЕРРИТОРИИ МАТЕРИКИ ВЛИЯЕТ  ТАКЖЕ РЕЛЬЕФ.  ТАК,  НА ГОРНЫХ СКЛОНАХ , ОБРАЩЕННЫХ  В СТОРОНЫ, ОТКУДА  ДУЮТ ВЛАЖНЫЕ  ВЕТРЫ, ВЫПАДАЕТ БОЛЬШЕ ОСАДКОВ.</a:t>
            </a:r>
          </a:p>
        </p:txBody>
      </p:sp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КЛИМАТООБРАЗУЮЩИЕ ФАКТОРЫ</a:t>
            </a:r>
            <a:endParaRPr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5753100" y="3176885"/>
            <a:ext cx="6210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ОКЕАНИЧЕСКИЕ ТЕЧЕНИЯ В НЕКОТОРЫХ РАЙОНАХ МАТЕРИКА КОРЕННЫМ ОБРАЗОМ МЕНЯЮТ ХАРАКТЕР КЛИМАТА. НА ПОБЕРЕЖЬЯХ, ОМЫВАЕМЫХ ХОЛОДНЫМИ ТЕЧЕНИЯМИ, ФОРМИРУЮЕТСЯ ИСКЛЮЧИТЕЛЬНО ЗАСУШЛИВЫЙ,  ПУСТЫННЫЙ КЛИМАТ ( ПУСТЫНЯ НАМИБ ИЛИ ПОЛУОСТРОВ СОМАЛИ). ВЕТРЫ, ФОРМИРУЮЩИЕСЯ ПОД ВОЗДЕЙСТВИЕМ ХОЛОДНЫХ ТЕЧЕНИЙ – БЕНГАЛЬСКИЙ, КАНАРСКОГО, ПРИНОСЯТ ОХЛАЖДЕННЫЙ ВОЗДУХ.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905500" y="2762250"/>
            <a:ext cx="569595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237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КЛИМАТА</a:t>
            </a:r>
            <a:endParaRPr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43" y="1371600"/>
            <a:ext cx="7469598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0042" y="5448299"/>
            <a:ext cx="118300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ОСНОВНАЯ ЧАСТЬ МАТЕРИКА РАСПОЛОЖЕНА  В ТРОПИЧЕСКОМ ПОЯСЕ ОСВЕЩЕННОСТИ. САМАЯ ВЫСОКАЯ ТЕМПЕРАТУРА ЗАФИКСИРОВАНА  ИМЕННО В АФРИКЕ.</a:t>
            </a:r>
            <a:endParaRPr lang="ru-RU" sz="20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0" y="1447800"/>
            <a:ext cx="4172443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286188" y="1002268"/>
            <a:ext cx="156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Arial" pitchFamily="34" charset="0"/>
                <a:cs typeface="Arial" pitchFamily="34" charset="0"/>
              </a:rPr>
              <a:t>Г. ТРИПОЛИ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5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244170" cy="625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CC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ОСОБЕННОСТИ КЛИМАТА</a:t>
            </a:r>
            <a:endParaRPr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5029200" cy="297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1" y="3456459"/>
            <a:ext cx="4324349" cy="303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3970362"/>
            <a:ext cx="4476750" cy="2518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4450" y="1233825"/>
            <a:ext cx="4191000" cy="2653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563100" y="1233825"/>
            <a:ext cx="2476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НА ВЕРШИНАХ ВЫСОЧАЙШИХ ГОР АФРИКИ ЛЕЖИТ СНЕГ </a:t>
            </a: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И ИМЕЮТСЯ ЛЕДНИКИ.</a:t>
            </a:r>
            <a:endParaRPr lang="ru-RU" sz="2000" b="1" dirty="0">
              <a:solidFill>
                <a:srgbClr val="0000CC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15500" y="3714750"/>
            <a:ext cx="2552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C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СВОЕОБРАЗИЕ КЛИМАТА ПРОЯВЛЯЕТСЯ </a:t>
            </a:r>
          </a:p>
          <a:p>
            <a:pPr algn="ctr"/>
            <a:r>
              <a:rPr lang="ru-RU" sz="2000" b="1" dirty="0" smtClean="0">
                <a:solidFill>
                  <a:srgbClr val="0000CC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Arial" pitchFamily="34" charset="0"/>
                <a:cs typeface="Arial" pitchFamily="34" charset="0"/>
              </a:rPr>
              <a:t>В УСЛОВИЯХ РАЗЛИЧНЫХ  КЛИМАТИЧЕСКИХ ПОЯСОВ</a:t>
            </a:r>
            <a:endParaRPr lang="ru-RU" sz="2000" b="1" dirty="0">
              <a:solidFill>
                <a:srgbClr val="0000CC"/>
              </a:solidFill>
              <a:effectLst>
                <a:innerShdw blurRad="63500" dist="50800" dir="16200000">
                  <a:prstClr val="black">
                    <a:alpha val="50000"/>
                  </a:prst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7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5039</TotalTime>
  <Words>1002</Words>
  <Application>Microsoft Office PowerPoint</Application>
  <PresentationFormat>Произвольный</PresentationFormat>
  <Paragraphs>163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Определите названия климатических поясов, обозначенных цифрами на карте</vt:lpstr>
      <vt:lpstr> Задание: </vt:lpstr>
      <vt:lpstr>Презентация PowerPoint</vt:lpstr>
      <vt:lpstr>Презентация PowerPoint</vt:lpstr>
      <vt:lpstr>Презентация PowerPoint</vt:lpstr>
      <vt:lpstr>  Mustaqil  bajarish  uchun topshiriqlar:</vt:lpstr>
      <vt:lpstr>  Mavzu bo‘yicha test topshiriqlari:</vt:lpstr>
      <vt:lpstr>Adabiyotlar: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leNOVO</cp:lastModifiedBy>
  <cp:revision>827</cp:revision>
  <dcterms:created xsi:type="dcterms:W3CDTF">2020-04-09T12:18:10Z</dcterms:created>
  <dcterms:modified xsi:type="dcterms:W3CDTF">2020-10-13T00:14:59Z</dcterms:modified>
</cp:coreProperties>
</file>