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47" r:id="rId2"/>
    <p:sldId id="405" r:id="rId3"/>
    <p:sldId id="374" r:id="rId4"/>
    <p:sldId id="377" r:id="rId5"/>
    <p:sldId id="404" r:id="rId6"/>
    <p:sldId id="390" r:id="rId7"/>
    <p:sldId id="392" r:id="rId8"/>
    <p:sldId id="348" r:id="rId9"/>
    <p:sldId id="407" r:id="rId10"/>
    <p:sldId id="406" r:id="rId11"/>
    <p:sldId id="385" r:id="rId12"/>
    <p:sldId id="386" r:id="rId13"/>
    <p:sldId id="394" r:id="rId14"/>
    <p:sldId id="387" r:id="rId15"/>
    <p:sldId id="408" r:id="rId16"/>
    <p:sldId id="409" r:id="rId17"/>
    <p:sldId id="335" r:id="rId18"/>
    <p:sldId id="325" r:id="rId19"/>
    <p:sldId id="379" r:id="rId20"/>
    <p:sldId id="370" r:id="rId21"/>
    <p:sldId id="399" r:id="rId22"/>
    <p:sldId id="391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347"/>
            <p14:sldId id="405"/>
            <p14:sldId id="374"/>
            <p14:sldId id="377"/>
            <p14:sldId id="404"/>
            <p14:sldId id="390"/>
            <p14:sldId id="392"/>
            <p14:sldId id="348"/>
            <p14:sldId id="407"/>
            <p14:sldId id="406"/>
            <p14:sldId id="385"/>
            <p14:sldId id="386"/>
            <p14:sldId id="394"/>
            <p14:sldId id="387"/>
            <p14:sldId id="408"/>
            <p14:sldId id="409"/>
            <p14:sldId id="335"/>
            <p14:sldId id="325"/>
            <p14:sldId id="379"/>
            <p14:sldId id="370"/>
            <p14:sldId id="399"/>
            <p14:sldId id="39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33CC"/>
    <a:srgbClr val="19C139"/>
    <a:srgbClr val="006666"/>
    <a:srgbClr val="A80058"/>
    <a:srgbClr val="149C2E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826" autoAdjust="0"/>
    <p:restoredTop sz="94660"/>
  </p:normalViewPr>
  <p:slideViewPr>
    <p:cSldViewPr snapToGrid="0">
      <p:cViewPr varScale="1">
        <p:scale>
          <a:sx n="72" d="100"/>
          <a:sy n="72" d="100"/>
        </p:scale>
        <p:origin x="25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54C0-84C2-4982-A987-3F67750C6438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D875-137C-4C13-BA90-335D197E9F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119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731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23484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geografiya.org/" TargetMode="External"/><Relationship Id="rId2" Type="http://schemas.openxmlformats.org/officeDocument/2006/relationships/hyperlink" Target="https://uz.wikipedia.org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080104" y="-122818"/>
            <a:ext cx="1027853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Это какой материк?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2050" name="Рисунок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" t="15670" r="-290" b="-4406"/>
          <a:stretch/>
        </p:blipFill>
        <p:spPr bwMode="auto">
          <a:xfrm>
            <a:off x="6219371" y="1040395"/>
            <a:ext cx="5837162" cy="306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37" y="1049364"/>
            <a:ext cx="5921569" cy="2922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afrika2.jpg"/>
          <p:cNvPicPr>
            <a:picLocks noChangeAspect="1"/>
          </p:cNvPicPr>
          <p:nvPr/>
        </p:nvPicPr>
        <p:blipFill rotWithShape="1">
          <a:blip r:embed="rId4" cstate="print"/>
          <a:srcRect t="32840"/>
          <a:stretch/>
        </p:blipFill>
        <p:spPr>
          <a:xfrm>
            <a:off x="132737" y="4038599"/>
            <a:ext cx="5921886" cy="2713037"/>
          </a:xfrm>
          <a:prstGeom prst="rect">
            <a:avLst/>
          </a:prstGeom>
        </p:spPr>
      </p:pic>
      <p:pic>
        <p:nvPicPr>
          <p:cNvPr id="7" name="Рисунок 6" descr="AFRIK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49522" y="4038598"/>
            <a:ext cx="5776859" cy="2713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514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0" t="3368" r="2232" b="1653"/>
          <a:stretch/>
        </p:blipFill>
        <p:spPr bwMode="auto">
          <a:xfrm>
            <a:off x="6419850" y="2415252"/>
            <a:ext cx="5388523" cy="4270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419850" y="180900"/>
            <a:ext cx="5562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  1497 португальская экспедиция </a:t>
            </a:r>
          </a:p>
          <a:p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под началом </a:t>
            </a:r>
            <a:r>
              <a:rPr lang="ru-RU" sz="20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Васко</a:t>
            </a: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да Гамы,  проплыв вокруг Африки, вышла в Индийский океан  и 20 мая 1498 года прибыла </a:t>
            </a:r>
          </a:p>
          <a:p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 индийский город Калькутта (</a:t>
            </a:r>
            <a:r>
              <a:rPr lang="ru-RU" sz="20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Колкату</a:t>
            </a: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).  Так был открыт морской путь из Европы в Индию.</a:t>
            </a:r>
          </a:p>
          <a:p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542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" t="3878" r="3663" b="2682"/>
          <a:stretch/>
        </p:blipFill>
        <p:spPr bwMode="auto">
          <a:xfrm>
            <a:off x="152398" y="235469"/>
            <a:ext cx="5917326" cy="4359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2400" y="4746816"/>
            <a:ext cx="59173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XV</a:t>
            </a: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век вошел в историю Африки как время порабощения континента европейцами. </a:t>
            </a:r>
          </a:p>
          <a:p>
            <a:pPr algn="just"/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  1487 году португальский мореплаватель </a:t>
            </a:r>
            <a:r>
              <a:rPr lang="ru-RU" sz="20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Бартоломео</a:t>
            </a: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Диаш</a:t>
            </a: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исследовал  атлантическое побережье  вплоть до мыса Доброй Надежды. </a:t>
            </a:r>
          </a:p>
        </p:txBody>
      </p:sp>
    </p:spTree>
    <p:extLst>
      <p:ext uri="{BB962C8B-B14F-4D97-AF65-F5344CB8AC3E}">
        <p14:creationId xmlns:p14="http://schemas.microsoft.com/office/powerpoint/2010/main" val="1201170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950695" y="-49737"/>
            <a:ext cx="11183033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6000" kern="0" spc="21" dirty="0">
                <a:solidFill>
                  <a:sysClr val="window" lastClr="FFFFFF"/>
                </a:solidFill>
              </a:rPr>
              <a:t>Давид Ливингстон - изучал</a:t>
            </a:r>
            <a:endParaRPr lang="en-US" sz="60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6" y="1090715"/>
            <a:ext cx="2357273" cy="3241552"/>
          </a:xfrm>
          <a:prstGeom prst="rect">
            <a:avLst/>
          </a:prstGeom>
        </p:spPr>
      </p:pic>
      <p:pic>
        <p:nvPicPr>
          <p:cNvPr id="3076" name="Picture 4" descr="_davidlivingstonecentrestatueofdr Нападение льва (490x326, 52Kb)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6" t="15718" r="4670" b="542"/>
          <a:stretch/>
        </p:blipFill>
        <p:spPr bwMode="auto">
          <a:xfrm>
            <a:off x="9178493" y="4899634"/>
            <a:ext cx="2955236" cy="1723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Памятник Дэвиду Ливингстону, исследователю, открывшему знаменитый ..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2"/>
          <a:stretch/>
        </p:blipFill>
        <p:spPr bwMode="auto">
          <a:xfrm>
            <a:off x="7177030" y="3314700"/>
            <a:ext cx="2001463" cy="330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Открытие водопада Виктория Дэвидом Ливингстоном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605" y="2711491"/>
            <a:ext cx="2601012" cy="2031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131927" y="4440848"/>
            <a:ext cx="2357272" cy="9175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Португальский мореплаватель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190769" y="1049526"/>
            <a:ext cx="498617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Пустыню Калахари </a:t>
            </a:r>
            <a:endParaRPr lang="en-US" sz="2400" b="1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Долину реки Замбези, верхнее течение реки Конго</a:t>
            </a:r>
            <a:endParaRPr lang="en-US" sz="2400" b="1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Озера Ньяса и Танганьика</a:t>
            </a:r>
            <a:endParaRPr lang="en-US" sz="2400" b="1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67325" y="1090715"/>
            <a:ext cx="4545317" cy="7146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1840 – 1873 </a:t>
            </a:r>
            <a:r>
              <a:rPr lang="ru-RU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годы</a:t>
            </a:r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325" y="2057400"/>
            <a:ext cx="4545317" cy="4565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674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7944"/>
            <a:ext cx="12192000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950696" y="148116"/>
            <a:ext cx="10278534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4400" kern="0" spc="21" dirty="0">
                <a:solidFill>
                  <a:sysClr val="window" lastClr="FFFFFF"/>
                </a:solidFill>
              </a:rPr>
              <a:t>Генри</a:t>
            </a:r>
            <a:r>
              <a:rPr lang="ru-RU" sz="4000" kern="0" spc="21" dirty="0">
                <a:solidFill>
                  <a:sysClr val="window" lastClr="FFFFFF"/>
                </a:solidFill>
              </a:rPr>
              <a:t> </a:t>
            </a:r>
            <a:r>
              <a:rPr lang="ru-RU" sz="4000" kern="0" spc="21" dirty="0" err="1">
                <a:solidFill>
                  <a:sysClr val="window" lastClr="FFFFFF"/>
                </a:solidFill>
              </a:rPr>
              <a:t>Мортон</a:t>
            </a:r>
            <a:r>
              <a:rPr lang="ru-RU" sz="4000" kern="0" spc="21" dirty="0">
                <a:solidFill>
                  <a:sysClr val="window" lastClr="FFFFFF"/>
                </a:solidFill>
              </a:rPr>
              <a:t> </a:t>
            </a:r>
            <a:r>
              <a:rPr lang="ru-RU" sz="4400" kern="0" spc="21" dirty="0">
                <a:solidFill>
                  <a:sysClr val="window" lastClr="FFFFFF"/>
                </a:solidFill>
              </a:rPr>
              <a:t>Стенли</a:t>
            </a:r>
            <a:endParaRPr lang="en-US" sz="40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4098" name="Picture 2" descr="Генри Мортон Стэнли и его открыт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4622" y="1077912"/>
            <a:ext cx="2581275" cy="3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200023" y="4632240"/>
            <a:ext cx="2545221" cy="143925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англо-американской экспедиции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581900" y="1029341"/>
            <a:ext cx="446517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r>
              <a:rPr lang="ru-RU" sz="2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Проводил исследования  острова Занзибар</a:t>
            </a:r>
            <a:r>
              <a:rPr lang="en-US" sz="2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</a:t>
            </a:r>
            <a:r>
              <a:rPr lang="en-US" sz="2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Индийском океане, открыл озеро Виктория, определил, что река Нил начинается от истоков реки </a:t>
            </a:r>
            <a:r>
              <a:rPr lang="ru-RU" sz="22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Кагера</a:t>
            </a:r>
            <a:r>
              <a:rPr lang="ru-RU" sz="2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изучил всё течение рек </a:t>
            </a:r>
            <a:r>
              <a:rPr lang="ru-RU" sz="22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Луалаба</a:t>
            </a:r>
            <a:r>
              <a:rPr lang="ru-RU" sz="2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 Конго вплоть до их устьев.</a:t>
            </a:r>
          </a:p>
        </p:txBody>
      </p:sp>
      <p:pic>
        <p:nvPicPr>
          <p:cNvPr id="6146" name="Picture 2" descr="Генри Мортон Стэнли и его открыт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7364" y="4150658"/>
            <a:ext cx="2089715" cy="2576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80229" y="4150658"/>
            <a:ext cx="1374846" cy="733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1"/>
          <a:stretch/>
        </p:blipFill>
        <p:spPr bwMode="auto">
          <a:xfrm>
            <a:off x="3048000" y="1077913"/>
            <a:ext cx="4819650" cy="536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650" y="4150658"/>
            <a:ext cx="1904999" cy="2650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246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17610"/>
            <a:ext cx="12192000" cy="862210"/>
          </a:xfrm>
          <a:prstGeom prst="rect">
            <a:avLst/>
          </a:prstGeom>
          <a:solidFill>
            <a:srgbClr val="0000CC"/>
          </a:solidFill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21" dirty="0">
                <a:solidFill>
                  <a:sysClr val="window" lastClr="FFFFFF"/>
                </a:solidFill>
              </a:rPr>
              <a:t>Русские ученые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9218" name="Picture 2" descr="Юнкер, Василий Васильевич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82" y="960437"/>
            <a:ext cx="2351996" cy="2201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30972" y="3176588"/>
            <a:ext cx="1473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В.В. Юнкер</a:t>
            </a:r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82" y="3545920"/>
            <a:ext cx="2351996" cy="3137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960437"/>
            <a:ext cx="2771775" cy="2216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276600" y="3204092"/>
            <a:ext cx="1653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Н.И.Вавилов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83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465" y="3545920"/>
            <a:ext cx="2857085" cy="3137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715000" y="2237869"/>
            <a:ext cx="6324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Изучением природы  и населения Африки занимались русские ученые  </a:t>
            </a:r>
            <a:r>
              <a:rPr lang="ru-RU" sz="28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В.В.Юнкер</a:t>
            </a:r>
            <a:r>
              <a:rPr lang="ru-RU" sz="28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Ю.П.Ковалевский</a:t>
            </a:r>
            <a:r>
              <a:rPr lang="ru-RU" sz="28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ru-RU" sz="28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А.А.Елисеев</a:t>
            </a:r>
            <a:r>
              <a:rPr lang="ru-RU" sz="28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Н.И.Вавилов</a:t>
            </a:r>
            <a:endParaRPr lang="ru-RU" sz="28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454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-20490"/>
            <a:ext cx="12192000" cy="585211"/>
          </a:xfrm>
          <a:prstGeom prst="rect">
            <a:avLst/>
          </a:prstGeom>
          <a:solidFill>
            <a:srgbClr val="0000CC"/>
          </a:solidFill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3600" kern="0" spc="21" dirty="0">
                <a:solidFill>
                  <a:sysClr val="window" lastClr="FFFFFF"/>
                </a:solidFill>
              </a:rPr>
              <a:t>Геологическое строение и полезные ископаемые</a:t>
            </a:r>
            <a:endParaRPr lang="en-US" sz="36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72"/>
          <a:stretch/>
        </p:blipFill>
        <p:spPr bwMode="auto">
          <a:xfrm>
            <a:off x="216567" y="749387"/>
            <a:ext cx="4355434" cy="5773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72001" y="771176"/>
            <a:ext cx="3972911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latin typeface="Arial" pitchFamily="34" charset="0"/>
                <a:cs typeface="Arial" pitchFamily="34" charset="0"/>
              </a:rPr>
              <a:t>  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При раздвижении земной коры от Африканской литосферной плиты отделилась Аравийская и продолжает отделяться Сомалийская. Отдельные трещины постепенно расширились и заполнились водой, образовались глубокие и вытянутые озёра: Танганьика, Ньяса, Рудольф, Эдуард, Альберт. В пределах Восточно-Африканской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рифтовой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зоны находятся самая высокая вершина Африки — вулкан Килиманджаро (5895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м) — 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>
                <a:latin typeface="Arial" pitchFamily="34" charset="0"/>
                <a:cs typeface="Arial" pitchFamily="34" charset="0"/>
              </a:rPr>
              <a:t>и самое низкое место на материке — котловина озера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Ассаль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 −157  м).</a:t>
            </a:r>
          </a:p>
        </p:txBody>
      </p:sp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912" y="711404"/>
            <a:ext cx="3331780" cy="5811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377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93834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96084" y="136478"/>
            <a:ext cx="29610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«Низкая Африка»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59606" y="625438"/>
            <a:ext cx="51517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Абсолютная высота – не более 1000 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59606" y="1025548"/>
            <a:ext cx="57745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Пустыня Сахара с песчано-холмистым рельефом</a:t>
            </a: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Равнинная и заболоченная впадина Конго</a:t>
            </a: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Горы Атлас</a:t>
            </a: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Самое низкое место – впадина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Каттара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 (-133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м)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96083" y="3200821"/>
            <a:ext cx="31566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«Высокая Африка»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59605" y="3698543"/>
            <a:ext cx="599136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Эфиопское плоскогорье</a:t>
            </a: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Восточноафриканское и Южноафриканское плоскогорья</a:t>
            </a: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Наивысшая точка вулкан Килиманджаро (5895 м)</a:t>
            </a: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Самая низкая точка – озеро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Ассаль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 во </a:t>
            </a: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впадине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Афар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 ( -153 м)</a:t>
            </a:r>
          </a:p>
          <a:p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237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5812" y="-288866"/>
            <a:ext cx="3017783" cy="1598740"/>
          </a:xfrm>
          <a:prstGeom prst="rect">
            <a:avLst/>
          </a:prstGeom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ru-RU" sz="5080" b="1" spc="32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Задание: </a:t>
            </a:r>
            <a:endParaRPr sz="5080" b="1" spc="1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114020" y="336824"/>
            <a:ext cx="534143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696583" y="1437782"/>
            <a:ext cx="2312394" cy="845507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object 8"/>
          <p:cNvSpPr txBox="1"/>
          <p:nvPr/>
        </p:nvSpPr>
        <p:spPr>
          <a:xfrm>
            <a:off x="3173595" y="1"/>
            <a:ext cx="8696639" cy="5575795"/>
          </a:xfrm>
          <a:prstGeom prst="rect">
            <a:avLst/>
          </a:prstGeom>
        </p:spPr>
        <p:txBody>
          <a:bodyPr vert="horz" wrap="square" lIns="0" tIns="45630" rIns="0" bIns="0" rtlCol="0">
            <a:spAutoFit/>
          </a:bodyPr>
          <a:lstStyle/>
          <a:p>
            <a:pPr marL="26841" marR="10735">
              <a:spcBef>
                <a:spcPts val="360"/>
              </a:spcBef>
            </a:pPr>
            <a:endParaRPr lang="ru-RU" sz="36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6841" marR="10735">
              <a:spcBef>
                <a:spcPts val="360"/>
              </a:spcBef>
            </a:pPr>
            <a:r>
              <a:rPr lang="ru-RU" sz="3600" b="1" dirty="0">
                <a:solidFill>
                  <a:srgbClr val="00A650"/>
                </a:solidFill>
                <a:latin typeface="Arial"/>
                <a:cs typeface="Arial"/>
              </a:rPr>
              <a:t>1. Прочитать</a:t>
            </a:r>
          </a:p>
          <a:p>
            <a:pPr marL="26841" marR="10735">
              <a:spcBef>
                <a:spcPts val="360"/>
              </a:spcBef>
            </a:pPr>
            <a:r>
              <a:rPr lang="ru-RU" sz="3600" b="1" dirty="0">
                <a:solidFill>
                  <a:srgbClr val="00A650"/>
                </a:solidFill>
                <a:latin typeface="Arial"/>
                <a:cs typeface="Arial"/>
              </a:rPr>
              <a:t>§18-19.  </a:t>
            </a:r>
            <a:r>
              <a:rPr lang="ru-RU" sz="2800" b="1" dirty="0">
                <a:solidFill>
                  <a:srgbClr val="00A650"/>
                </a:solidFill>
                <a:latin typeface="Arial"/>
                <a:cs typeface="Arial"/>
              </a:rPr>
              <a:t>Географическое положение и история исследования материка Африка. Геологическое строение и полезные ископаемые. Рельеф. </a:t>
            </a:r>
          </a:p>
          <a:p>
            <a:pPr marL="26841" marR="10735">
              <a:spcBef>
                <a:spcPts val="360"/>
              </a:spcBef>
            </a:pPr>
            <a:r>
              <a:rPr lang="ru-RU" sz="3600" b="1" dirty="0">
                <a:solidFill>
                  <a:srgbClr val="00A650"/>
                </a:solidFill>
                <a:latin typeface="Arial"/>
                <a:cs typeface="Arial"/>
              </a:rPr>
              <a:t>2. </a:t>
            </a:r>
            <a:r>
              <a:rPr lang="ru-RU" sz="2800" b="1" dirty="0">
                <a:solidFill>
                  <a:srgbClr val="00A650"/>
                </a:solidFill>
                <a:latin typeface="Arial"/>
                <a:cs typeface="Arial"/>
              </a:rPr>
              <a:t>Выполнить  </a:t>
            </a:r>
          </a:p>
          <a:p>
            <a:pPr marL="26841" marR="10735">
              <a:spcBef>
                <a:spcPts val="360"/>
              </a:spcBef>
            </a:pPr>
            <a:r>
              <a:rPr lang="ru-RU" sz="2800" b="1" dirty="0">
                <a:solidFill>
                  <a:srgbClr val="00A650"/>
                </a:solidFill>
                <a:latin typeface="Arial"/>
                <a:cs typeface="Arial"/>
              </a:rPr>
              <a:t>Практические задания  стр. 47</a:t>
            </a:r>
            <a:endParaRPr lang="ru-RU" sz="36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6841" marR="10735">
              <a:spcBef>
                <a:spcPts val="360"/>
              </a:spcBef>
            </a:pPr>
            <a:endParaRPr lang="ru-RU" sz="36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6841" marR="10735">
              <a:spcBef>
                <a:spcPts val="360"/>
              </a:spcBef>
            </a:pPr>
            <a:endParaRPr lang="ru-RU" sz="36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6841" marR="10735">
              <a:spcBef>
                <a:spcPts val="360"/>
              </a:spcBef>
            </a:pPr>
            <a:endParaRPr lang="ru-RU" sz="3600" b="1" dirty="0">
              <a:solidFill>
                <a:srgbClr val="00A650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579607" y="6327881"/>
            <a:ext cx="793166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0" name="object 10"/>
          <p:cNvSpPr/>
          <p:nvPr/>
        </p:nvSpPr>
        <p:spPr>
          <a:xfrm>
            <a:off x="3430732" y="4387233"/>
            <a:ext cx="5211275" cy="58553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pSp>
        <p:nvGrpSpPr>
          <p:cNvPr id="13" name="object 13"/>
          <p:cNvGrpSpPr/>
          <p:nvPr/>
        </p:nvGrpSpPr>
        <p:grpSpPr>
          <a:xfrm>
            <a:off x="800291" y="2535362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681363" y="5568383"/>
            <a:ext cx="2206371" cy="489858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</p:grpSp>
    </p:spTree>
    <p:extLst>
      <p:ext uri="{BB962C8B-B14F-4D97-AF65-F5344CB8AC3E}">
        <p14:creationId xmlns:p14="http://schemas.microsoft.com/office/powerpoint/2010/main" val="31606661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9493623"/>
              </p:ext>
            </p:extLst>
          </p:nvPr>
        </p:nvGraphicFramePr>
        <p:xfrm>
          <a:off x="950696" y="1231900"/>
          <a:ext cx="10058400" cy="458181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7544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175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3485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Sayyohlar</a:t>
                      </a:r>
                      <a:endParaRPr lang="ru-RU" sz="32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Sayohatlar</a:t>
                      </a:r>
                      <a:endParaRPr lang="ru-RU" sz="3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Ibn</a:t>
                      </a: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32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Battuta</a:t>
                      </a:r>
                      <a:endParaRPr lang="ru-RU" sz="32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Bartolomeu</a:t>
                      </a: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32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Diash</a:t>
                      </a:r>
                      <a:endParaRPr lang="ru-RU" sz="32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Vasko</a:t>
                      </a: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32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</a:t>
                      </a: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32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Gama</a:t>
                      </a:r>
                      <a:endParaRPr lang="ru-RU" sz="32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Devid</a:t>
                      </a: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32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Livingston</a:t>
                      </a:r>
                      <a:endParaRPr lang="ru-RU" sz="32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Stenli</a:t>
                      </a:r>
                      <a:endParaRPr lang="ru-RU" sz="32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kern="1200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Vavilov</a:t>
                      </a:r>
                      <a:endParaRPr lang="ru-RU" sz="3200" b="1" kern="12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114300" y="107752"/>
            <a:ext cx="12306300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kern="0" spc="21" dirty="0" err="1">
                <a:solidFill>
                  <a:sysClr val="window" lastClr="FFFFFF"/>
                </a:solidFill>
              </a:rPr>
              <a:t>Afrika</a:t>
            </a:r>
            <a:r>
              <a:rPr lang="en-US" sz="4000" kern="0" spc="21" dirty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>
                <a:solidFill>
                  <a:sysClr val="window" lastClr="FFFFFF"/>
                </a:solidFill>
              </a:rPr>
              <a:t>materigini</a:t>
            </a:r>
            <a:r>
              <a:rPr lang="en-US" sz="4000" kern="0" spc="21" dirty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>
                <a:solidFill>
                  <a:sysClr val="window" lastClr="FFFFFF"/>
                </a:solidFill>
              </a:rPr>
              <a:t>o‘rgangan</a:t>
            </a:r>
            <a:r>
              <a:rPr lang="en-US" sz="4000" kern="0" spc="21" dirty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>
                <a:solidFill>
                  <a:sysClr val="window" lastClr="FFFFFF"/>
                </a:solidFill>
              </a:rPr>
              <a:t>sayyohlar</a:t>
            </a:r>
            <a:endParaRPr lang="en-US" sz="4000" kern="0" spc="21" dirty="0">
              <a:solidFill>
                <a:sysClr val="window" lastClr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76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3184081" y="3353116"/>
            <a:ext cx="922868" cy="1185375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500" kern="0" spc="21" dirty="0">
                <a:solidFill>
                  <a:sysClr val="window" lastClr="FFFFFF"/>
                </a:solidFill>
              </a:rPr>
              <a:t>?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00852" y="982134"/>
            <a:ext cx="11176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materigining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maydoni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.........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mln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km</a:t>
            </a:r>
            <a:r>
              <a:rPr lang="ru-RU" sz="2400" b="1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Materik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dastlab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deb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atalgan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qadimgi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berberlarning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qabilasi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nomidan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olingan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yarimsharda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joylashgan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yagona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materik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Materikning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yirik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yarim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oroli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......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yarim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oroli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yirik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oroli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..........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orolidir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Materikning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shimoliy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chekka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nuqtasi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........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burni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janubiy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chekka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nuqtasi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burnidir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Sayohatchi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...........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Afrikaning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janubini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aylanib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tgan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Devid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Livingston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Zambezi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daryosidagi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sharsharaga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.........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nomini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bergan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24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object 3"/>
          <p:cNvSpPr txBox="1">
            <a:spLocks/>
          </p:cNvSpPr>
          <p:nvPr/>
        </p:nvSpPr>
        <p:spPr>
          <a:xfrm>
            <a:off x="727521" y="62885"/>
            <a:ext cx="10724884" cy="781518"/>
          </a:xfrm>
          <a:prstGeom prst="rect">
            <a:avLst/>
          </a:prstGeom>
        </p:spPr>
        <p:txBody>
          <a:bodyPr vert="horz" wrap="square" lIns="0" tIns="33296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5613" algn="ctr">
              <a:spcBef>
                <a:spcPts val="262"/>
              </a:spcBef>
            </a:pPr>
            <a:r>
              <a:rPr lang="en-US" sz="4191" dirty="0"/>
              <a:t> 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51968" y="4952452"/>
            <a:ext cx="1120320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Tushirib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qoldirilgan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so‘zlar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</a:p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30,3. </a:t>
            </a:r>
            <a:r>
              <a:rPr lang="ru-RU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Liviya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Afarik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ru-RU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rtta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Somali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Madagaskar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</a:p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ru-RU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Ben-sekka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Igna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Vasko-da-Gama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Viktoriya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974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2204609"/>
              </p:ext>
            </p:extLst>
          </p:nvPr>
        </p:nvGraphicFramePr>
        <p:xfrm>
          <a:off x="85724" y="982134"/>
          <a:ext cx="11962342" cy="55473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049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03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569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Sayyohlar</a:t>
                      </a:r>
                      <a:endParaRPr lang="ru-RU" sz="24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Sayohatlar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Ibn</a:t>
                      </a: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Battuta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Afrikaning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shimoliy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sharqiy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sohillarini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Nil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havzasini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Sahroyi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Kabirning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arbiy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qismini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Niger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daryosini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rta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oqimigacha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rgangan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Bartolomeu</a:t>
                      </a: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Diash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1487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yilda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Afrika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janubidagi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Yaxshi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Umid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burniga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qadar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Atlantika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okeani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sohillarini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rgandi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Vasko</a:t>
                      </a: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</a:t>
                      </a: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Gama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Afrikaning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janubini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aylanib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tdi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Devid</a:t>
                      </a: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Livingston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Kalaxari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Zambezi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daryosini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Kongo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daryosini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Nyasa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Tanganika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llarini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rgangan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Stenli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Zanzibar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orolini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Viktoriya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Nil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daryosining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boshlanish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irmog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Kagera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ekanligini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aniqladi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Lualoba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Kongo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daryosi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ylab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quyi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oqimiga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qadar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rgandi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Vavilov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6000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ortiq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madaniy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simliklardan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namuna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oldi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114300" y="107752"/>
            <a:ext cx="12306300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kern="0" spc="21" dirty="0" err="1">
                <a:solidFill>
                  <a:sysClr val="window" lastClr="FFFFFF"/>
                </a:solidFill>
              </a:rPr>
              <a:t>Afrika</a:t>
            </a:r>
            <a:r>
              <a:rPr lang="en-US" sz="4000" kern="0" spc="21" dirty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>
                <a:solidFill>
                  <a:sysClr val="window" lastClr="FFFFFF"/>
                </a:solidFill>
              </a:rPr>
              <a:t>materigini</a:t>
            </a:r>
            <a:r>
              <a:rPr lang="en-US" sz="4000" kern="0" spc="21" dirty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>
                <a:solidFill>
                  <a:sysClr val="window" lastClr="FFFFFF"/>
                </a:solidFill>
              </a:rPr>
              <a:t>o‘rgangan</a:t>
            </a:r>
            <a:r>
              <a:rPr lang="en-US" sz="4000" kern="0" spc="21" dirty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>
                <a:solidFill>
                  <a:sysClr val="window" lastClr="FFFFFF"/>
                </a:solidFill>
              </a:rPr>
              <a:t>sayyohlar</a:t>
            </a:r>
            <a:endParaRPr lang="en-US" sz="4000" kern="0" spc="21" dirty="0">
              <a:solidFill>
                <a:sysClr val="window" lastClr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002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9" y="-65395"/>
            <a:ext cx="12175448" cy="17840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400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05561" y="2117321"/>
            <a:ext cx="6783466" cy="3774879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>
              <a:lnSpc>
                <a:spcPts val="4132"/>
              </a:lnSpc>
              <a:spcBef>
                <a:spcPts val="233"/>
              </a:spcBef>
            </a:pPr>
            <a:endParaRPr lang="en-US" sz="4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20">
              <a:lnSpc>
                <a:spcPts val="4132"/>
              </a:lnSpc>
              <a:spcBef>
                <a:spcPts val="233"/>
              </a:spcBef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Географическое положение </a:t>
            </a:r>
          </a:p>
          <a:p>
            <a:pPr marL="38920">
              <a:lnSpc>
                <a:spcPts val="4132"/>
              </a:lnSpc>
              <a:spcBef>
                <a:spcPts val="233"/>
              </a:spcBef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и история исследования материка Африка.</a:t>
            </a:r>
          </a:p>
          <a:p>
            <a:pPr marL="38920">
              <a:lnSpc>
                <a:spcPts val="4132"/>
              </a:lnSpc>
              <a:spcBef>
                <a:spcPts val="233"/>
              </a:spcBef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Геологическое строение </a:t>
            </a:r>
          </a:p>
          <a:p>
            <a:pPr marL="38920">
              <a:lnSpc>
                <a:spcPts val="4132"/>
              </a:lnSpc>
              <a:spcBef>
                <a:spcPts val="233"/>
              </a:spcBef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и полезные ископаемые. Рельеф. </a:t>
            </a:r>
            <a:endParaRPr lang="ru-RU" sz="8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196" y="2692497"/>
            <a:ext cx="727494" cy="30989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4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1136" y="228231"/>
            <a:ext cx="127647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1136" y="240627"/>
            <a:ext cx="127647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4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842" y="252349"/>
            <a:ext cx="366432" cy="787798"/>
          </a:xfrm>
          <a:prstGeom prst="rect">
            <a:avLst/>
          </a:prstGeom>
        </p:spPr>
        <p:txBody>
          <a:bodyPr vert="horz" wrap="square" lIns="0" tIns="33554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33696" y="985050"/>
            <a:ext cx="920721" cy="448507"/>
          </a:xfrm>
          <a:prstGeom prst="rect">
            <a:avLst/>
          </a:prstGeom>
        </p:spPr>
        <p:txBody>
          <a:bodyPr vert="horz" wrap="square" lIns="0" tIns="25500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00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416989" y="470542"/>
            <a:ext cx="6098864" cy="1139210"/>
          </a:xfrm>
          <a:prstGeom prst="rect">
            <a:avLst/>
          </a:prstGeom>
        </p:spPr>
        <p:txBody>
          <a:bodyPr vert="horz" wrap="square" lIns="0" tIns="30912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2" defTabSz="1935510">
              <a:spcBef>
                <a:spcPts val="241"/>
              </a:spcBef>
              <a:defRPr/>
            </a:pPr>
            <a:r>
              <a:rPr lang="ru-RU" sz="7200" kern="0" spc="21" dirty="0">
                <a:solidFill>
                  <a:sysClr val="window" lastClr="FFFFFF"/>
                </a:solidFill>
              </a:rPr>
              <a:t>География</a:t>
            </a:r>
            <a:endParaRPr lang="en-US" sz="239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695817" y="560948"/>
            <a:ext cx="709744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1165717" y="893261"/>
            <a:ext cx="131733" cy="229832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Рисунок 1"/>
          <p:cNvSpPr>
            <a:spLocks noGrp="1"/>
          </p:cNvSpPr>
          <p:nvPr>
            <p:ph type="pic" sz="quarter" idx="12"/>
          </p:nvPr>
        </p:nvSpPr>
        <p:spPr>
          <a:xfrm>
            <a:off x="8469488" y="2383959"/>
            <a:ext cx="3328416" cy="3407438"/>
          </a:xfrm>
        </p:spPr>
      </p:sp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050" y="2324100"/>
            <a:ext cx="4437720" cy="4118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044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886" y="0"/>
            <a:ext cx="12155114" cy="123562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1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1968" y="199408"/>
            <a:ext cx="10724884" cy="666871"/>
          </a:xfrm>
          <a:prstGeom prst="rect">
            <a:avLst/>
          </a:prstGeom>
        </p:spPr>
        <p:txBody>
          <a:bodyPr vert="horz" wrap="square" lIns="0" tIns="33296" rIns="0" bIns="0" rtlCol="0" anchor="ctr">
            <a:spAutoFit/>
          </a:bodyPr>
          <a:lstStyle/>
          <a:p>
            <a:pPr marL="25613">
              <a:spcBef>
                <a:spcPts val="262"/>
              </a:spcBef>
            </a:pPr>
            <a:r>
              <a:rPr lang="en-US" sz="4191" dirty="0"/>
              <a:t> 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opshiriqlar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5" b="3765"/>
          <a:stretch/>
        </p:blipFill>
        <p:spPr>
          <a:xfrm>
            <a:off x="855486" y="1206214"/>
            <a:ext cx="4266848" cy="5651786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1579033" y="1647310"/>
            <a:ext cx="254000" cy="24553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997553" y="1744675"/>
            <a:ext cx="254000" cy="24553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182533" y="2588295"/>
            <a:ext cx="254000" cy="24553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754033" y="4356643"/>
            <a:ext cx="254000" cy="24553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737099" y="3429000"/>
            <a:ext cx="254000" cy="24553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652433" y="5225688"/>
            <a:ext cx="254000" cy="24553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939799" y="2157508"/>
            <a:ext cx="254000" cy="24553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45662" y="1310544"/>
            <a:ext cx="66230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yozuvsiz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xaritasidagi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quyidagi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raqamlar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ostida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yashiringan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tabiiy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obyektlar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nomini</a:t>
            </a:r>
            <a:r>
              <a:rPr lang="en-US" sz="24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toping: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842000" y="2498785"/>
            <a:ext cx="53467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32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Bo‘g‘iz</a:t>
            </a:r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……………..…</a:t>
            </a:r>
          </a:p>
          <a:p>
            <a:pPr marL="514350" indent="-514350">
              <a:buAutoNum type="arabicPeriod"/>
            </a:pPr>
            <a:r>
              <a:rPr lang="en-US" sz="32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Dengiz</a:t>
            </a:r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……………..…</a:t>
            </a:r>
          </a:p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 </a:t>
            </a:r>
            <a:r>
              <a:rPr lang="en-US" sz="32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Dengiz</a:t>
            </a:r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……………..…</a:t>
            </a:r>
            <a:endParaRPr lang="en-US" sz="3200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 </a:t>
            </a:r>
            <a:r>
              <a:rPr lang="en-US" sz="32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Yarim</a:t>
            </a:r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orol</a:t>
            </a:r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……………</a:t>
            </a:r>
          </a:p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5. </a:t>
            </a:r>
            <a:r>
              <a:rPr lang="en-US" sz="32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Okean</a:t>
            </a:r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……………..….</a:t>
            </a:r>
          </a:p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6. </a:t>
            </a:r>
            <a:r>
              <a:rPr lang="en-US" sz="32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Orol</a:t>
            </a:r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……………..…....</a:t>
            </a:r>
          </a:p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7. </a:t>
            </a:r>
            <a:r>
              <a:rPr lang="en-US" sz="32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Bo‘g‘iz</a:t>
            </a:r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……………..…</a:t>
            </a:r>
          </a:p>
          <a:p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8. </a:t>
            </a:r>
            <a:r>
              <a:rPr lang="en-US" sz="3200" b="1" dirty="0" err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Okean</a:t>
            </a:r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…………..…….</a:t>
            </a:r>
          </a:p>
        </p:txBody>
      </p:sp>
      <p:sp>
        <p:nvSpPr>
          <p:cNvPr id="15" name="Овал 14"/>
          <p:cNvSpPr/>
          <p:nvPr/>
        </p:nvSpPr>
        <p:spPr>
          <a:xfrm>
            <a:off x="2044699" y="3833908"/>
            <a:ext cx="254000" cy="24553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127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886" y="0"/>
            <a:ext cx="12155114" cy="123562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1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14908" y="227055"/>
            <a:ext cx="12458700" cy="781518"/>
          </a:xfrm>
          <a:prstGeom prst="rect">
            <a:avLst/>
          </a:prstGeom>
        </p:spPr>
        <p:txBody>
          <a:bodyPr vert="horz" wrap="square" lIns="0" tIns="33296" rIns="0" bIns="0" rtlCol="0" anchor="ctr">
            <a:spAutoFit/>
          </a:bodyPr>
          <a:lstStyle/>
          <a:p>
            <a:pPr marL="25613" algn="ctr">
              <a:spcBef>
                <a:spcPts val="262"/>
              </a:spcBef>
            </a:pPr>
            <a:r>
              <a:rPr lang="en-US" sz="4191" dirty="0"/>
              <a:t> 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test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0043" y="1394063"/>
            <a:ext cx="1174879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9750" marR="12700" indent="-514350" algn="just">
              <a:spcAft>
                <a:spcPts val="0"/>
              </a:spcAft>
              <a:buAutoNum type="arabicPeriod"/>
            </a:pPr>
            <a:r>
              <a:rPr lang="en-US" sz="3200" b="1" spc="4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Mashhur</a:t>
            </a:r>
            <a:r>
              <a:rPr lang="en-US" sz="3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spc="4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Marokashlik</a:t>
            </a:r>
            <a:r>
              <a:rPr lang="en-US" sz="3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spc="4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sayyoh</a:t>
            </a:r>
            <a:r>
              <a:rPr lang="en-US" sz="3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Ibn Battuta </a:t>
            </a:r>
            <a:r>
              <a:rPr lang="en-US" sz="3200" b="1" spc="4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Afrikaning</a:t>
            </a:r>
            <a:r>
              <a:rPr lang="en-US" sz="3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spc="4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qaysi</a:t>
            </a:r>
            <a:r>
              <a:rPr lang="en-US" sz="3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spc="4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sohillarini</a:t>
            </a:r>
            <a:r>
              <a:rPr lang="en-US" sz="3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spc="4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o‘rgangan</a:t>
            </a:r>
            <a:r>
              <a:rPr lang="en-US" sz="3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  <a:p>
            <a:pPr marL="25400" marR="12700" algn="just">
              <a:spcAft>
                <a:spcPts val="0"/>
              </a:spcAft>
            </a:pPr>
            <a:r>
              <a:rPr lang="en-US" sz="3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1) </a:t>
            </a:r>
            <a:r>
              <a:rPr lang="en-US" sz="3200" b="1" spc="4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shimoliy</a:t>
            </a:r>
            <a:r>
              <a:rPr lang="en-US" sz="3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   2) </a:t>
            </a:r>
            <a:r>
              <a:rPr lang="en-US" sz="3200" b="1" spc="4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sharqiy</a:t>
            </a:r>
            <a:r>
              <a:rPr lang="en-US" sz="3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  3) </a:t>
            </a:r>
            <a:r>
              <a:rPr lang="en-US" sz="3200" b="1" spc="4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g‘arbiy</a:t>
            </a:r>
            <a:r>
              <a:rPr lang="en-US" sz="3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  4) </a:t>
            </a:r>
            <a:r>
              <a:rPr lang="en-US" sz="3200" b="1" spc="4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janubi-g‘arbiy</a:t>
            </a:r>
            <a:r>
              <a:rPr lang="en-US" sz="3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  5) </a:t>
            </a:r>
            <a:r>
              <a:rPr lang="en-US" sz="3200" b="1" spc="4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janubi-sharqiy</a:t>
            </a:r>
            <a:endParaRPr lang="en-US" sz="3200" b="1" spc="45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5400" marR="12700" algn="just"/>
            <a:r>
              <a:rPr lang="en-US" sz="3200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 3,4.      B.  4,5              C. 2,5              D.  1,2</a:t>
            </a:r>
          </a:p>
          <a:p>
            <a:pPr marL="25400" marR="12700" algn="just"/>
            <a:endParaRPr lang="en-US" sz="3200" spc="45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5400" marR="12700" algn="just"/>
            <a:r>
              <a:rPr lang="en-US" sz="3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</a:t>
            </a:r>
            <a:r>
              <a:rPr lang="en-US" sz="3200" b="1" spc="4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Devid</a:t>
            </a:r>
            <a:r>
              <a:rPr lang="en-US" sz="3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Livingston </a:t>
            </a:r>
            <a:r>
              <a:rPr lang="en-US" sz="3200" b="1" spc="4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Afrikaning</a:t>
            </a:r>
            <a:r>
              <a:rPr lang="en-US" sz="3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spc="4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qaysi</a:t>
            </a:r>
            <a:r>
              <a:rPr lang="en-US" sz="3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spc="4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ko‘llarini</a:t>
            </a:r>
            <a:r>
              <a:rPr lang="en-US" sz="3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spc="4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o‘rgandi</a:t>
            </a:r>
            <a:r>
              <a:rPr lang="en-US" sz="3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  <a:p>
            <a:pPr marL="25400" marR="12700" algn="just"/>
            <a:r>
              <a:rPr lang="en-US" sz="3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1) Nyasa;       2) </a:t>
            </a:r>
            <a:r>
              <a:rPr lang="en-US" sz="3200" b="1" spc="4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Viktoriya</a:t>
            </a:r>
            <a:r>
              <a:rPr lang="en-US" sz="3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      3) </a:t>
            </a:r>
            <a:r>
              <a:rPr lang="en-US" sz="3200" b="1" spc="4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Tanganika</a:t>
            </a:r>
            <a:r>
              <a:rPr lang="en-US" sz="3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    4) Chad;   5) Rudolf</a:t>
            </a:r>
          </a:p>
          <a:p>
            <a:pPr marL="539750" marR="12700" indent="-514350" algn="just">
              <a:buAutoNum type="alphaUcPeriod"/>
            </a:pPr>
            <a:r>
              <a:rPr lang="en-US" sz="3200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3,5            B. 2,4             C. 4,5        D. 1,3</a:t>
            </a:r>
            <a:endParaRPr lang="ru-RU" sz="3200" b="1" spc="45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85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386889" y="1402804"/>
            <a:ext cx="2312394" cy="845507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9" name="object 9"/>
          <p:cNvSpPr/>
          <p:nvPr/>
        </p:nvSpPr>
        <p:spPr>
          <a:xfrm>
            <a:off x="3685618" y="2441377"/>
            <a:ext cx="7931659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0" name="object 10"/>
          <p:cNvSpPr/>
          <p:nvPr/>
        </p:nvSpPr>
        <p:spPr>
          <a:xfrm>
            <a:off x="3490362" y="5108370"/>
            <a:ext cx="5211275" cy="656274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/>
          <p:nvPr/>
        </p:nvSpPr>
        <p:spPr>
          <a:xfrm>
            <a:off x="3685618" y="4914672"/>
            <a:ext cx="7931659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3" name="object 13"/>
          <p:cNvGrpSpPr/>
          <p:nvPr/>
        </p:nvGrpSpPr>
        <p:grpSpPr>
          <a:xfrm>
            <a:off x="386889" y="2441377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86881" y="5508238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9" name="object 2"/>
          <p:cNvSpPr txBox="1">
            <a:spLocks noGrp="1"/>
          </p:cNvSpPr>
          <p:nvPr>
            <p:ph type="title"/>
          </p:nvPr>
        </p:nvSpPr>
        <p:spPr>
          <a:xfrm>
            <a:off x="3911602" y="0"/>
            <a:ext cx="6784073" cy="84766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5400" b="1" spc="5" dirty="0" err="1">
                <a:solidFill>
                  <a:schemeClr val="bg1"/>
                </a:solidFill>
                <a:latin typeface="Arial"/>
                <a:cs typeface="Arial"/>
              </a:rPr>
              <a:t>Adabiyotlar</a:t>
            </a:r>
            <a:r>
              <a:rPr lang="en-US" sz="5400" b="1" spc="5" dirty="0">
                <a:solidFill>
                  <a:schemeClr val="bg1"/>
                </a:solidFill>
                <a:latin typeface="Arial"/>
                <a:cs typeface="Arial"/>
              </a:rPr>
              <a:t>:</a:t>
            </a:r>
            <a:endParaRPr sz="5400" b="1" spc="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903056" y="1322568"/>
            <a:ext cx="8965094" cy="411393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6-sinf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darsligi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o‘quv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atlasi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Gadoyev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Berdiyeva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Jahongashta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sayyoh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olimlar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Geografiya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Test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to‘plami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DTM-2019.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Internet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saytlari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https://uz.wikipedia.org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https://geografiya.uz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39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10708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Материк Африка</a:t>
            </a:r>
            <a:endParaRPr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67" y="1170517"/>
            <a:ext cx="2374900" cy="23749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716" y="1198033"/>
            <a:ext cx="2374900" cy="23749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266" y="1170517"/>
            <a:ext cx="2429933" cy="24299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45" y="3984143"/>
            <a:ext cx="2405743" cy="24057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999" y="3900866"/>
            <a:ext cx="2472267" cy="24634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248" y="3875284"/>
            <a:ext cx="2514602" cy="2514602"/>
          </a:xfrm>
          <a:prstGeom prst="rect">
            <a:avLst/>
          </a:prstGeom>
        </p:spPr>
      </p:pic>
      <p:sp>
        <p:nvSpPr>
          <p:cNvPr id="10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74109" y="3253511"/>
            <a:ext cx="2218266" cy="58381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Arial"/>
                <a:cs typeface="Arial"/>
              </a:rPr>
              <a:t>Евразия </a:t>
            </a:r>
            <a:endParaRPr sz="3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946399" y="3233553"/>
            <a:ext cx="1913466" cy="58381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Arial"/>
                <a:cs typeface="Arial"/>
              </a:rPr>
              <a:t>Африка</a:t>
            </a:r>
            <a:endParaRPr sz="3600" b="1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378447" y="3009278"/>
            <a:ext cx="2097617" cy="89158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Северная Америка</a:t>
            </a:r>
            <a:endParaRPr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849032" y="6103176"/>
            <a:ext cx="2453216" cy="52225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Антарктида </a:t>
            </a:r>
            <a:endParaRPr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378447" y="6056482"/>
            <a:ext cx="2559658" cy="58381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ru-RU" altLang="ru-RU" sz="3600" b="1" dirty="0">
                <a:solidFill>
                  <a:srgbClr val="002060"/>
                </a:solidFill>
                <a:latin typeface="Arial"/>
                <a:cs typeface="Arial"/>
              </a:rPr>
              <a:t>Австралия</a:t>
            </a:r>
            <a:endParaRPr sz="3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7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86807" y="5902593"/>
            <a:ext cx="2097617" cy="89158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Южная Америка</a:t>
            </a:r>
            <a:endParaRPr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938105" y="3214503"/>
            <a:ext cx="4291727" cy="335380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ru-RU" altLang="ru-RU" sz="3600" b="1" dirty="0">
                <a:solidFill>
                  <a:srgbClr val="0000CC"/>
                </a:solidFill>
                <a:latin typeface="Arial"/>
                <a:cs typeface="Arial"/>
              </a:rPr>
              <a:t>Площадь материка Африка</a:t>
            </a:r>
            <a:endParaRPr lang="en-US" altLang="ru-RU" sz="3600" b="1" dirty="0">
              <a:solidFill>
                <a:srgbClr val="0000CC"/>
              </a:solidFill>
              <a:latin typeface="Arial"/>
              <a:cs typeface="Arial"/>
            </a:endParaRPr>
          </a:p>
          <a:p>
            <a:pPr algn="ctr"/>
            <a:r>
              <a:rPr lang="en-US" altLang="ru-RU" sz="3600" b="1" dirty="0">
                <a:solidFill>
                  <a:srgbClr val="0000CC"/>
                </a:solidFill>
                <a:latin typeface="Arial"/>
                <a:cs typeface="Arial"/>
              </a:rPr>
              <a:t>29 200 000 </a:t>
            </a:r>
            <a:r>
              <a:rPr lang="ru-RU" altLang="ru-RU" sz="3600" b="1" dirty="0" err="1">
                <a:solidFill>
                  <a:srgbClr val="0000CC"/>
                </a:solidFill>
                <a:latin typeface="Arial"/>
                <a:cs typeface="Arial"/>
              </a:rPr>
              <a:t>кв.км</a:t>
            </a:r>
            <a:r>
              <a:rPr lang="ru-RU" altLang="ru-RU" sz="3600" b="1" dirty="0">
                <a:solidFill>
                  <a:srgbClr val="0000CC"/>
                </a:solidFill>
                <a:latin typeface="Arial"/>
                <a:cs typeface="Arial"/>
              </a:rPr>
              <a:t>.</a:t>
            </a:r>
            <a:endParaRPr lang="en-US" altLang="ru-RU" sz="3600" b="1" dirty="0">
              <a:solidFill>
                <a:srgbClr val="0000CC"/>
              </a:solidFill>
              <a:latin typeface="Arial"/>
              <a:cs typeface="Arial"/>
            </a:endParaRPr>
          </a:p>
          <a:p>
            <a:pPr algn="ctr"/>
            <a:r>
              <a:rPr lang="ru-RU" altLang="ru-RU" sz="3600" b="1" dirty="0">
                <a:solidFill>
                  <a:srgbClr val="0000CC"/>
                </a:solidFill>
                <a:latin typeface="Arial"/>
                <a:cs typeface="Arial"/>
              </a:rPr>
              <a:t>Вместе с островами</a:t>
            </a:r>
            <a:endParaRPr lang="en-US" altLang="ru-RU" sz="3600" b="1" dirty="0">
              <a:solidFill>
                <a:srgbClr val="0000CC"/>
              </a:solidFill>
              <a:latin typeface="Arial"/>
              <a:cs typeface="Arial"/>
            </a:endParaRPr>
          </a:p>
          <a:p>
            <a:pPr algn="ctr"/>
            <a:r>
              <a:rPr lang="en-US" altLang="ru-RU" sz="3600" b="1" dirty="0">
                <a:solidFill>
                  <a:srgbClr val="0000CC"/>
                </a:solidFill>
                <a:latin typeface="Arial"/>
                <a:cs typeface="Arial"/>
              </a:rPr>
              <a:t>30 300 000 </a:t>
            </a:r>
            <a:r>
              <a:rPr lang="ru-RU" altLang="ru-RU" sz="3600" b="1" dirty="0" err="1">
                <a:solidFill>
                  <a:srgbClr val="0000CC"/>
                </a:solidFill>
                <a:latin typeface="Arial"/>
                <a:cs typeface="Arial"/>
              </a:rPr>
              <a:t>кв.км</a:t>
            </a:r>
            <a:r>
              <a:rPr lang="ru-RU" altLang="ru-RU" sz="3600" b="1" dirty="0">
                <a:solidFill>
                  <a:srgbClr val="0000CC"/>
                </a:solidFill>
                <a:latin typeface="Arial"/>
                <a:cs typeface="Arial"/>
              </a:rPr>
              <a:t>.</a:t>
            </a:r>
            <a:endParaRPr sz="3600" b="1" dirty="0">
              <a:solidFill>
                <a:srgbClr val="0000CC"/>
              </a:solidFill>
              <a:latin typeface="Arial"/>
              <a:cs typeface="Arial"/>
            </a:endParaRPr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791885" y="1279653"/>
            <a:ext cx="4241799" cy="169180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ru-RU" altLang="ru-RU" sz="3600" b="1" dirty="0">
                <a:solidFill>
                  <a:srgbClr val="0000CC"/>
                </a:solidFill>
                <a:latin typeface="Arial"/>
                <a:cs typeface="Arial"/>
              </a:rPr>
              <a:t>По площади материк Африка занимает 2 место. </a:t>
            </a:r>
            <a:endParaRPr sz="3600" b="1" dirty="0">
              <a:solidFill>
                <a:srgbClr val="0000CC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238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396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19667" y="-320494"/>
            <a:ext cx="10278534" cy="1245135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6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Материк Африка</a:t>
            </a:r>
          </a:p>
        </p:txBody>
      </p:sp>
      <p:sp>
        <p:nvSpPr>
          <p:cNvPr id="24" name="Загнутый угол 23"/>
          <p:cNvSpPr/>
          <p:nvPr/>
        </p:nvSpPr>
        <p:spPr>
          <a:xfrm>
            <a:off x="6769100" y="1006475"/>
            <a:ext cx="5161292" cy="5549900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just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Первоначально Африка называлась Ливией. Название «Африка», </a:t>
            </a:r>
          </a:p>
          <a:p>
            <a:pPr algn="just"/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мнению ученых, вошло в обиход во 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веке </a:t>
            </a:r>
          </a:p>
          <a:p>
            <a:pPr algn="just"/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произошло  от названия  одного из древних племен населявших северо – запад материка (нынешние государства Тунис, Марокко) -  </a:t>
            </a:r>
            <a:r>
              <a:rPr lang="ru-RU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афарик</a:t>
            </a:r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68" y="1020123"/>
            <a:ext cx="6348413" cy="5585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152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6" descr="Река Нил: фото, видео, фильмы про Нил смотреть онлайн. Фильм: «Нил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367" y="3704968"/>
            <a:ext cx="5366085" cy="200108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0" descr="Ученые заявили, что Сахара может полностью &quot;позеленеть&quot; через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368" y="1960345"/>
            <a:ext cx="5366085" cy="206706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244170" cy="10708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Основные особенности</a:t>
            </a:r>
            <a:endParaRPr sz="5400" dirty="0"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353665" y="5706057"/>
            <a:ext cx="5893490" cy="113780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ru-RU" altLang="ru-RU" sz="2400" b="1" dirty="0">
                <a:solidFill>
                  <a:srgbClr val="0033CC"/>
                </a:solidFill>
                <a:latin typeface="Arial"/>
                <a:cs typeface="Arial"/>
              </a:rPr>
              <a:t>Протекает самая длинная река и самая многоводная в Восточном полушарии</a:t>
            </a:r>
            <a:endParaRPr sz="2400" b="1" dirty="0">
              <a:solidFill>
                <a:srgbClr val="0033CC"/>
              </a:solidFill>
              <a:latin typeface="Arial"/>
              <a:cs typeface="Arial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089963" y="1068757"/>
            <a:ext cx="6086979" cy="89158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33CC"/>
                </a:solidFill>
                <a:latin typeface="Arial"/>
                <a:cs typeface="Arial"/>
              </a:rPr>
              <a:t> Расположена крупнейшая в мире пустыня</a:t>
            </a:r>
            <a:endParaRPr sz="2800" b="1" dirty="0">
              <a:solidFill>
                <a:srgbClr val="0033CC"/>
              </a:solidFill>
              <a:latin typeface="Arial"/>
              <a:cs typeface="Arial"/>
            </a:endParaRP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832" y="1299108"/>
            <a:ext cx="5868131" cy="5294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527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 descr="fauna-afrik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585" y="3845158"/>
            <a:ext cx="5321257" cy="27962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Dunyodagi eng yuqori sifatli olmos qazib olinadigan joy. Olmos ..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71" t="6127" r="381" b="20913"/>
          <a:stretch/>
        </p:blipFill>
        <p:spPr bwMode="auto">
          <a:xfrm>
            <a:off x="7820526" y="1706556"/>
            <a:ext cx="4231774" cy="231199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10708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Особенности материка</a:t>
            </a:r>
            <a:endParaRPr sz="6000" dirty="0"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434866" y="3159939"/>
            <a:ext cx="3754807" cy="76847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ru-RU" altLang="ru-RU" sz="2400" b="1" dirty="0">
                <a:solidFill>
                  <a:srgbClr val="0033CC"/>
                </a:solidFill>
                <a:latin typeface="Arial"/>
                <a:cs typeface="Arial"/>
              </a:rPr>
              <a:t>Занимает первое место по добыче алмазов</a:t>
            </a:r>
            <a:r>
              <a:rPr lang="en-US" altLang="ru-RU" sz="2400" b="1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endParaRPr sz="2400" b="1" dirty="0">
              <a:solidFill>
                <a:srgbClr val="0033CC"/>
              </a:solidFill>
              <a:latin typeface="Arial"/>
              <a:cs typeface="Arial"/>
            </a:endParaRPr>
          </a:p>
        </p:txBody>
      </p:sp>
      <p:pic>
        <p:nvPicPr>
          <p:cNvPr id="18" name="Picture 2" descr="Большой Африканский Разлом | Серия 'Опасные рифты и разломы земной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86" y="1239061"/>
            <a:ext cx="5321256" cy="260609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134278" y="1322318"/>
            <a:ext cx="3835419" cy="76847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33CC"/>
                </a:solidFill>
                <a:latin typeface="Arial"/>
                <a:cs typeface="Arial"/>
              </a:rPr>
              <a:t>Великий Африканский разлом </a:t>
            </a:r>
            <a:endParaRPr sz="2400" b="1" dirty="0">
              <a:solidFill>
                <a:srgbClr val="0033CC"/>
              </a:solidFill>
              <a:latin typeface="Arial"/>
              <a:cs typeface="Arial"/>
            </a:endParaRPr>
          </a:p>
        </p:txBody>
      </p:sp>
      <p:sp>
        <p:nvSpPr>
          <p:cNvPr id="22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4482963" y="5561708"/>
            <a:ext cx="4108393" cy="113780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ru-RU" altLang="ru-RU" sz="2400" b="1" dirty="0">
                <a:solidFill>
                  <a:srgbClr val="0033CC"/>
                </a:solidFill>
                <a:latin typeface="Arial"/>
                <a:cs typeface="Arial"/>
              </a:rPr>
              <a:t>Самые крупные млекопитающие, </a:t>
            </a:r>
          </a:p>
          <a:p>
            <a:pPr algn="ctr"/>
            <a:r>
              <a:rPr lang="ru-RU" altLang="ru-RU" sz="2400" b="1" dirty="0">
                <a:solidFill>
                  <a:srgbClr val="0033CC"/>
                </a:solidFill>
                <a:latin typeface="Arial"/>
                <a:cs typeface="Arial"/>
              </a:rPr>
              <a:t>самые крупные обезьяны</a:t>
            </a:r>
            <a:endParaRPr sz="2400" b="1" dirty="0">
              <a:solidFill>
                <a:srgbClr val="0033CC"/>
              </a:solidFill>
              <a:latin typeface="Arial"/>
              <a:cs typeface="Arial"/>
            </a:endParaRPr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526" y="4385352"/>
            <a:ext cx="4231774" cy="2256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527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10708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особенности</a:t>
            </a:r>
            <a:endParaRPr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2" name="Picture 8" descr="Интересные факты об озере Танганьика | Интересные Факт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7"/>
          <a:stretch/>
        </p:blipFill>
        <p:spPr bwMode="auto">
          <a:xfrm>
            <a:off x="415769" y="1314143"/>
            <a:ext cx="4733746" cy="275668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415768" y="4219726"/>
            <a:ext cx="4733747" cy="218424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0033CC"/>
                </a:solidFill>
                <a:latin typeface="Arial"/>
                <a:cs typeface="Arial"/>
              </a:rPr>
              <a:t>Расположено самое длинное (750 км) и одно из глубочайших (1470 м) пресных озер мира – озеро Танганьика</a:t>
            </a:r>
            <a:endParaRPr sz="2800" b="1" dirty="0">
              <a:solidFill>
                <a:srgbClr val="0033CC"/>
              </a:solidFill>
              <a:latin typeface="Arial"/>
              <a:cs typeface="Arial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5582653" y="1314143"/>
            <a:ext cx="0" cy="48941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242" y="1314143"/>
            <a:ext cx="6031832" cy="2905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807242" y="4296187"/>
            <a:ext cx="60869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Материки и океаны неравномерно распределены по земному шару. Например, в Северном полушарии на долю суши приходиться 39% территории, а в Южном  - 19%. Если повернуть глобус  той его частью, где больше пространства занимают материки, то нашему взгляду предстанет «материковое полушарие» планеты. В его пределах 53% площади поверхности   занимает суша.</a:t>
            </a:r>
          </a:p>
        </p:txBody>
      </p:sp>
    </p:spTree>
    <p:extLst>
      <p:ext uri="{BB962C8B-B14F-4D97-AF65-F5344CB8AC3E}">
        <p14:creationId xmlns:p14="http://schemas.microsoft.com/office/powerpoint/2010/main" val="102257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2" y="-156433"/>
            <a:ext cx="11181579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6000" kern="0" spc="21" dirty="0">
                <a:solidFill>
                  <a:sysClr val="window" lastClr="FFFFFF"/>
                </a:solidFill>
              </a:rPr>
              <a:t>Географическое положение</a:t>
            </a:r>
            <a:endParaRPr lang="en-US" sz="6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551721" y="1132831"/>
            <a:ext cx="561845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Длина береговой линии Африки слабо изрезана </a:t>
            </a:r>
            <a:endParaRPr lang="en-US" sz="2800" b="1" dirty="0">
              <a:solidFill>
                <a:srgbClr val="0000CC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равна 30 500 км.</a:t>
            </a:r>
          </a:p>
        </p:txBody>
      </p:sp>
      <p:sp>
        <p:nvSpPr>
          <p:cNvPr id="22" name="Загнутый угол 21"/>
          <p:cNvSpPr/>
          <p:nvPr/>
        </p:nvSpPr>
        <p:spPr>
          <a:xfrm>
            <a:off x="6714699" y="2989945"/>
            <a:ext cx="5336274" cy="3544206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Африка сужается с севера на юг. </a:t>
            </a:r>
          </a:p>
          <a:p>
            <a:pPr algn="ctr"/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Протяженность </a:t>
            </a:r>
          </a:p>
          <a:p>
            <a:pPr algn="ctr"/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 запада на восток северной части Африки ( между мысами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Альмади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и Рас-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Хафун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) равна </a:t>
            </a:r>
          </a:p>
          <a:p>
            <a:pPr algn="ctr"/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7 500 км, а более узкой южной части материка – 3 000 км. </a:t>
            </a:r>
            <a:endParaRPr lang="en-US" sz="26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6" y="1127902"/>
            <a:ext cx="6354544" cy="557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802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72189"/>
            <a:ext cx="12192000" cy="962526"/>
          </a:xfrm>
          <a:solidFill>
            <a:srgbClr val="0000CC"/>
          </a:solidFill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исследования</a:t>
            </a:r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3" r="19877"/>
          <a:stretch/>
        </p:blipFill>
        <p:spPr bwMode="auto">
          <a:xfrm>
            <a:off x="6676697" y="3594539"/>
            <a:ext cx="3610303" cy="3063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297" y="4741658"/>
            <a:ext cx="3007895" cy="1916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298" y="3421117"/>
            <a:ext cx="3007895" cy="1164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8337" y="1034716"/>
            <a:ext cx="61922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Африка считается колыбелью человечества </a:t>
            </a:r>
          </a:p>
          <a:p>
            <a:pPr algn="just"/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 цивилизации. В результате  археологических  раскопок, ученые установили, что древнейшие  предки человека жили на материке уже 3 - 4 млн. лет назад. Древнейшая цивилизация зародилась на плодородных землях долины реки Нил 6 000 лет тому назад.</a:t>
            </a:r>
          </a:p>
        </p:txBody>
      </p:sp>
      <p:pic>
        <p:nvPicPr>
          <p:cNvPr id="55301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" t="2932" r="62293" b="419"/>
          <a:stretch/>
        </p:blipFill>
        <p:spPr bwMode="auto">
          <a:xfrm>
            <a:off x="216568" y="3421117"/>
            <a:ext cx="2652756" cy="3236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6320589" y="1034716"/>
            <a:ext cx="0" cy="56230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3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0420" y="4308819"/>
            <a:ext cx="1560787" cy="1634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432331" y="1034716"/>
            <a:ext cx="55652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Особое место в истории исследований природы, традиций и хозяйства населении Африки принадлежат марокканскому путешественнику Ибн Батуте. Он изучал северное</a:t>
            </a:r>
            <a:r>
              <a:rPr lang="en-US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 восточное  побережье Африки, долину Нила, западную часть пустыни Сахары, верхнее  и среднее течение реки Нигер</a:t>
            </a:r>
            <a:r>
              <a:rPr lang="en-US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 период 1325 - 1349 годов.</a:t>
            </a:r>
          </a:p>
        </p:txBody>
      </p:sp>
    </p:spTree>
    <p:extLst>
      <p:ext uri="{BB962C8B-B14F-4D97-AF65-F5344CB8AC3E}">
        <p14:creationId xmlns:p14="http://schemas.microsoft.com/office/powerpoint/2010/main" val="242130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4487</TotalTime>
  <Words>1236</Words>
  <Application>Microsoft Office PowerPoint</Application>
  <PresentationFormat>Широкоэкранный</PresentationFormat>
  <Paragraphs>179</Paragraphs>
  <Slides>22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Arial Black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История исследования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Задание: </vt:lpstr>
      <vt:lpstr>Презентация PowerPoint</vt:lpstr>
      <vt:lpstr>Презентация PowerPoint</vt:lpstr>
      <vt:lpstr>Презентация PowerPoint</vt:lpstr>
      <vt:lpstr>  Mustaqil  bajarish  uchun topshiriqlar:</vt:lpstr>
      <vt:lpstr>  Mavzu bo‘yicha test topshiriqlari:</vt:lpstr>
      <vt:lpstr>Adabiyotlar: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WINDOWS 10</cp:lastModifiedBy>
  <cp:revision>808</cp:revision>
  <dcterms:created xsi:type="dcterms:W3CDTF">2020-04-09T12:18:10Z</dcterms:created>
  <dcterms:modified xsi:type="dcterms:W3CDTF">2020-10-09T06:08:33Z</dcterms:modified>
</cp:coreProperties>
</file>