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0" r:id="rId1"/>
  </p:sldMasterIdLst>
  <p:notesMasterIdLst>
    <p:notesMasterId r:id="rId23"/>
  </p:notesMasterIdLst>
  <p:sldIdLst>
    <p:sldId id="1378" r:id="rId2"/>
    <p:sldId id="1397" r:id="rId3"/>
    <p:sldId id="1398" r:id="rId4"/>
    <p:sldId id="1399" r:id="rId5"/>
    <p:sldId id="1403" r:id="rId6"/>
    <p:sldId id="1404" r:id="rId7"/>
    <p:sldId id="1400" r:id="rId8"/>
    <p:sldId id="1405" r:id="rId9"/>
    <p:sldId id="1406" r:id="rId10"/>
    <p:sldId id="1401" r:id="rId11"/>
    <p:sldId id="1402" r:id="rId12"/>
    <p:sldId id="1396" r:id="rId13"/>
    <p:sldId id="1407" r:id="rId14"/>
    <p:sldId id="1409" r:id="rId15"/>
    <p:sldId id="1410" r:id="rId16"/>
    <p:sldId id="1408" r:id="rId17"/>
    <p:sldId id="1411" r:id="rId18"/>
    <p:sldId id="1412" r:id="rId19"/>
    <p:sldId id="1413" r:id="rId20"/>
    <p:sldId id="1414" r:id="rId21"/>
    <p:sldId id="1391" r:id="rId22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397"/>
            <p14:sldId id="1398"/>
            <p14:sldId id="1399"/>
            <p14:sldId id="1403"/>
            <p14:sldId id="1404"/>
            <p14:sldId id="1400"/>
            <p14:sldId id="1405"/>
            <p14:sldId id="1406"/>
            <p14:sldId id="1401"/>
            <p14:sldId id="1402"/>
            <p14:sldId id="1396"/>
            <p14:sldId id="1407"/>
            <p14:sldId id="1409"/>
            <p14:sldId id="1410"/>
            <p14:sldId id="1408"/>
            <p14:sldId id="1411"/>
            <p14:sldId id="1412"/>
            <p14:sldId id="1413"/>
            <p14:sldId id="1414"/>
            <p14:sldId id="139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=""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0B0"/>
    <a:srgbClr val="117C02"/>
    <a:srgbClr val="4504FC"/>
    <a:srgbClr val="040404"/>
    <a:srgbClr val="000000"/>
    <a:srgbClr val="FFFC84"/>
    <a:srgbClr val="A0FE90"/>
    <a:srgbClr val="FFCDF9"/>
    <a:srgbClr val="AD037C"/>
    <a:srgbClr val="FCF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95491" autoAdjust="0"/>
  </p:normalViewPr>
  <p:slideViewPr>
    <p:cSldViewPr snapToObjects="1">
      <p:cViewPr>
        <p:scale>
          <a:sx n="100" d="100"/>
          <a:sy n="100" d="100"/>
        </p:scale>
        <p:origin x="-1530" y="-510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55161" y="1273708"/>
            <a:ext cx="1572330" cy="1502813"/>
          </a:xfrm>
        </p:spPr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19485" y="1275695"/>
            <a:ext cx="2952327" cy="170685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747" dirty="0" smtClean="0">
                <a:solidFill>
                  <a:srgbClr val="2200B0"/>
                </a:solidFill>
                <a:latin typeface="Arial"/>
                <a:cs typeface="Arial"/>
              </a:rPr>
              <a:t>Тема</a:t>
            </a:r>
            <a:r>
              <a:rPr sz="1747" dirty="0" smtClean="0">
                <a:solidFill>
                  <a:srgbClr val="2200B0"/>
                </a:solidFill>
                <a:latin typeface="Arial"/>
                <a:cs typeface="Arial"/>
              </a:rPr>
              <a:t>:</a:t>
            </a:r>
            <a:endParaRPr sz="1747" dirty="0">
              <a:solidFill>
                <a:srgbClr val="2200B0"/>
              </a:solidFill>
              <a:latin typeface="Arial"/>
              <a:cs typeface="Arial"/>
            </a:endParaRPr>
          </a:p>
          <a:p>
            <a:pPr marL="12681">
              <a:lnSpc>
                <a:spcPts val="2791"/>
              </a:lnSpc>
            </a:pPr>
            <a:r>
              <a:rPr lang="ru-RU" sz="1800" b="1" spc="5" dirty="0" smtClean="0">
                <a:solidFill>
                  <a:srgbClr val="2200B0"/>
                </a:solidFill>
                <a:latin typeface="Arial"/>
                <a:cs typeface="Arial"/>
              </a:rPr>
              <a:t>Географические карты и их типы. Атласы и глобусы</a:t>
            </a:r>
            <a:endParaRPr lang="ru-RU" sz="1800" dirty="0">
              <a:solidFill>
                <a:srgbClr val="2200B0"/>
              </a:solidFill>
              <a:latin typeface="Arial"/>
              <a:cs typeface="Arial"/>
            </a:endParaRPr>
          </a:p>
          <a:p>
            <a:pPr marL="12681">
              <a:lnSpc>
                <a:spcPts val="2791"/>
              </a:lnSpc>
            </a:pPr>
            <a:r>
              <a:rPr lang="ru-RU" sz="1000" b="1" dirty="0" smtClean="0">
                <a:solidFill>
                  <a:srgbClr val="2200B0"/>
                </a:solidFill>
                <a:latin typeface="Arial"/>
                <a:cs typeface="Arial"/>
              </a:rPr>
              <a:t>Учитель: </a:t>
            </a:r>
            <a:r>
              <a:rPr lang="ru-RU" sz="1000" b="1" dirty="0" err="1" smtClean="0">
                <a:solidFill>
                  <a:srgbClr val="2200B0"/>
                </a:solidFill>
                <a:latin typeface="Arial"/>
                <a:cs typeface="Arial"/>
              </a:rPr>
              <a:t>Боранбаева</a:t>
            </a:r>
            <a:r>
              <a:rPr lang="ru-RU" sz="1000" b="1" dirty="0">
                <a:solidFill>
                  <a:srgbClr val="2200B0"/>
                </a:solidFill>
                <a:latin typeface="Arial"/>
                <a:cs typeface="Arial"/>
              </a:rPr>
              <a:t> </a:t>
            </a:r>
            <a:r>
              <a:rPr lang="ru-RU" sz="1000" b="1" dirty="0" smtClean="0">
                <a:solidFill>
                  <a:srgbClr val="2200B0"/>
                </a:solidFill>
                <a:latin typeface="Arial"/>
                <a:cs typeface="Arial"/>
              </a:rPr>
              <a:t> </a:t>
            </a:r>
            <a:r>
              <a:rPr lang="ru-RU" sz="1000" b="1" dirty="0" err="1" smtClean="0">
                <a:solidFill>
                  <a:srgbClr val="2200B0"/>
                </a:solidFill>
                <a:latin typeface="Arial"/>
                <a:cs typeface="Arial"/>
              </a:rPr>
              <a:t>Саодат</a:t>
            </a:r>
            <a:r>
              <a:rPr lang="ru-RU" sz="1000" b="1" dirty="0" smtClean="0">
                <a:solidFill>
                  <a:srgbClr val="2200B0"/>
                </a:solidFill>
                <a:latin typeface="Arial"/>
                <a:cs typeface="Arial"/>
              </a:rPr>
              <a:t> </a:t>
            </a:r>
            <a:r>
              <a:rPr lang="ru-RU" sz="1000" b="1" dirty="0" err="1" smtClean="0">
                <a:solidFill>
                  <a:srgbClr val="2200B0"/>
                </a:solidFill>
                <a:latin typeface="Arial"/>
                <a:cs typeface="Arial"/>
              </a:rPr>
              <a:t>Хасановна</a:t>
            </a:r>
            <a:endParaRPr sz="1000" b="1" dirty="0">
              <a:solidFill>
                <a:srgbClr val="2200B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0316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03709" y="2091293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431" y="539379"/>
            <a:ext cx="540060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dirty="0" smtClean="0">
                <a:solidFill>
                  <a:schemeClr val="bg1"/>
                </a:solidFill>
                <a:latin typeface="Arial"/>
                <a:cs typeface="Arial"/>
              </a:rPr>
              <a:t>класс</a:t>
            </a:r>
            <a:endParaRPr sz="129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50969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 smtClean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=""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=""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61" y="1288246"/>
            <a:ext cx="1880719" cy="16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" y="0"/>
            <a:ext cx="5759449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7-конечная звезда 2"/>
          <p:cNvSpPr/>
          <p:nvPr/>
        </p:nvSpPr>
        <p:spPr>
          <a:xfrm>
            <a:off x="179425" y="96444"/>
            <a:ext cx="540060" cy="479484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7-конечная звезда 3"/>
          <p:cNvSpPr/>
          <p:nvPr/>
        </p:nvSpPr>
        <p:spPr>
          <a:xfrm>
            <a:off x="179425" y="1014547"/>
            <a:ext cx="638662" cy="540060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855571" y="96444"/>
            <a:ext cx="2169650" cy="479484"/>
          </a:xfrm>
          <a:prstGeom prst="wedgeRoundRectCallout">
            <a:avLst>
              <a:gd name="adj1" fmla="val 52186"/>
              <a:gd name="adj2" fmla="val 868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40404"/>
                </a:solidFill>
              </a:rPr>
              <a:t>Комплексные карты</a:t>
            </a:r>
            <a:endParaRPr lang="ru-RU" sz="1600" b="1" dirty="0">
              <a:solidFill>
                <a:srgbClr val="040404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972993" y="1050551"/>
            <a:ext cx="2052228" cy="468052"/>
          </a:xfrm>
          <a:prstGeom prst="wedgeRoundRectCallout">
            <a:avLst>
              <a:gd name="adj1" fmla="val -20242"/>
              <a:gd name="adj2" fmla="val 7681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40404"/>
                </a:solidFill>
              </a:rPr>
              <a:t>Назначение  карт</a:t>
            </a:r>
            <a:endParaRPr lang="ru-RU" sz="1600" b="1" dirty="0">
              <a:solidFill>
                <a:srgbClr val="04040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5749" y="96444"/>
            <a:ext cx="258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</a:rPr>
              <a:t>Содержат сведения  о нескольких  компонентах природы, связанных между собой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806" y="1647844"/>
            <a:ext cx="557933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000000"/>
                </a:solidFill>
              </a:rPr>
              <a:t>- Научно-справочные </a:t>
            </a:r>
            <a:r>
              <a:rPr lang="ru-RU" sz="1050" b="1" dirty="0">
                <a:solidFill>
                  <a:srgbClr val="000000"/>
                </a:solidFill>
              </a:rPr>
              <a:t>— предназначены для выполнения научных исследований и получения максимально полной информации;</a:t>
            </a:r>
          </a:p>
          <a:p>
            <a:r>
              <a:rPr lang="ru-RU" sz="1050" b="1" dirty="0" smtClean="0">
                <a:solidFill>
                  <a:srgbClr val="000000"/>
                </a:solidFill>
              </a:rPr>
              <a:t>- культурно-образовательные </a:t>
            </a:r>
            <a:r>
              <a:rPr lang="ru-RU" sz="1050" b="1" dirty="0">
                <a:solidFill>
                  <a:srgbClr val="000000"/>
                </a:solidFill>
              </a:rPr>
              <a:t>— предназначены для популяризации знаний, идей;</a:t>
            </a:r>
          </a:p>
          <a:p>
            <a:r>
              <a:rPr lang="ru-RU" sz="1050" b="1" dirty="0" smtClean="0">
                <a:solidFill>
                  <a:srgbClr val="000000"/>
                </a:solidFill>
              </a:rPr>
              <a:t>- учебные </a:t>
            </a:r>
            <a:r>
              <a:rPr lang="ru-RU" sz="1050" b="1" dirty="0">
                <a:solidFill>
                  <a:srgbClr val="000000"/>
                </a:solidFill>
              </a:rPr>
              <a:t>— используются в качестве наглядных пособий для изучения географии, истории, геологии и других дисциплин;</a:t>
            </a:r>
          </a:p>
          <a:p>
            <a:r>
              <a:rPr lang="ru-RU" sz="1050" b="1" dirty="0" smtClean="0">
                <a:solidFill>
                  <a:srgbClr val="000000"/>
                </a:solidFill>
              </a:rPr>
              <a:t>- технические </a:t>
            </a:r>
            <a:r>
              <a:rPr lang="ru-RU" sz="1050" b="1" dirty="0">
                <a:solidFill>
                  <a:srgbClr val="000000"/>
                </a:solidFill>
              </a:rPr>
              <a:t>— отображают объекты и условия, необходимые для решения каких-либо технических заданий;</a:t>
            </a:r>
          </a:p>
          <a:p>
            <a:r>
              <a:rPr lang="ru-RU" sz="1050" b="1" dirty="0" smtClean="0">
                <a:solidFill>
                  <a:srgbClr val="000000"/>
                </a:solidFill>
              </a:rPr>
              <a:t>- туристские </a:t>
            </a:r>
            <a:r>
              <a:rPr lang="ru-RU" sz="1050" b="1" dirty="0">
                <a:solidFill>
                  <a:srgbClr val="000000"/>
                </a:solidFill>
              </a:rPr>
              <a:t>и </a:t>
            </a:r>
            <a:r>
              <a:rPr lang="ru-RU" sz="1050" b="1" dirty="0" smtClean="0">
                <a:solidFill>
                  <a:srgbClr val="000000"/>
                </a:solidFill>
              </a:rPr>
              <a:t>др.</a:t>
            </a:r>
            <a:endParaRPr lang="ru-RU" sz="105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1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8" y="0"/>
            <a:ext cx="5759450" cy="494136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Определение, классификация и особенности географических  атласов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98" y="2152146"/>
            <a:ext cx="860031" cy="9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16" y="2152146"/>
            <a:ext cx="846117" cy="98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13" y="516839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AD037C"/>
                </a:solidFill>
              </a:rPr>
              <a:t>Сборник географических карт, созданный как  целостное произведение по единой программе</a:t>
            </a:r>
            <a:endParaRPr lang="ru-RU" sz="1400" b="1" dirty="0">
              <a:solidFill>
                <a:srgbClr val="AD037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5898" y="1505815"/>
            <a:ext cx="190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2200B0"/>
                </a:solidFill>
              </a:rPr>
              <a:t>Первым в истории атласом является сборник карт древнегреческого  ученого Птолемея (</a:t>
            </a:r>
            <a:r>
              <a:rPr lang="en-US" sz="900" b="1" dirty="0" smtClean="0">
                <a:solidFill>
                  <a:srgbClr val="2200B0"/>
                </a:solidFill>
              </a:rPr>
              <a:t>II</a:t>
            </a:r>
            <a:r>
              <a:rPr lang="ru-RU" sz="900" b="1" dirty="0" smtClean="0">
                <a:solidFill>
                  <a:srgbClr val="2200B0"/>
                </a:solidFill>
              </a:rPr>
              <a:t> век до н. э).</a:t>
            </a:r>
            <a:endParaRPr lang="ru-RU" sz="900" b="1" dirty="0">
              <a:solidFill>
                <a:srgbClr val="2200B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779825" y="611933"/>
            <a:ext cx="0" cy="2520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1413" y="1470946"/>
            <a:ext cx="345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" y="1620044"/>
            <a:ext cx="1332148" cy="151216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18" y="611933"/>
            <a:ext cx="1476165" cy="8938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37939" y="1617440"/>
            <a:ext cx="226987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200B0"/>
                </a:solidFill>
              </a:rPr>
              <a:t>Понятие  </a:t>
            </a:r>
            <a:r>
              <a:rPr lang="ru-RU" sz="1600" b="1" dirty="0" smtClean="0">
                <a:solidFill>
                  <a:srgbClr val="2200B0"/>
                </a:solidFill>
              </a:rPr>
              <a:t>«Атлас» </a:t>
            </a:r>
            <a:r>
              <a:rPr lang="ru-RU" sz="1400" dirty="0" smtClean="0">
                <a:solidFill>
                  <a:srgbClr val="2200B0"/>
                </a:solidFill>
              </a:rPr>
              <a:t>для обозначения сборников географических карт был предложен картографом </a:t>
            </a:r>
            <a:r>
              <a:rPr lang="ru-RU" sz="1400" b="1" i="1" dirty="0" smtClean="0">
                <a:solidFill>
                  <a:srgbClr val="2200B0"/>
                </a:solidFill>
              </a:rPr>
              <a:t>Меркатором (1595 г.)</a:t>
            </a:r>
            <a:endParaRPr lang="ru-RU" sz="1400" b="1" i="1" dirty="0">
              <a:solidFill>
                <a:srgbClr val="220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7" y="441204"/>
            <a:ext cx="2616295" cy="1790908"/>
          </a:xfrm>
          <a:prstGeom prst="rect">
            <a:avLst/>
          </a:prstGeom>
          <a:noFill/>
          <a:ln>
            <a:noFill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0105" y="41095"/>
            <a:ext cx="3292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2200B0"/>
                </a:solidFill>
              </a:rPr>
              <a:t>Географический глобус</a:t>
            </a:r>
            <a:endParaRPr lang="ru-RU" sz="2000" b="1" i="1" dirty="0">
              <a:solidFill>
                <a:srgbClr val="2200B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5985" r="4506" b="4121"/>
          <a:stretch/>
        </p:blipFill>
        <p:spPr bwMode="auto">
          <a:xfrm>
            <a:off x="3053467" y="441205"/>
            <a:ext cx="2526558" cy="1790908"/>
          </a:xfrm>
          <a:prstGeom prst="rect">
            <a:avLst/>
          </a:prstGeom>
          <a:noFill/>
          <a:ln>
            <a:noFill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417" y="2287212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Уменьшенная модель земного шара, которая наиболее правильно и наглядно изображает внешний облик Земли и соотношение ее крупных частей (материков, океанов, их участков).</a:t>
            </a:r>
            <a:endParaRPr lang="ru-RU" sz="1400" b="1" dirty="0">
              <a:solidFill>
                <a:srgbClr val="2200B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7937" y="48230"/>
            <a:ext cx="4475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200B0"/>
                </a:solidFill>
              </a:rPr>
              <a:t>Школьные глобусы бывают  в масштабах</a:t>
            </a:r>
            <a:endParaRPr lang="ru-RU" sz="1600" b="1" dirty="0">
              <a:solidFill>
                <a:srgbClr val="2200B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827497" y="467916"/>
            <a:ext cx="468052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2402672" y="467916"/>
            <a:ext cx="153017" cy="27224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635809" y="467916"/>
            <a:ext cx="204370" cy="39604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ая прямоугольная выноска 8"/>
          <p:cNvSpPr/>
          <p:nvPr/>
        </p:nvSpPr>
        <p:spPr>
          <a:xfrm>
            <a:off x="179425" y="948237"/>
            <a:ext cx="1296144" cy="306324"/>
          </a:xfrm>
          <a:prstGeom prst="wedgeRoundRectCallout">
            <a:avLst/>
          </a:prstGeom>
          <a:solidFill>
            <a:srgbClr val="FFCD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</a:rPr>
              <a:t>1:83 000 000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736598" y="795075"/>
            <a:ext cx="1332148" cy="306324"/>
          </a:xfrm>
          <a:prstGeom prst="wedgeRoundRectCallout">
            <a:avLst/>
          </a:prstGeom>
          <a:solidFill>
            <a:srgbClr val="A0FE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</a:rPr>
              <a:t>1: 50 000 000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156103" y="1101399"/>
            <a:ext cx="1368152" cy="306324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</a:rPr>
              <a:t>1: 40 000 000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4341393" y="715508"/>
            <a:ext cx="1368152" cy="296903"/>
          </a:xfrm>
          <a:prstGeom prst="wedgeRoundRectCallout">
            <a:avLst/>
          </a:prstGeom>
          <a:solidFill>
            <a:srgbClr val="FFFC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</a:rPr>
              <a:t>1: 30 000 000</a:t>
            </a:r>
            <a:endParaRPr lang="ru-RU" sz="1400" b="1" dirty="0">
              <a:solidFill>
                <a:srgbClr val="00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535909" y="435500"/>
            <a:ext cx="300085" cy="17786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4" b="9679"/>
          <a:stretch/>
        </p:blipFill>
        <p:spPr bwMode="auto">
          <a:xfrm>
            <a:off x="677937" y="1512032"/>
            <a:ext cx="4475584" cy="154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2627698" y="2592152"/>
            <a:ext cx="441048" cy="1800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840179" y="2682162"/>
            <a:ext cx="155670" cy="90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7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54" y="791952"/>
            <a:ext cx="2076403" cy="201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7" y="143880"/>
            <a:ext cx="1980220" cy="182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522" y="2088096"/>
            <a:ext cx="1980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504FC"/>
                </a:solidFill>
              </a:rPr>
              <a:t>Абу  </a:t>
            </a:r>
            <a:r>
              <a:rPr lang="ru-RU" sz="1400" b="1" dirty="0" err="1" smtClean="0">
                <a:solidFill>
                  <a:srgbClr val="4504FC"/>
                </a:solidFill>
              </a:rPr>
              <a:t>Райхан</a:t>
            </a:r>
            <a:r>
              <a:rPr lang="ru-RU" sz="1400" b="1" dirty="0" smtClean="0">
                <a:solidFill>
                  <a:srgbClr val="4504FC"/>
                </a:solidFill>
              </a:rPr>
              <a:t>  </a:t>
            </a:r>
            <a:r>
              <a:rPr lang="ru-RU" sz="1400" b="1" dirty="0" err="1" smtClean="0">
                <a:solidFill>
                  <a:srgbClr val="4504FC"/>
                </a:solidFill>
              </a:rPr>
              <a:t>Беруни</a:t>
            </a:r>
            <a:endParaRPr lang="ru-RU" sz="1400" b="1" dirty="0" smtClean="0">
              <a:solidFill>
                <a:srgbClr val="4504FC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4504FC"/>
                </a:solidFill>
              </a:rPr>
              <a:t>(973 – 1048)</a:t>
            </a:r>
          </a:p>
          <a:p>
            <a:pPr algn="ctr"/>
            <a:r>
              <a:rPr lang="en-US" sz="1400" b="1" dirty="0" smtClean="0">
                <a:solidFill>
                  <a:srgbClr val="4504FC"/>
                </a:solidFill>
              </a:rPr>
              <a:t>XI </a:t>
            </a:r>
            <a:r>
              <a:rPr lang="ru-RU" sz="1400" b="1" dirty="0" smtClean="0">
                <a:solidFill>
                  <a:srgbClr val="4504FC"/>
                </a:solidFill>
              </a:rPr>
              <a:t>век</a:t>
            </a:r>
            <a:endParaRPr lang="ru-RU" sz="1400" b="1" dirty="0">
              <a:solidFill>
                <a:srgbClr val="4504F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9657" y="287896"/>
            <a:ext cx="3226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4504FC"/>
                </a:solidFill>
              </a:rPr>
              <a:t>Глобус Северного полушария</a:t>
            </a:r>
            <a:endParaRPr lang="ru-RU" sz="1600" b="1" dirty="0">
              <a:solidFill>
                <a:srgbClr val="4504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935" y="27789"/>
            <a:ext cx="5512654" cy="1015663"/>
          </a:xfrm>
          <a:prstGeom prst="rect">
            <a:avLst/>
          </a:prstGeom>
          <a:ln>
            <a:solidFill>
              <a:srgbClr val="4504FC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7030A0"/>
                </a:solidFill>
              </a:rPr>
              <a:t>    Поэтому </a:t>
            </a:r>
            <a:r>
              <a:rPr lang="ru-RU" sz="1200" b="1" dirty="0">
                <a:solidFill>
                  <a:srgbClr val="7030A0"/>
                </a:solidFill>
              </a:rPr>
              <a:t>самым первым, по крайней мере самым древним из всех сохранившихся глобусов, считается шарообразная модель Земли диаметром 54 см, созданная немецким географом, путешественником и математиком Мартином </a:t>
            </a:r>
            <a:r>
              <a:rPr lang="ru-RU" sz="1200" b="1" dirty="0" err="1">
                <a:solidFill>
                  <a:srgbClr val="7030A0"/>
                </a:solidFill>
              </a:rPr>
              <a:t>Бехаймом</a:t>
            </a:r>
            <a:r>
              <a:rPr lang="ru-RU" sz="1200" b="1" dirty="0">
                <a:solidFill>
                  <a:srgbClr val="7030A0"/>
                </a:solidFill>
              </a:rPr>
              <a:t> в 1492 году, находящаяся ныне в музее города Нюрнберга.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35" y="1085005"/>
            <a:ext cx="2411673" cy="20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8"/>
          <a:stretch/>
        </p:blipFill>
        <p:spPr bwMode="auto">
          <a:xfrm>
            <a:off x="2887262" y="1085005"/>
            <a:ext cx="2756327" cy="20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9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49" y="1512032"/>
            <a:ext cx="2532379" cy="161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" y="107876"/>
            <a:ext cx="2897106" cy="17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5750" y="215888"/>
            <a:ext cx="2532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200B0"/>
                </a:solidFill>
              </a:rPr>
              <a:t>Самаркандский музей истории культуры и искусства</a:t>
            </a:r>
            <a:endParaRPr lang="ru-RU" sz="1600" b="1" dirty="0">
              <a:solidFill>
                <a:srgbClr val="2200B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13" y="208809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200B0"/>
                </a:solidFill>
              </a:rPr>
              <a:t>Глобус изготовленный  в 1886 году  Ходжой  Юсуфом </a:t>
            </a:r>
            <a:r>
              <a:rPr lang="ru-RU" sz="1600" b="1" dirty="0" err="1" smtClean="0">
                <a:solidFill>
                  <a:srgbClr val="2200B0"/>
                </a:solidFill>
              </a:rPr>
              <a:t>Хайяти</a:t>
            </a:r>
            <a:endParaRPr lang="ru-RU" sz="1600" b="1" dirty="0">
              <a:solidFill>
                <a:srgbClr val="220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" y="73807"/>
            <a:ext cx="2307095" cy="306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85" y="73807"/>
            <a:ext cx="3122476" cy="169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9685" y="1872072"/>
            <a:ext cx="3122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200B0"/>
                </a:solidFill>
              </a:rPr>
              <a:t>Установлен созданный </a:t>
            </a:r>
          </a:p>
          <a:p>
            <a:pPr algn="ctr"/>
            <a:r>
              <a:rPr lang="ru-RU" sz="1600" b="1" dirty="0" err="1" smtClean="0">
                <a:solidFill>
                  <a:srgbClr val="2200B0"/>
                </a:solidFill>
              </a:rPr>
              <a:t>И.Е.Ошевым</a:t>
            </a:r>
            <a:r>
              <a:rPr lang="ru-RU" sz="1600" b="1" dirty="0" smtClean="0">
                <a:solidFill>
                  <a:srgbClr val="2200B0"/>
                </a:solidFill>
              </a:rPr>
              <a:t> под руководством  </a:t>
            </a:r>
            <a:r>
              <a:rPr lang="ru-RU" sz="1600" b="1" dirty="0" err="1" smtClean="0">
                <a:solidFill>
                  <a:srgbClr val="2200B0"/>
                </a:solidFill>
              </a:rPr>
              <a:t>Х.Хасанова</a:t>
            </a:r>
            <a:r>
              <a:rPr lang="ru-RU" sz="1600" b="1" dirty="0" smtClean="0">
                <a:solidFill>
                  <a:srgbClr val="2200B0"/>
                </a:solidFill>
              </a:rPr>
              <a:t>  огромный рельефный  глобус</a:t>
            </a:r>
            <a:endParaRPr lang="ru-RU" sz="1600" b="1" dirty="0">
              <a:solidFill>
                <a:srgbClr val="220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73265"/>
              </p:ext>
            </p:extLst>
          </p:nvPr>
        </p:nvGraphicFramePr>
        <p:xfrm>
          <a:off x="179425" y="1251298"/>
          <a:ext cx="5400600" cy="1546240"/>
        </p:xfrm>
        <a:graphic>
          <a:graphicData uri="http://schemas.openxmlformats.org/drawingml/2006/table">
            <a:tbl>
              <a:tblPr/>
              <a:tblGrid>
                <a:gridCol w="2147614"/>
                <a:gridCol w="1893862"/>
                <a:gridCol w="1359124"/>
              </a:tblGrid>
              <a:tr h="34034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Вид географических карт атласа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Что изображено</a:t>
                      </a:r>
                      <a:endParaRPr lang="ru-RU" sz="900" b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Масштаб</a:t>
                      </a:r>
                      <a:endParaRPr lang="ru-RU" sz="900" b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47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 Физическая карта полушарий</a:t>
                      </a:r>
                      <a:endParaRPr lang="ru-RU" sz="900" b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900" b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47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 Физическая карта 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900" b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47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  Политическая карта мира</a:t>
                      </a:r>
                      <a:endParaRPr lang="ru-RU" sz="900" b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900" b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900" b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147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4. ...</a:t>
                      </a:r>
                      <a:endParaRPr lang="ru-RU" sz="900" b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299" marR="162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417" y="50969"/>
            <a:ext cx="5544616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4504FC"/>
                </a:solidFill>
                <a:effectLst/>
                <a:latin typeface="Arial" pitchFamily="34" charset="0"/>
                <a:cs typeface="Arial" pitchFamily="34" charset="0"/>
              </a:rPr>
              <a:t>Изучите свой школьный атлас.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4504FC"/>
                </a:solidFill>
                <a:effectLst/>
                <a:latin typeface="Arial" pitchFamily="34" charset="0"/>
                <a:cs typeface="Arial" pitchFamily="34" charset="0"/>
              </a:rPr>
              <a:t>Опишите виды географических карт,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4504FC"/>
                </a:solidFill>
                <a:effectLst/>
                <a:latin typeface="Arial" pitchFamily="34" charset="0"/>
                <a:cs typeface="Arial" pitchFamily="34" charset="0"/>
              </a:rPr>
              <a:t>заполнив таблицу в тетради.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rgbClr val="4504F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4504F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69" y="37009"/>
            <a:ext cx="558062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200B0"/>
                </a:solidFill>
              </a:rPr>
              <a:t>Выберите  две  особенности,   которые  отличают  мелкомасштабную  карту: </a:t>
            </a:r>
            <a:endParaRPr lang="ru-RU" sz="1200" b="1" dirty="0" smtClean="0">
              <a:solidFill>
                <a:srgbClr val="2200B0"/>
              </a:solidFill>
            </a:endParaRPr>
          </a:p>
          <a:p>
            <a:r>
              <a:rPr lang="ru-RU" sz="1200" b="1" dirty="0" smtClean="0">
                <a:solidFill>
                  <a:srgbClr val="2200B0"/>
                </a:solidFill>
              </a:rPr>
              <a:t>а</a:t>
            </a:r>
            <a:r>
              <a:rPr lang="ru-RU" sz="1200" b="1" dirty="0">
                <a:solidFill>
                  <a:srgbClr val="2200B0"/>
                </a:solidFill>
              </a:rPr>
              <a:t>) изображаются небольшие участки территории; </a:t>
            </a:r>
            <a:endParaRPr lang="ru-RU" sz="1200" b="1" dirty="0" smtClean="0">
              <a:solidFill>
                <a:srgbClr val="2200B0"/>
              </a:solidFill>
            </a:endParaRPr>
          </a:p>
          <a:p>
            <a:r>
              <a:rPr lang="ru-RU" sz="1200" b="1" dirty="0" smtClean="0">
                <a:solidFill>
                  <a:srgbClr val="2200B0"/>
                </a:solidFill>
              </a:rPr>
              <a:t>б</a:t>
            </a:r>
            <a:r>
              <a:rPr lang="ru-RU" sz="1200" b="1" dirty="0">
                <a:solidFill>
                  <a:srgbClr val="2200B0"/>
                </a:solidFill>
              </a:rPr>
              <a:t>) учитывается кривизна шарообразной поверхности  Земли;  </a:t>
            </a:r>
            <a:endParaRPr lang="ru-RU" sz="1200" b="1" dirty="0" smtClean="0">
              <a:solidFill>
                <a:srgbClr val="2200B0"/>
              </a:solidFill>
            </a:endParaRPr>
          </a:p>
          <a:p>
            <a:r>
              <a:rPr lang="ru-RU" sz="1200" b="1" dirty="0" smtClean="0">
                <a:solidFill>
                  <a:srgbClr val="2200B0"/>
                </a:solidFill>
              </a:rPr>
              <a:t>в</a:t>
            </a:r>
            <a:r>
              <a:rPr lang="ru-RU" sz="1200" b="1" dirty="0">
                <a:solidFill>
                  <a:srgbClr val="2200B0"/>
                </a:solidFill>
              </a:rPr>
              <a:t>)  присутствует градусная сетка;  </a:t>
            </a:r>
            <a:endParaRPr lang="ru-RU" sz="1200" b="1" dirty="0" smtClean="0">
              <a:solidFill>
                <a:srgbClr val="2200B0"/>
              </a:solidFill>
            </a:endParaRPr>
          </a:p>
          <a:p>
            <a:r>
              <a:rPr lang="ru-RU" sz="1200" b="1" dirty="0" smtClean="0">
                <a:solidFill>
                  <a:srgbClr val="2200B0"/>
                </a:solidFill>
              </a:rPr>
              <a:t>г</a:t>
            </a:r>
            <a:r>
              <a:rPr lang="ru-RU" sz="1200" b="1" dirty="0">
                <a:solidFill>
                  <a:srgbClr val="2200B0"/>
                </a:solidFill>
              </a:rPr>
              <a:t>)  используется крупный масштаб.</a:t>
            </a:r>
          </a:p>
          <a:p>
            <a:endParaRPr lang="ru-RU" sz="1200" b="1" dirty="0">
              <a:solidFill>
                <a:srgbClr val="2200B0"/>
              </a:solidFill>
            </a:endParaRPr>
          </a:p>
          <a:p>
            <a:pPr marL="228600" indent="-228600">
              <a:buAutoNum type="arabicPeriod" startAt="3"/>
            </a:pPr>
            <a:r>
              <a:rPr lang="ru-RU" sz="1200" b="1" dirty="0" smtClean="0">
                <a:solidFill>
                  <a:srgbClr val="2200B0"/>
                </a:solidFill>
              </a:rPr>
              <a:t>Карта </a:t>
            </a:r>
            <a:r>
              <a:rPr lang="ru-RU" sz="1200" b="1" dirty="0">
                <a:solidFill>
                  <a:srgbClr val="2200B0"/>
                </a:solidFill>
              </a:rPr>
              <a:t>масштаба  1:500000 относится к:  1) крупномасштабным; </a:t>
            </a:r>
            <a:endParaRPr lang="ru-RU" sz="1200" b="1" dirty="0" smtClean="0">
              <a:solidFill>
                <a:srgbClr val="2200B0"/>
              </a:solidFill>
            </a:endParaRPr>
          </a:p>
          <a:p>
            <a:r>
              <a:rPr lang="ru-RU" sz="1200" b="1" dirty="0" smtClean="0">
                <a:solidFill>
                  <a:srgbClr val="2200B0"/>
                </a:solidFill>
              </a:rPr>
              <a:t>2</a:t>
            </a:r>
            <a:r>
              <a:rPr lang="ru-RU" sz="1200" b="1" dirty="0">
                <a:solidFill>
                  <a:srgbClr val="2200B0"/>
                </a:solidFill>
              </a:rPr>
              <a:t>) среднемасштабным; 3) мелкомасштабным.</a:t>
            </a:r>
          </a:p>
          <a:p>
            <a:endParaRPr lang="ru-RU" sz="1200" b="1" dirty="0">
              <a:solidFill>
                <a:srgbClr val="2200B0"/>
              </a:solidFill>
            </a:endParaRPr>
          </a:p>
          <a:p>
            <a:pPr marL="228600" indent="-228600">
              <a:buAutoNum type="arabicPeriod" startAt="4"/>
            </a:pPr>
            <a:r>
              <a:rPr lang="ru-RU" sz="1200" b="1" dirty="0" smtClean="0">
                <a:solidFill>
                  <a:srgbClr val="2200B0"/>
                </a:solidFill>
              </a:rPr>
              <a:t>Распределите </a:t>
            </a:r>
            <a:r>
              <a:rPr lang="ru-RU" sz="1200" b="1" dirty="0">
                <a:solidFill>
                  <a:srgbClr val="2200B0"/>
                </a:solidFill>
              </a:rPr>
              <a:t>карты по мере уменьшения подробности и охвата изображаемой </a:t>
            </a:r>
            <a:r>
              <a:rPr lang="ru-RU" sz="1200" b="1" dirty="0" smtClean="0">
                <a:solidFill>
                  <a:srgbClr val="2200B0"/>
                </a:solidFill>
              </a:rPr>
              <a:t>территории.</a:t>
            </a:r>
          </a:p>
          <a:p>
            <a:r>
              <a:rPr lang="ru-RU" sz="1200" b="1" dirty="0" smtClean="0">
                <a:solidFill>
                  <a:srgbClr val="2200B0"/>
                </a:solidFill>
              </a:rPr>
              <a:t>1</a:t>
            </a:r>
            <a:r>
              <a:rPr lang="ru-RU" sz="1200" b="1" dirty="0">
                <a:solidFill>
                  <a:srgbClr val="2200B0"/>
                </a:solidFill>
              </a:rPr>
              <a:t>)  </a:t>
            </a:r>
            <a:r>
              <a:rPr lang="ru-RU" sz="1200" b="1" dirty="0" smtClean="0">
                <a:solidFill>
                  <a:srgbClr val="2200B0"/>
                </a:solidFill>
              </a:rPr>
              <a:t>М  </a:t>
            </a:r>
            <a:r>
              <a:rPr lang="ru-RU" sz="1200" b="1" dirty="0">
                <a:solidFill>
                  <a:srgbClr val="2200B0"/>
                </a:solidFill>
              </a:rPr>
              <a:t>-  1:1000000          </a:t>
            </a:r>
          </a:p>
          <a:p>
            <a:r>
              <a:rPr lang="ru-RU" sz="1200" b="1" dirty="0">
                <a:solidFill>
                  <a:srgbClr val="2200B0"/>
                </a:solidFill>
              </a:rPr>
              <a:t>2)  М -  </a:t>
            </a:r>
            <a:r>
              <a:rPr lang="ru-RU" sz="1200" b="1" dirty="0" smtClean="0">
                <a:solidFill>
                  <a:srgbClr val="2200B0"/>
                </a:solidFill>
              </a:rPr>
              <a:t> 1:250000</a:t>
            </a:r>
            <a:endParaRPr lang="ru-RU" sz="1200" b="1" dirty="0">
              <a:solidFill>
                <a:srgbClr val="2200B0"/>
              </a:solidFill>
            </a:endParaRPr>
          </a:p>
          <a:p>
            <a:r>
              <a:rPr lang="ru-RU" sz="1200" b="1" dirty="0">
                <a:solidFill>
                  <a:srgbClr val="2200B0"/>
                </a:solidFill>
              </a:rPr>
              <a:t>3)  </a:t>
            </a:r>
            <a:r>
              <a:rPr lang="ru-RU" sz="1200" b="1" dirty="0" smtClean="0">
                <a:solidFill>
                  <a:srgbClr val="2200B0"/>
                </a:solidFill>
              </a:rPr>
              <a:t>М  </a:t>
            </a:r>
            <a:r>
              <a:rPr lang="ru-RU" sz="1200" b="1" dirty="0">
                <a:solidFill>
                  <a:srgbClr val="2200B0"/>
                </a:solidFill>
              </a:rPr>
              <a:t>-  1:10000                                                                                                                                  4)  М -  </a:t>
            </a:r>
            <a:r>
              <a:rPr lang="ru-RU" sz="1200" b="1" dirty="0" smtClean="0">
                <a:solidFill>
                  <a:srgbClr val="2200B0"/>
                </a:solidFill>
              </a:rPr>
              <a:t> 1:100000</a:t>
            </a:r>
            <a:endParaRPr lang="ru-RU" sz="1200" b="1" dirty="0">
              <a:solidFill>
                <a:srgbClr val="2200B0"/>
              </a:solidFill>
            </a:endParaRPr>
          </a:p>
          <a:p>
            <a:endParaRPr lang="ru-RU" sz="1200" b="1" dirty="0">
              <a:solidFill>
                <a:srgbClr val="220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rgbClr val="4504FC"/>
          </a:solidFill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Географические карты – источник знаний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9" y="467916"/>
            <a:ext cx="2448272" cy="123845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74" y="467913"/>
            <a:ext cx="2572743" cy="123845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8"/>
          <a:stretch/>
        </p:blipFill>
        <p:spPr bwMode="auto">
          <a:xfrm>
            <a:off x="215429" y="1800064"/>
            <a:ext cx="2448272" cy="133214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33" y="1800436"/>
            <a:ext cx="2556284" cy="135777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07717" y="467916"/>
            <a:ext cx="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5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3461" y="61544"/>
            <a:ext cx="2807652" cy="447537"/>
          </a:xfrm>
          <a:prstGeom prst="rect">
            <a:avLst/>
          </a:prstGeom>
        </p:spPr>
        <p:txBody>
          <a:bodyPr vert="horz" wrap="square" lIns="0" tIns="16489" rIns="0" bIns="0" rtlCol="0">
            <a:spAutoFit/>
          </a:bodyPr>
          <a:lstStyle/>
          <a:p>
            <a:pPr marL="12683">
              <a:lnSpc>
                <a:spcPct val="100000"/>
              </a:lnSpc>
              <a:spcBef>
                <a:spcPts val="130"/>
              </a:spcBef>
            </a:pPr>
            <a:r>
              <a:rPr lang="ru-RU" sz="2800" b="1" spc="15" dirty="0">
                <a:solidFill>
                  <a:srgbClr val="2200B0"/>
                </a:solidFill>
              </a:rPr>
              <a:t> Задание: </a:t>
            </a:r>
            <a:endParaRPr sz="2800" b="1" spc="5" dirty="0">
              <a:solidFill>
                <a:srgbClr val="2200B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1377" y="159134"/>
            <a:ext cx="252451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814" y="679285"/>
            <a:ext cx="1092900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09636" y="683910"/>
            <a:ext cx="4110267" cy="2047968"/>
          </a:xfrm>
          <a:prstGeom prst="rect">
            <a:avLst/>
          </a:prstGeom>
        </p:spPr>
        <p:txBody>
          <a:bodyPr vert="horz" wrap="square" lIns="0" tIns="21562" rIns="0" bIns="0" rtlCol="0">
            <a:spAutoFit/>
          </a:bodyPr>
          <a:lstStyle/>
          <a:p>
            <a:pPr marL="12683" marR="5073">
              <a:lnSpc>
                <a:spcPts val="1408"/>
              </a:lnSpc>
              <a:spcBef>
                <a:spcPts val="170"/>
              </a:spcBef>
            </a:pPr>
            <a:r>
              <a:rPr lang="ru-RU" sz="2000" b="1" dirty="0" smtClean="0">
                <a:solidFill>
                  <a:srgbClr val="117C02"/>
                </a:solidFill>
                <a:latin typeface="Arial"/>
                <a:cs typeface="Arial"/>
              </a:rPr>
              <a:t>1. Прочитать </a:t>
            </a:r>
          </a:p>
          <a:p>
            <a:pPr marL="12683" marR="5073">
              <a:lnSpc>
                <a:spcPts val="1408"/>
              </a:lnSpc>
              <a:spcBef>
                <a:spcPts val="170"/>
              </a:spcBef>
            </a:pPr>
            <a:endParaRPr lang="ru-RU" sz="2000" b="1" dirty="0">
              <a:solidFill>
                <a:srgbClr val="117C02"/>
              </a:solidFill>
              <a:latin typeface="Arial"/>
              <a:cs typeface="Arial"/>
            </a:endParaRPr>
          </a:p>
          <a:p>
            <a:pPr marL="12683" marR="5073">
              <a:lnSpc>
                <a:spcPts val="1408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117C02"/>
                </a:solidFill>
                <a:latin typeface="Arial"/>
                <a:cs typeface="Arial"/>
              </a:rPr>
              <a:t>§ </a:t>
            </a:r>
            <a:r>
              <a:rPr lang="ru-RU" sz="2000" b="1" dirty="0" smtClean="0">
                <a:solidFill>
                  <a:srgbClr val="117C02"/>
                </a:solidFill>
                <a:latin typeface="Arial"/>
                <a:cs typeface="Arial"/>
              </a:rPr>
              <a:t>2</a:t>
            </a:r>
            <a:r>
              <a:rPr lang="ru-RU" sz="2000" b="1" dirty="0">
                <a:solidFill>
                  <a:srgbClr val="117C02"/>
                </a:solidFill>
                <a:latin typeface="Arial"/>
                <a:cs typeface="Arial"/>
              </a:rPr>
              <a:t>. Географические карты и их </a:t>
            </a:r>
            <a:endParaRPr lang="ru-RU" sz="2000" b="1" dirty="0" smtClean="0">
              <a:solidFill>
                <a:srgbClr val="117C02"/>
              </a:solidFill>
              <a:latin typeface="Arial"/>
              <a:cs typeface="Arial"/>
            </a:endParaRPr>
          </a:p>
          <a:p>
            <a:pPr marL="12683" marR="5073">
              <a:lnSpc>
                <a:spcPts val="1408"/>
              </a:lnSpc>
              <a:spcBef>
                <a:spcPts val="170"/>
              </a:spcBef>
            </a:pPr>
            <a:endParaRPr lang="ru-RU" sz="2000" b="1" dirty="0">
              <a:solidFill>
                <a:srgbClr val="117C02"/>
              </a:solidFill>
              <a:latin typeface="Arial"/>
              <a:cs typeface="Arial"/>
            </a:endParaRPr>
          </a:p>
          <a:p>
            <a:pPr marL="12683" marR="5073">
              <a:lnSpc>
                <a:spcPts val="1408"/>
              </a:lnSpc>
              <a:spcBef>
                <a:spcPts val="170"/>
              </a:spcBef>
            </a:pPr>
            <a:r>
              <a:rPr lang="ru-RU" sz="2000" b="1" dirty="0" smtClean="0">
                <a:solidFill>
                  <a:srgbClr val="117C02"/>
                </a:solidFill>
                <a:latin typeface="Arial"/>
                <a:cs typeface="Arial"/>
              </a:rPr>
              <a:t>типы</a:t>
            </a:r>
            <a:r>
              <a:rPr lang="ru-RU" sz="2000" b="1" dirty="0">
                <a:solidFill>
                  <a:srgbClr val="117C02"/>
                </a:solidFill>
                <a:latin typeface="Arial"/>
                <a:cs typeface="Arial"/>
              </a:rPr>
              <a:t>. Атласы и глобусы</a:t>
            </a:r>
          </a:p>
          <a:p>
            <a:pPr marL="12683" marR="5073">
              <a:lnSpc>
                <a:spcPts val="1408"/>
              </a:lnSpc>
              <a:spcBef>
                <a:spcPts val="170"/>
              </a:spcBef>
            </a:pPr>
            <a:endParaRPr lang="ru-RU" sz="2000" b="1" dirty="0">
              <a:solidFill>
                <a:srgbClr val="117C02"/>
              </a:solidFill>
              <a:latin typeface="Arial"/>
              <a:cs typeface="Arial"/>
            </a:endParaRPr>
          </a:p>
          <a:p>
            <a:pPr marL="12683" marR="5073">
              <a:lnSpc>
                <a:spcPts val="1408"/>
              </a:lnSpc>
              <a:spcBef>
                <a:spcPts val="170"/>
              </a:spcBef>
            </a:pPr>
            <a:r>
              <a:rPr lang="ru-RU" sz="2000" b="1" dirty="0" smtClean="0">
                <a:solidFill>
                  <a:srgbClr val="117C02"/>
                </a:solidFill>
                <a:latin typeface="Arial"/>
                <a:cs typeface="Arial"/>
              </a:rPr>
              <a:t>2. Ответить </a:t>
            </a:r>
            <a:r>
              <a:rPr lang="ru-RU" sz="2000" b="1" dirty="0">
                <a:solidFill>
                  <a:srgbClr val="117C02"/>
                </a:solidFill>
                <a:latin typeface="Arial"/>
                <a:cs typeface="Arial"/>
              </a:rPr>
              <a:t>на вопросы </a:t>
            </a:r>
            <a:r>
              <a:rPr lang="ru-RU" sz="2000" b="1" dirty="0" smtClean="0">
                <a:solidFill>
                  <a:srgbClr val="117C02"/>
                </a:solidFill>
                <a:latin typeface="Arial"/>
                <a:cs typeface="Arial"/>
              </a:rPr>
              <a:t>стр.9</a:t>
            </a:r>
            <a:endParaRPr lang="ru-RU" sz="2000" b="1" dirty="0">
              <a:solidFill>
                <a:srgbClr val="117C02"/>
              </a:solidFill>
              <a:latin typeface="Arial"/>
              <a:cs typeface="Arial"/>
            </a:endParaRPr>
          </a:p>
          <a:p>
            <a:pPr marL="12683" marR="5073">
              <a:lnSpc>
                <a:spcPts val="1408"/>
              </a:lnSpc>
              <a:spcBef>
                <a:spcPts val="170"/>
              </a:spcBef>
            </a:pPr>
            <a:endParaRPr lang="ru-RU" sz="2000" b="1" dirty="0">
              <a:solidFill>
                <a:srgbClr val="117C02"/>
              </a:solidFill>
              <a:latin typeface="Arial"/>
              <a:cs typeface="Arial"/>
            </a:endParaRPr>
          </a:p>
          <a:p>
            <a:pPr marL="12683" marR="5073">
              <a:lnSpc>
                <a:spcPts val="1408"/>
              </a:lnSpc>
              <a:spcBef>
                <a:spcPts val="170"/>
              </a:spcBef>
            </a:pPr>
            <a:r>
              <a:rPr lang="ru-RU" sz="2000" b="1" dirty="0" smtClean="0">
                <a:solidFill>
                  <a:srgbClr val="117C02"/>
                </a:solidFill>
                <a:latin typeface="Arial"/>
                <a:cs typeface="Arial"/>
              </a:rPr>
              <a:t>3. Выполнить практические  </a:t>
            </a:r>
          </a:p>
          <a:p>
            <a:pPr marL="12683" marR="5073">
              <a:lnSpc>
                <a:spcPts val="1408"/>
              </a:lnSpc>
              <a:spcBef>
                <a:spcPts val="170"/>
              </a:spcBef>
            </a:pPr>
            <a:r>
              <a:rPr lang="ru-RU" sz="2000" b="1" dirty="0" smtClean="0">
                <a:solidFill>
                  <a:srgbClr val="117C02"/>
                </a:solidFill>
                <a:latin typeface="Arial"/>
                <a:cs typeface="Arial"/>
              </a:rPr>
              <a:t>    задания </a:t>
            </a:r>
            <a:r>
              <a:rPr lang="ru-RU" sz="2000" b="1" dirty="0">
                <a:solidFill>
                  <a:srgbClr val="117C02"/>
                </a:solidFill>
                <a:latin typeface="Arial"/>
                <a:cs typeface="Arial"/>
              </a:rPr>
              <a:t>стр. 6</a:t>
            </a:r>
          </a:p>
        </p:txBody>
      </p:sp>
      <p:sp>
        <p:nvSpPr>
          <p:cNvPr id="9" name="object 9"/>
          <p:cNvSpPr/>
          <p:nvPr/>
        </p:nvSpPr>
        <p:spPr>
          <a:xfrm>
            <a:off x="1690410" y="2989631"/>
            <a:ext cx="3748717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1313" y="2785899"/>
            <a:ext cx="2462989" cy="310059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76829" y="1197841"/>
            <a:ext cx="905781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622" y="2630803"/>
            <a:ext cx="1042790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081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55161" y="1273708"/>
            <a:ext cx="1572330" cy="1502813"/>
          </a:xfrm>
        </p:spPr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1963337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747" dirty="0" smtClean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sz="1747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sz="1747" dirty="0">
              <a:latin typeface="Arial"/>
              <a:cs typeface="Arial"/>
            </a:endParaRPr>
          </a:p>
          <a:p>
            <a:pPr marL="12681">
              <a:lnSpc>
                <a:spcPts val="2791"/>
              </a:lnSpc>
            </a:pPr>
            <a:r>
              <a:rPr lang="en-US" sz="2446" b="1" spc="5" dirty="0" err="1">
                <a:solidFill>
                  <a:srgbClr val="2365C7"/>
                </a:solidFill>
                <a:latin typeface="Arial"/>
                <a:cs typeface="Arial"/>
              </a:rPr>
              <a:t>Mavzuning</a:t>
            </a:r>
            <a:r>
              <a:rPr lang="en-US" sz="2446" b="1" spc="5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446" b="1" spc="5" dirty="0" err="1">
                <a:solidFill>
                  <a:srgbClr val="2365C7"/>
                </a:solidFill>
                <a:latin typeface="Arial"/>
                <a:cs typeface="Arial"/>
              </a:rPr>
              <a:t>nomi</a:t>
            </a:r>
            <a:endParaRPr sz="2446" dirty="0">
              <a:latin typeface="Arial"/>
              <a:cs typeface="Arial"/>
            </a:endParaRPr>
          </a:p>
          <a:p>
            <a:pPr marL="32335">
              <a:lnSpc>
                <a:spcPts val="2027"/>
              </a:lnSpc>
              <a:spcBef>
                <a:spcPts val="1228"/>
              </a:spcBef>
            </a:pPr>
            <a:endParaRPr lang="ru-RU" sz="1200" b="1" dirty="0" smtClean="0">
              <a:solidFill>
                <a:srgbClr val="373435"/>
              </a:solidFill>
              <a:latin typeface="Arial"/>
              <a:cs typeface="Arial"/>
            </a:endParaRPr>
          </a:p>
          <a:p>
            <a:pPr marL="32335">
              <a:lnSpc>
                <a:spcPts val="2027"/>
              </a:lnSpc>
              <a:spcBef>
                <a:spcPts val="1228"/>
              </a:spcBef>
            </a:pPr>
            <a:r>
              <a:rPr lang="ru-RU" sz="1200" b="1" dirty="0" smtClean="0">
                <a:solidFill>
                  <a:srgbClr val="373435"/>
                </a:solidFill>
                <a:latin typeface="Arial"/>
                <a:cs typeface="Arial"/>
              </a:rPr>
              <a:t>Учитель</a:t>
            </a:r>
            <a:r>
              <a:rPr sz="1200" b="1" dirty="0" smtClean="0">
                <a:solidFill>
                  <a:srgbClr val="373435"/>
                </a:solidFill>
                <a:latin typeface="Arial"/>
                <a:cs typeface="Arial"/>
              </a:rPr>
              <a:t>:</a:t>
            </a:r>
            <a:endParaRPr sz="1200" b="1" dirty="0">
              <a:latin typeface="Arial"/>
              <a:cs typeface="Arial"/>
            </a:endParaRPr>
          </a:p>
          <a:p>
            <a:pPr marL="32335">
              <a:lnSpc>
                <a:spcPts val="1961"/>
              </a:lnSpc>
            </a:pPr>
            <a:r>
              <a:rPr lang="ru-RU" sz="1200" b="1" spc="5" dirty="0" err="1" smtClean="0">
                <a:solidFill>
                  <a:srgbClr val="373435"/>
                </a:solidFill>
                <a:latin typeface="Arial"/>
                <a:cs typeface="Arial"/>
              </a:rPr>
              <a:t>Боранбаева</a:t>
            </a:r>
            <a:r>
              <a:rPr lang="ru-RU" sz="1200" b="1" spc="5" dirty="0" smtClean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r>
              <a:rPr lang="ru-RU" sz="1200" b="1" spc="5" dirty="0" err="1" smtClean="0">
                <a:solidFill>
                  <a:srgbClr val="373435"/>
                </a:solidFill>
                <a:latin typeface="Arial"/>
                <a:cs typeface="Arial"/>
              </a:rPr>
              <a:t>Саодат</a:t>
            </a:r>
            <a:r>
              <a:rPr lang="en-US" sz="1200" b="1" spc="5" dirty="0" smtClean="0">
                <a:solidFill>
                  <a:srgbClr val="373435"/>
                </a:solidFill>
                <a:latin typeface="Arial"/>
                <a:cs typeface="Arial"/>
              </a:rPr>
              <a:t> </a:t>
            </a:r>
            <a:endParaRPr lang="en-US" sz="1200" b="1" spc="5" dirty="0">
              <a:solidFill>
                <a:srgbClr val="373435"/>
              </a:solidFill>
              <a:latin typeface="Arial"/>
              <a:cs typeface="Arial"/>
            </a:endParaRPr>
          </a:p>
          <a:p>
            <a:pPr marL="32335">
              <a:lnSpc>
                <a:spcPts val="1961"/>
              </a:lnSpc>
            </a:pPr>
            <a:r>
              <a:rPr lang="ru-RU" sz="1200" b="1" spc="5" dirty="0" err="1" smtClean="0">
                <a:solidFill>
                  <a:srgbClr val="373435"/>
                </a:solidFill>
                <a:latin typeface="Arial"/>
                <a:cs typeface="Arial"/>
              </a:rPr>
              <a:t>Хасановна</a:t>
            </a:r>
            <a:endParaRPr sz="1200" b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20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38203" y="209680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5058668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5025991" y="215595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5240940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5142205" y="542752"/>
            <a:ext cx="435923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dirty="0" smtClean="0">
                <a:solidFill>
                  <a:schemeClr val="bg1"/>
                </a:solidFill>
                <a:latin typeface="Arial"/>
                <a:cs typeface="Arial"/>
              </a:rPr>
              <a:t>класс</a:t>
            </a:r>
            <a:endParaRPr sz="1298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292F5BB0-1AFD-4DFC-B0CD-7D72ECB784F7}"/>
              </a:ext>
            </a:extLst>
          </p:cNvPr>
          <p:cNvSpPr txBox="1">
            <a:spLocks/>
          </p:cNvSpPr>
          <p:nvPr/>
        </p:nvSpPr>
        <p:spPr>
          <a:xfrm>
            <a:off x="781869" y="42647"/>
            <a:ext cx="4244122" cy="41485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kern="0" spc="5" dirty="0" smtClean="0">
                <a:solidFill>
                  <a:sysClr val="window" lastClr="FFFFFF"/>
                </a:solidFill>
              </a:rPr>
              <a:t>Основы экономических</a:t>
            </a:r>
            <a:endParaRPr kumimoji="0" lang="en-US" sz="2600" b="1" i="0" u="none" strike="noStrike" kern="0" cap="none" spc="5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="" xmlns:a16="http://schemas.microsoft.com/office/drawing/2014/main" id="{CC94F45D-7A57-43B1-AEDE-595F4371E224}"/>
              </a:ext>
            </a:extLst>
          </p:cNvPr>
          <p:cNvSpPr txBox="1"/>
          <p:nvPr/>
        </p:nvSpPr>
        <p:spPr>
          <a:xfrm>
            <a:off x="1733945" y="425738"/>
            <a:ext cx="1666875" cy="41485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 defTabSz="914400">
              <a:spcBef>
                <a:spcPts val="114"/>
              </a:spcBef>
            </a:pPr>
            <a:r>
              <a:rPr lang="ru-RU" sz="2600" b="1" spc="5" dirty="0" smtClean="0">
                <a:solidFill>
                  <a:srgbClr val="FFFFFF"/>
                </a:solidFill>
                <a:latin typeface="Arial"/>
                <a:cs typeface="Arial"/>
              </a:rPr>
              <a:t>знаний</a:t>
            </a:r>
            <a:endParaRPr sz="2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12">
            <a:extLst>
              <a:ext uri="{FF2B5EF4-FFF2-40B4-BE49-F238E27FC236}">
                <a16:creationId xmlns="" xmlns:a16="http://schemas.microsoft.com/office/drawing/2014/main" id="{BF256CB0-C699-48DD-8CEB-5CFB85C29343}"/>
              </a:ext>
            </a:extLst>
          </p:cNvPr>
          <p:cNvSpPr/>
          <p:nvPr/>
        </p:nvSpPr>
        <p:spPr>
          <a:xfrm>
            <a:off x="104518" y="483052"/>
            <a:ext cx="447675" cy="228600"/>
          </a:xfrm>
          <a:custGeom>
            <a:avLst/>
            <a:gdLst/>
            <a:ahLst/>
            <a:cxnLst/>
            <a:rect l="l" t="t" r="r" b="b"/>
            <a:pathLst>
              <a:path w="447675" h="228600">
                <a:moveTo>
                  <a:pt x="443577" y="210690"/>
                </a:moveTo>
                <a:lnTo>
                  <a:pt x="3914" y="210690"/>
                </a:lnTo>
                <a:lnTo>
                  <a:pt x="0" y="214607"/>
                </a:lnTo>
                <a:lnTo>
                  <a:pt x="0" y="224257"/>
                </a:lnTo>
                <a:lnTo>
                  <a:pt x="3914" y="228172"/>
                </a:lnTo>
                <a:lnTo>
                  <a:pt x="443577" y="228172"/>
                </a:lnTo>
                <a:lnTo>
                  <a:pt x="447490" y="224257"/>
                </a:lnTo>
                <a:lnTo>
                  <a:pt x="447490" y="214607"/>
                </a:lnTo>
                <a:lnTo>
                  <a:pt x="443577" y="210690"/>
                </a:lnTo>
                <a:close/>
              </a:path>
              <a:path w="447675" h="228600">
                <a:moveTo>
                  <a:pt x="100169" y="79297"/>
                </a:moveTo>
                <a:lnTo>
                  <a:pt x="27586" y="79297"/>
                </a:lnTo>
                <a:lnTo>
                  <a:pt x="23670" y="83214"/>
                </a:lnTo>
                <a:lnTo>
                  <a:pt x="23670" y="210690"/>
                </a:lnTo>
                <a:lnTo>
                  <a:pt x="41151" y="210690"/>
                </a:lnTo>
                <a:lnTo>
                  <a:pt x="41151" y="96779"/>
                </a:lnTo>
                <a:lnTo>
                  <a:pt x="104080" y="96779"/>
                </a:lnTo>
                <a:lnTo>
                  <a:pt x="104080" y="83214"/>
                </a:lnTo>
                <a:lnTo>
                  <a:pt x="100169" y="79297"/>
                </a:lnTo>
                <a:close/>
              </a:path>
              <a:path w="447675" h="228600">
                <a:moveTo>
                  <a:pt x="104080" y="96779"/>
                </a:moveTo>
                <a:lnTo>
                  <a:pt x="86598" y="96779"/>
                </a:lnTo>
                <a:lnTo>
                  <a:pt x="86598" y="210690"/>
                </a:lnTo>
                <a:lnTo>
                  <a:pt x="104080" y="210690"/>
                </a:lnTo>
                <a:lnTo>
                  <a:pt x="104080" y="96779"/>
                </a:lnTo>
                <a:close/>
              </a:path>
              <a:path w="447675" h="228600">
                <a:moveTo>
                  <a:pt x="206748" y="0"/>
                </a:moveTo>
                <a:lnTo>
                  <a:pt x="134165" y="0"/>
                </a:lnTo>
                <a:lnTo>
                  <a:pt x="130255" y="3912"/>
                </a:lnTo>
                <a:lnTo>
                  <a:pt x="130255" y="210690"/>
                </a:lnTo>
                <a:lnTo>
                  <a:pt x="147734" y="210690"/>
                </a:lnTo>
                <a:lnTo>
                  <a:pt x="147734" y="17481"/>
                </a:lnTo>
                <a:lnTo>
                  <a:pt x="210661" y="17481"/>
                </a:lnTo>
                <a:lnTo>
                  <a:pt x="210661" y="3912"/>
                </a:lnTo>
                <a:lnTo>
                  <a:pt x="206748" y="0"/>
                </a:lnTo>
                <a:close/>
              </a:path>
              <a:path w="447675" h="228600">
                <a:moveTo>
                  <a:pt x="206748" y="144677"/>
                </a:moveTo>
                <a:lnTo>
                  <a:pt x="197092" y="144677"/>
                </a:lnTo>
                <a:lnTo>
                  <a:pt x="193183" y="148586"/>
                </a:lnTo>
                <a:lnTo>
                  <a:pt x="193183" y="210690"/>
                </a:lnTo>
                <a:lnTo>
                  <a:pt x="210661" y="210690"/>
                </a:lnTo>
                <a:lnTo>
                  <a:pt x="210661" y="148586"/>
                </a:lnTo>
                <a:lnTo>
                  <a:pt x="206748" y="144677"/>
                </a:lnTo>
                <a:close/>
              </a:path>
              <a:path w="447675" h="228600">
                <a:moveTo>
                  <a:pt x="313326" y="79297"/>
                </a:moveTo>
                <a:lnTo>
                  <a:pt x="240743" y="79297"/>
                </a:lnTo>
                <a:lnTo>
                  <a:pt x="236833" y="83214"/>
                </a:lnTo>
                <a:lnTo>
                  <a:pt x="236833" y="210690"/>
                </a:lnTo>
                <a:lnTo>
                  <a:pt x="254311" y="210690"/>
                </a:lnTo>
                <a:lnTo>
                  <a:pt x="254311" y="96779"/>
                </a:lnTo>
                <a:lnTo>
                  <a:pt x="317243" y="96779"/>
                </a:lnTo>
                <a:lnTo>
                  <a:pt x="317243" y="83214"/>
                </a:lnTo>
                <a:lnTo>
                  <a:pt x="313326" y="79297"/>
                </a:lnTo>
                <a:close/>
              </a:path>
              <a:path w="447675" h="228600">
                <a:moveTo>
                  <a:pt x="317243" y="96779"/>
                </a:moveTo>
                <a:lnTo>
                  <a:pt x="299761" y="96779"/>
                </a:lnTo>
                <a:lnTo>
                  <a:pt x="299761" y="210690"/>
                </a:lnTo>
                <a:lnTo>
                  <a:pt x="317243" y="210690"/>
                </a:lnTo>
                <a:lnTo>
                  <a:pt x="317243" y="96779"/>
                </a:lnTo>
                <a:close/>
              </a:path>
              <a:path w="447675" h="228600">
                <a:moveTo>
                  <a:pt x="419907" y="0"/>
                </a:moveTo>
                <a:lnTo>
                  <a:pt x="347328" y="0"/>
                </a:lnTo>
                <a:lnTo>
                  <a:pt x="343411" y="3912"/>
                </a:lnTo>
                <a:lnTo>
                  <a:pt x="343411" y="210690"/>
                </a:lnTo>
                <a:lnTo>
                  <a:pt x="360893" y="210690"/>
                </a:lnTo>
                <a:lnTo>
                  <a:pt x="360893" y="17481"/>
                </a:lnTo>
                <a:lnTo>
                  <a:pt x="423820" y="17481"/>
                </a:lnTo>
                <a:lnTo>
                  <a:pt x="423820" y="3912"/>
                </a:lnTo>
                <a:lnTo>
                  <a:pt x="419907" y="0"/>
                </a:lnTo>
                <a:close/>
              </a:path>
              <a:path w="447675" h="228600">
                <a:moveTo>
                  <a:pt x="423820" y="17481"/>
                </a:moveTo>
                <a:lnTo>
                  <a:pt x="406342" y="17481"/>
                </a:lnTo>
                <a:lnTo>
                  <a:pt x="406342" y="210690"/>
                </a:lnTo>
                <a:lnTo>
                  <a:pt x="423820" y="210690"/>
                </a:lnTo>
                <a:lnTo>
                  <a:pt x="423820" y="17481"/>
                </a:lnTo>
                <a:close/>
              </a:path>
              <a:path w="447675" h="228600">
                <a:moveTo>
                  <a:pt x="210661" y="17481"/>
                </a:moveTo>
                <a:lnTo>
                  <a:pt x="193183" y="17481"/>
                </a:lnTo>
                <a:lnTo>
                  <a:pt x="193183" y="79582"/>
                </a:lnTo>
                <a:lnTo>
                  <a:pt x="197092" y="83494"/>
                </a:lnTo>
                <a:lnTo>
                  <a:pt x="206748" y="83494"/>
                </a:lnTo>
                <a:lnTo>
                  <a:pt x="210661" y="79582"/>
                </a:lnTo>
                <a:lnTo>
                  <a:pt x="210661" y="1748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="" xmlns:a16="http://schemas.microsoft.com/office/drawing/2014/main" id="{6052618D-F2D7-45E5-828E-3D0B177BCDDE}"/>
              </a:ext>
            </a:extLst>
          </p:cNvPr>
          <p:cNvSpPr/>
          <p:nvPr/>
        </p:nvSpPr>
        <p:spPr>
          <a:xfrm>
            <a:off x="123368" y="295148"/>
            <a:ext cx="400685" cy="187325"/>
          </a:xfrm>
          <a:custGeom>
            <a:avLst/>
            <a:gdLst/>
            <a:ahLst/>
            <a:cxnLst/>
            <a:rect l="l" t="t" r="r" b="b"/>
            <a:pathLst>
              <a:path w="400684" h="187325">
                <a:moveTo>
                  <a:pt x="193037" y="74127"/>
                </a:moveTo>
                <a:lnTo>
                  <a:pt x="168320" y="74127"/>
                </a:lnTo>
                <a:lnTo>
                  <a:pt x="219450" y="125255"/>
                </a:lnTo>
                <a:lnTo>
                  <a:pt x="215469" y="131493"/>
                </a:lnTo>
                <a:lnTo>
                  <a:pt x="213163" y="138863"/>
                </a:lnTo>
                <a:lnTo>
                  <a:pt x="213158" y="146808"/>
                </a:lnTo>
                <a:lnTo>
                  <a:pt x="216322" y="162443"/>
                </a:lnTo>
                <a:lnTo>
                  <a:pt x="224947" y="175224"/>
                </a:lnTo>
                <a:lnTo>
                  <a:pt x="237728" y="183848"/>
                </a:lnTo>
                <a:lnTo>
                  <a:pt x="253362" y="187012"/>
                </a:lnTo>
                <a:lnTo>
                  <a:pt x="268997" y="183848"/>
                </a:lnTo>
                <a:lnTo>
                  <a:pt x="281796" y="175198"/>
                </a:lnTo>
                <a:lnTo>
                  <a:pt x="285618" y="169534"/>
                </a:lnTo>
                <a:lnTo>
                  <a:pt x="253362" y="169534"/>
                </a:lnTo>
                <a:lnTo>
                  <a:pt x="244524" y="167745"/>
                </a:lnTo>
                <a:lnTo>
                  <a:pt x="237282" y="162843"/>
                </a:lnTo>
                <a:lnTo>
                  <a:pt x="232419" y="155619"/>
                </a:lnTo>
                <a:lnTo>
                  <a:pt x="230640" y="146782"/>
                </a:lnTo>
                <a:lnTo>
                  <a:pt x="232441" y="137946"/>
                </a:lnTo>
                <a:lnTo>
                  <a:pt x="237299" y="130748"/>
                </a:lnTo>
                <a:lnTo>
                  <a:pt x="244524" y="125873"/>
                </a:lnTo>
                <a:lnTo>
                  <a:pt x="253362" y="124085"/>
                </a:lnTo>
                <a:lnTo>
                  <a:pt x="288444" y="124085"/>
                </a:lnTo>
                <a:lnTo>
                  <a:pt x="299635" y="112895"/>
                </a:lnTo>
                <a:lnTo>
                  <a:pt x="231806" y="112895"/>
                </a:lnTo>
                <a:lnTo>
                  <a:pt x="193037" y="74127"/>
                </a:lnTo>
                <a:close/>
              </a:path>
              <a:path w="400684" h="187325">
                <a:moveTo>
                  <a:pt x="48134" y="106578"/>
                </a:moveTo>
                <a:lnTo>
                  <a:pt x="40199" y="106578"/>
                </a:lnTo>
                <a:lnTo>
                  <a:pt x="24565" y="109742"/>
                </a:lnTo>
                <a:lnTo>
                  <a:pt x="11784" y="118367"/>
                </a:lnTo>
                <a:lnTo>
                  <a:pt x="3159" y="131148"/>
                </a:lnTo>
                <a:lnTo>
                  <a:pt x="0" y="146808"/>
                </a:lnTo>
                <a:lnTo>
                  <a:pt x="3177" y="162443"/>
                </a:lnTo>
                <a:lnTo>
                  <a:pt x="11784" y="175198"/>
                </a:lnTo>
                <a:lnTo>
                  <a:pt x="24565" y="183822"/>
                </a:lnTo>
                <a:lnTo>
                  <a:pt x="40199" y="186987"/>
                </a:lnTo>
                <a:lnTo>
                  <a:pt x="55833" y="183822"/>
                </a:lnTo>
                <a:lnTo>
                  <a:pt x="68615" y="175198"/>
                </a:lnTo>
                <a:lnTo>
                  <a:pt x="72457" y="169505"/>
                </a:lnTo>
                <a:lnTo>
                  <a:pt x="40199" y="169505"/>
                </a:lnTo>
                <a:lnTo>
                  <a:pt x="31362" y="167717"/>
                </a:lnTo>
                <a:lnTo>
                  <a:pt x="24138" y="162843"/>
                </a:lnTo>
                <a:lnTo>
                  <a:pt x="19264" y="155619"/>
                </a:lnTo>
                <a:lnTo>
                  <a:pt x="17476" y="146782"/>
                </a:lnTo>
                <a:lnTo>
                  <a:pt x="19264" y="137946"/>
                </a:lnTo>
                <a:lnTo>
                  <a:pt x="24138" y="130723"/>
                </a:lnTo>
                <a:lnTo>
                  <a:pt x="31362" y="125848"/>
                </a:lnTo>
                <a:lnTo>
                  <a:pt x="40199" y="124059"/>
                </a:lnTo>
                <a:lnTo>
                  <a:pt x="75309" y="124059"/>
                </a:lnTo>
                <a:lnTo>
                  <a:pt x="86492" y="112877"/>
                </a:lnTo>
                <a:lnTo>
                  <a:pt x="61767" y="112877"/>
                </a:lnTo>
                <a:lnTo>
                  <a:pt x="55531" y="108899"/>
                </a:lnTo>
                <a:lnTo>
                  <a:pt x="48134" y="106578"/>
                </a:lnTo>
                <a:close/>
              </a:path>
              <a:path w="400684" h="187325">
                <a:moveTo>
                  <a:pt x="288444" y="124085"/>
                </a:moveTo>
                <a:lnTo>
                  <a:pt x="253362" y="124085"/>
                </a:lnTo>
                <a:lnTo>
                  <a:pt x="262198" y="125873"/>
                </a:lnTo>
                <a:lnTo>
                  <a:pt x="269422" y="130748"/>
                </a:lnTo>
                <a:lnTo>
                  <a:pt x="274297" y="137972"/>
                </a:lnTo>
                <a:lnTo>
                  <a:pt x="276086" y="146808"/>
                </a:lnTo>
                <a:lnTo>
                  <a:pt x="274297" y="155644"/>
                </a:lnTo>
                <a:lnTo>
                  <a:pt x="269422" y="162869"/>
                </a:lnTo>
                <a:lnTo>
                  <a:pt x="262198" y="167745"/>
                </a:lnTo>
                <a:lnTo>
                  <a:pt x="253362" y="169534"/>
                </a:lnTo>
                <a:lnTo>
                  <a:pt x="285618" y="169534"/>
                </a:lnTo>
                <a:lnTo>
                  <a:pt x="290408" y="162417"/>
                </a:lnTo>
                <a:lnTo>
                  <a:pt x="293568" y="146808"/>
                </a:lnTo>
                <a:lnTo>
                  <a:pt x="293562" y="138863"/>
                </a:lnTo>
                <a:lnTo>
                  <a:pt x="291240" y="131479"/>
                </a:lnTo>
                <a:lnTo>
                  <a:pt x="287282" y="125247"/>
                </a:lnTo>
                <a:lnTo>
                  <a:pt x="288444" y="124085"/>
                </a:lnTo>
                <a:close/>
              </a:path>
              <a:path w="400684" h="187325">
                <a:moveTo>
                  <a:pt x="75309" y="124059"/>
                </a:moveTo>
                <a:lnTo>
                  <a:pt x="40199" y="124059"/>
                </a:lnTo>
                <a:lnTo>
                  <a:pt x="49035" y="125848"/>
                </a:lnTo>
                <a:lnTo>
                  <a:pt x="56276" y="130748"/>
                </a:lnTo>
                <a:lnTo>
                  <a:pt x="61139" y="137972"/>
                </a:lnTo>
                <a:lnTo>
                  <a:pt x="62918" y="146808"/>
                </a:lnTo>
                <a:lnTo>
                  <a:pt x="61118" y="155644"/>
                </a:lnTo>
                <a:lnTo>
                  <a:pt x="56259" y="162843"/>
                </a:lnTo>
                <a:lnTo>
                  <a:pt x="49035" y="167717"/>
                </a:lnTo>
                <a:lnTo>
                  <a:pt x="40199" y="169505"/>
                </a:lnTo>
                <a:lnTo>
                  <a:pt x="72457" y="169505"/>
                </a:lnTo>
                <a:lnTo>
                  <a:pt x="77240" y="162417"/>
                </a:lnTo>
                <a:lnTo>
                  <a:pt x="80399" y="146808"/>
                </a:lnTo>
                <a:lnTo>
                  <a:pt x="80404" y="138863"/>
                </a:lnTo>
                <a:lnTo>
                  <a:pt x="78093" y="131479"/>
                </a:lnTo>
                <a:lnTo>
                  <a:pt x="74122" y="125247"/>
                </a:lnTo>
                <a:lnTo>
                  <a:pt x="75309" y="124059"/>
                </a:lnTo>
                <a:close/>
              </a:path>
              <a:path w="400684" h="187325">
                <a:moveTo>
                  <a:pt x="261287" y="106606"/>
                </a:moveTo>
                <a:lnTo>
                  <a:pt x="245432" y="106606"/>
                </a:lnTo>
                <a:lnTo>
                  <a:pt x="238044" y="108917"/>
                </a:lnTo>
                <a:lnTo>
                  <a:pt x="231806" y="112895"/>
                </a:lnTo>
                <a:lnTo>
                  <a:pt x="274913" y="112895"/>
                </a:lnTo>
                <a:lnTo>
                  <a:pt x="268681" y="108917"/>
                </a:lnTo>
                <a:lnTo>
                  <a:pt x="261287" y="106606"/>
                </a:lnTo>
                <a:close/>
              </a:path>
              <a:path w="400684" h="187325">
                <a:moveTo>
                  <a:pt x="359940" y="0"/>
                </a:moveTo>
                <a:lnTo>
                  <a:pt x="344306" y="3164"/>
                </a:lnTo>
                <a:lnTo>
                  <a:pt x="331525" y="11789"/>
                </a:lnTo>
                <a:lnTo>
                  <a:pt x="322900" y="24570"/>
                </a:lnTo>
                <a:lnTo>
                  <a:pt x="319736" y="40204"/>
                </a:lnTo>
                <a:lnTo>
                  <a:pt x="319736" y="48139"/>
                </a:lnTo>
                <a:lnTo>
                  <a:pt x="322054" y="55533"/>
                </a:lnTo>
                <a:lnTo>
                  <a:pt x="326035" y="61772"/>
                </a:lnTo>
                <a:lnTo>
                  <a:pt x="274913" y="112895"/>
                </a:lnTo>
                <a:lnTo>
                  <a:pt x="299635" y="112895"/>
                </a:lnTo>
                <a:lnTo>
                  <a:pt x="338405" y="74127"/>
                </a:lnTo>
                <a:lnTo>
                  <a:pt x="380196" y="74127"/>
                </a:lnTo>
                <a:lnTo>
                  <a:pt x="388356" y="68620"/>
                </a:lnTo>
                <a:lnTo>
                  <a:pt x="392197" y="62928"/>
                </a:lnTo>
                <a:lnTo>
                  <a:pt x="359940" y="62928"/>
                </a:lnTo>
                <a:lnTo>
                  <a:pt x="351105" y="61140"/>
                </a:lnTo>
                <a:lnTo>
                  <a:pt x="343881" y="56266"/>
                </a:lnTo>
                <a:lnTo>
                  <a:pt x="339006" y="49042"/>
                </a:lnTo>
                <a:lnTo>
                  <a:pt x="337217" y="40204"/>
                </a:lnTo>
                <a:lnTo>
                  <a:pt x="339006" y="31366"/>
                </a:lnTo>
                <a:lnTo>
                  <a:pt x="343880" y="24141"/>
                </a:lnTo>
                <a:lnTo>
                  <a:pt x="351103" y="19266"/>
                </a:lnTo>
                <a:lnTo>
                  <a:pt x="359940" y="17477"/>
                </a:lnTo>
                <a:lnTo>
                  <a:pt x="392194" y="17477"/>
                </a:lnTo>
                <a:lnTo>
                  <a:pt x="388356" y="11789"/>
                </a:lnTo>
                <a:lnTo>
                  <a:pt x="375575" y="3164"/>
                </a:lnTo>
                <a:lnTo>
                  <a:pt x="359940" y="0"/>
                </a:lnTo>
                <a:close/>
              </a:path>
              <a:path w="400684" h="187325">
                <a:moveTo>
                  <a:pt x="146781" y="0"/>
                </a:moveTo>
                <a:lnTo>
                  <a:pt x="131145" y="3164"/>
                </a:lnTo>
                <a:lnTo>
                  <a:pt x="118364" y="11789"/>
                </a:lnTo>
                <a:lnTo>
                  <a:pt x="109740" y="24570"/>
                </a:lnTo>
                <a:lnTo>
                  <a:pt x="106577" y="40204"/>
                </a:lnTo>
                <a:lnTo>
                  <a:pt x="106577" y="48139"/>
                </a:lnTo>
                <a:lnTo>
                  <a:pt x="108898" y="55533"/>
                </a:lnTo>
                <a:lnTo>
                  <a:pt x="112880" y="61772"/>
                </a:lnTo>
                <a:lnTo>
                  <a:pt x="61767" y="112877"/>
                </a:lnTo>
                <a:lnTo>
                  <a:pt x="86492" y="112877"/>
                </a:lnTo>
                <a:lnTo>
                  <a:pt x="125242" y="74127"/>
                </a:lnTo>
                <a:lnTo>
                  <a:pt x="193037" y="74127"/>
                </a:lnTo>
                <a:lnTo>
                  <a:pt x="181838" y="62928"/>
                </a:lnTo>
                <a:lnTo>
                  <a:pt x="146781" y="62928"/>
                </a:lnTo>
                <a:lnTo>
                  <a:pt x="137944" y="61140"/>
                </a:lnTo>
                <a:lnTo>
                  <a:pt x="130719" y="56266"/>
                </a:lnTo>
                <a:lnTo>
                  <a:pt x="125844" y="49042"/>
                </a:lnTo>
                <a:lnTo>
                  <a:pt x="124054" y="40204"/>
                </a:lnTo>
                <a:lnTo>
                  <a:pt x="125844" y="31366"/>
                </a:lnTo>
                <a:lnTo>
                  <a:pt x="130719" y="24141"/>
                </a:lnTo>
                <a:lnTo>
                  <a:pt x="137944" y="19266"/>
                </a:lnTo>
                <a:lnTo>
                  <a:pt x="146781" y="17477"/>
                </a:lnTo>
                <a:lnTo>
                  <a:pt x="179031" y="17477"/>
                </a:lnTo>
                <a:lnTo>
                  <a:pt x="175193" y="11789"/>
                </a:lnTo>
                <a:lnTo>
                  <a:pt x="162413" y="3164"/>
                </a:lnTo>
                <a:lnTo>
                  <a:pt x="146781" y="0"/>
                </a:lnTo>
                <a:close/>
              </a:path>
              <a:path w="400684" h="187325">
                <a:moveTo>
                  <a:pt x="168320" y="74127"/>
                </a:moveTo>
                <a:lnTo>
                  <a:pt x="125242" y="74127"/>
                </a:lnTo>
                <a:lnTo>
                  <a:pt x="131474" y="78094"/>
                </a:lnTo>
                <a:lnTo>
                  <a:pt x="138857" y="80410"/>
                </a:lnTo>
                <a:lnTo>
                  <a:pt x="154697" y="80410"/>
                </a:lnTo>
                <a:lnTo>
                  <a:pt x="162088" y="78094"/>
                </a:lnTo>
                <a:lnTo>
                  <a:pt x="168320" y="74127"/>
                </a:lnTo>
                <a:close/>
              </a:path>
              <a:path w="400684" h="187325">
                <a:moveTo>
                  <a:pt x="380196" y="74127"/>
                </a:moveTo>
                <a:lnTo>
                  <a:pt x="338405" y="74127"/>
                </a:lnTo>
                <a:lnTo>
                  <a:pt x="344633" y="78094"/>
                </a:lnTo>
                <a:lnTo>
                  <a:pt x="352021" y="80410"/>
                </a:lnTo>
                <a:lnTo>
                  <a:pt x="359940" y="80410"/>
                </a:lnTo>
                <a:lnTo>
                  <a:pt x="375575" y="77245"/>
                </a:lnTo>
                <a:lnTo>
                  <a:pt x="380196" y="74127"/>
                </a:lnTo>
                <a:close/>
              </a:path>
              <a:path w="400684" h="187325">
                <a:moveTo>
                  <a:pt x="179031" y="17477"/>
                </a:moveTo>
                <a:lnTo>
                  <a:pt x="146781" y="17477"/>
                </a:lnTo>
                <a:lnTo>
                  <a:pt x="155617" y="19266"/>
                </a:lnTo>
                <a:lnTo>
                  <a:pt x="162841" y="24141"/>
                </a:lnTo>
                <a:lnTo>
                  <a:pt x="167715" y="31366"/>
                </a:lnTo>
                <a:lnTo>
                  <a:pt x="169504" y="40204"/>
                </a:lnTo>
                <a:lnTo>
                  <a:pt x="167715" y="49042"/>
                </a:lnTo>
                <a:lnTo>
                  <a:pt x="162841" y="56266"/>
                </a:lnTo>
                <a:lnTo>
                  <a:pt x="155617" y="61140"/>
                </a:lnTo>
                <a:lnTo>
                  <a:pt x="146781" y="62928"/>
                </a:lnTo>
                <a:lnTo>
                  <a:pt x="181838" y="62928"/>
                </a:lnTo>
                <a:lnTo>
                  <a:pt x="180682" y="61772"/>
                </a:lnTo>
                <a:lnTo>
                  <a:pt x="184668" y="55533"/>
                </a:lnTo>
                <a:lnTo>
                  <a:pt x="186982" y="48139"/>
                </a:lnTo>
                <a:lnTo>
                  <a:pt x="186982" y="40204"/>
                </a:lnTo>
                <a:lnTo>
                  <a:pt x="183817" y="24570"/>
                </a:lnTo>
                <a:lnTo>
                  <a:pt x="179031" y="17477"/>
                </a:lnTo>
                <a:close/>
              </a:path>
              <a:path w="400684" h="187325">
                <a:moveTo>
                  <a:pt x="392194" y="17477"/>
                </a:moveTo>
                <a:lnTo>
                  <a:pt x="359940" y="17477"/>
                </a:lnTo>
                <a:lnTo>
                  <a:pt x="368778" y="19266"/>
                </a:lnTo>
                <a:lnTo>
                  <a:pt x="376003" y="24141"/>
                </a:lnTo>
                <a:lnTo>
                  <a:pt x="380878" y="31366"/>
                </a:lnTo>
                <a:lnTo>
                  <a:pt x="382667" y="40204"/>
                </a:lnTo>
                <a:lnTo>
                  <a:pt x="380878" y="49042"/>
                </a:lnTo>
                <a:lnTo>
                  <a:pt x="376003" y="56266"/>
                </a:lnTo>
                <a:lnTo>
                  <a:pt x="368778" y="61140"/>
                </a:lnTo>
                <a:lnTo>
                  <a:pt x="359940" y="62928"/>
                </a:lnTo>
                <a:lnTo>
                  <a:pt x="392197" y="62928"/>
                </a:lnTo>
                <a:lnTo>
                  <a:pt x="396980" y="55839"/>
                </a:lnTo>
                <a:lnTo>
                  <a:pt x="400145" y="40204"/>
                </a:lnTo>
                <a:lnTo>
                  <a:pt x="396980" y="24570"/>
                </a:lnTo>
                <a:lnTo>
                  <a:pt x="392194" y="17477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939"/>
            <a:ext cx="5759450" cy="284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78"/>
            <a:ext cx="5759450" cy="386260"/>
          </a:xfrm>
          <a:solidFill>
            <a:srgbClr val="4504FC"/>
          </a:solidFill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Классификация  географических карт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7-конечная звезда 2"/>
          <p:cNvSpPr/>
          <p:nvPr/>
        </p:nvSpPr>
        <p:spPr>
          <a:xfrm>
            <a:off x="611473" y="503920"/>
            <a:ext cx="432048" cy="360040"/>
          </a:xfrm>
          <a:prstGeom prst="star7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04FC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259545" y="503920"/>
            <a:ext cx="4356484" cy="360040"/>
          </a:xfrm>
          <a:prstGeom prst="wedgeRoundRectCallout">
            <a:avLst>
              <a:gd name="adj1" fmla="val -18881"/>
              <a:gd name="adj2" fmla="val 1038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От размеров изображаемой территории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44" y="1115988"/>
            <a:ext cx="5527585" cy="2031325"/>
          </a:xfrm>
          <a:prstGeom prst="rect">
            <a:avLst/>
          </a:prstGeom>
          <a:solidFill>
            <a:schemeClr val="accent1">
              <a:lumMod val="20000"/>
              <a:lumOff val="80000"/>
              <a:alpha val="3137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</a:rPr>
              <a:t> Карты мира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</a:rPr>
              <a:t> Карта полушарий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</a:rPr>
              <a:t> Карта материков и океанов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</a:rPr>
              <a:t> Карты отдельных частей материков </a:t>
            </a:r>
          </a:p>
          <a:p>
            <a:r>
              <a:rPr lang="ru-RU" sz="1800" b="1" dirty="0">
                <a:solidFill>
                  <a:srgbClr val="000000"/>
                </a:solidFill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</a:rPr>
              <a:t>   и океанов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</a:rPr>
              <a:t> Карты государств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00"/>
                </a:solidFill>
              </a:rPr>
              <a:t> Карты областей и районов</a:t>
            </a:r>
            <a:endParaRPr lang="ru-RU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конечная звезда 2"/>
          <p:cNvSpPr/>
          <p:nvPr/>
        </p:nvSpPr>
        <p:spPr>
          <a:xfrm>
            <a:off x="431453" y="107876"/>
            <a:ext cx="648072" cy="457200"/>
          </a:xfrm>
          <a:prstGeom prst="star7">
            <a:avLst/>
          </a:prstGeom>
          <a:solidFill>
            <a:srgbClr val="BBE0A8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547577" y="138164"/>
            <a:ext cx="3312368" cy="509772"/>
          </a:xfrm>
          <a:prstGeom prst="wedgeRoundRectCallout">
            <a:avLst>
              <a:gd name="adj1" fmla="val -20833"/>
              <a:gd name="adj2" fmla="val 84915"/>
              <a:gd name="adj3" fmla="val 16667"/>
            </a:avLst>
          </a:prstGeom>
          <a:solidFill>
            <a:srgbClr val="BBE0A8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40404"/>
                </a:solidFill>
              </a:rPr>
              <a:t>По масштабу</a:t>
            </a:r>
            <a:endParaRPr lang="ru-RU" sz="2800" b="1" dirty="0">
              <a:solidFill>
                <a:srgbClr val="04040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445" y="827956"/>
            <a:ext cx="52925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q"/>
            </a:pPr>
            <a:r>
              <a:rPr lang="ru-RU" sz="1800" b="1" dirty="0" smtClean="0">
                <a:solidFill>
                  <a:srgbClr val="117C02"/>
                </a:solidFill>
              </a:rPr>
              <a:t> Крупномасштабные  карты   </a:t>
            </a:r>
          </a:p>
          <a:p>
            <a:r>
              <a:rPr lang="ru-RU" sz="2000" b="1" dirty="0" smtClean="0">
                <a:solidFill>
                  <a:srgbClr val="117C02"/>
                </a:solidFill>
              </a:rPr>
              <a:t>        от  1: 10 000    до  1: 200 000</a:t>
            </a:r>
          </a:p>
          <a:p>
            <a:pPr marL="171450" indent="-171450">
              <a:buFont typeface="Wingdings" pitchFamily="2" charset="2"/>
              <a:buChar char="q"/>
            </a:pPr>
            <a:endParaRPr lang="ru-RU" sz="1800" b="1" dirty="0">
              <a:solidFill>
                <a:srgbClr val="117C02"/>
              </a:solidFill>
            </a:endParaRPr>
          </a:p>
          <a:p>
            <a:pPr marL="171450" indent="-171450">
              <a:buFont typeface="Wingdings" pitchFamily="2" charset="2"/>
              <a:buChar char="q"/>
            </a:pPr>
            <a:r>
              <a:rPr lang="ru-RU" sz="1800" b="1" dirty="0" smtClean="0">
                <a:solidFill>
                  <a:srgbClr val="117C02"/>
                </a:solidFill>
              </a:rPr>
              <a:t> Среднемасштабные  карты   </a:t>
            </a:r>
          </a:p>
          <a:p>
            <a:r>
              <a:rPr lang="ru-RU" sz="2000" b="1" dirty="0" smtClean="0">
                <a:solidFill>
                  <a:srgbClr val="117C02"/>
                </a:solidFill>
              </a:rPr>
              <a:t>        от  1: 200 000   до 1: 1 000 000</a:t>
            </a:r>
          </a:p>
          <a:p>
            <a:pPr marL="171450" indent="-171450">
              <a:buFont typeface="Wingdings" pitchFamily="2" charset="2"/>
              <a:buChar char="q"/>
            </a:pPr>
            <a:endParaRPr lang="ru-RU" sz="1800" b="1" dirty="0">
              <a:solidFill>
                <a:srgbClr val="117C02"/>
              </a:solidFill>
            </a:endParaRPr>
          </a:p>
          <a:p>
            <a:pPr marL="171450" indent="-171450">
              <a:buFont typeface="Wingdings" pitchFamily="2" charset="2"/>
              <a:buChar char="q"/>
            </a:pPr>
            <a:r>
              <a:rPr lang="ru-RU" sz="1800" b="1" dirty="0" smtClean="0">
                <a:solidFill>
                  <a:srgbClr val="117C02"/>
                </a:solidFill>
              </a:rPr>
              <a:t> Мелкомасштабные    карты   </a:t>
            </a:r>
          </a:p>
          <a:p>
            <a:r>
              <a:rPr lang="ru-RU" sz="1800" b="1" dirty="0" smtClean="0">
                <a:solidFill>
                  <a:srgbClr val="117C02"/>
                </a:solidFill>
              </a:rPr>
              <a:t>                 </a:t>
            </a:r>
            <a:r>
              <a:rPr lang="ru-RU" sz="2000" b="1" dirty="0" smtClean="0">
                <a:solidFill>
                  <a:srgbClr val="117C02"/>
                </a:solidFill>
              </a:rPr>
              <a:t>мельче 1: 1 000 000 </a:t>
            </a:r>
            <a:endParaRPr lang="ru-RU" sz="2000" b="1" dirty="0">
              <a:solidFill>
                <a:srgbClr val="117C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94" y="11499"/>
            <a:ext cx="4895533" cy="38626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117C02"/>
                </a:solidFill>
              </a:rPr>
              <a:t>Общегеографические карты</a:t>
            </a:r>
            <a:endParaRPr lang="ru-RU" sz="2400" b="1" dirty="0">
              <a:solidFill>
                <a:srgbClr val="117C0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960" y="444428"/>
            <a:ext cx="2400771" cy="276999"/>
          </a:xfrm>
        </p:spPr>
        <p:txBody>
          <a:bodyPr/>
          <a:lstStyle/>
          <a:p>
            <a:r>
              <a:rPr lang="ru-RU" sz="1800" dirty="0" smtClean="0">
                <a:solidFill>
                  <a:schemeClr val="accent6"/>
                </a:solidFill>
              </a:rPr>
              <a:t>Физическая карта</a:t>
            </a:r>
            <a:endParaRPr lang="ru-RU" sz="1800" dirty="0">
              <a:solidFill>
                <a:schemeClr val="accent6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2" y="444428"/>
            <a:ext cx="2401770" cy="276999"/>
          </a:xfrm>
        </p:spPr>
        <p:txBody>
          <a:bodyPr/>
          <a:lstStyle/>
          <a:p>
            <a:r>
              <a:rPr lang="ru-RU" sz="1800" dirty="0" smtClean="0">
                <a:solidFill>
                  <a:srgbClr val="AD037C"/>
                </a:solidFill>
              </a:rPr>
              <a:t>Политическая карта</a:t>
            </a:r>
            <a:endParaRPr lang="ru-RU" sz="1800" dirty="0">
              <a:solidFill>
                <a:srgbClr val="AD037C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717217"/>
            <a:ext cx="2689309" cy="245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22" y="717217"/>
            <a:ext cx="2726311" cy="245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60" y="15311"/>
            <a:ext cx="4895533" cy="3862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2200B0"/>
                </a:solidFill>
              </a:rPr>
              <a:t>Тематические карты</a:t>
            </a:r>
            <a:endParaRPr lang="ru-RU" sz="2800" b="1" dirty="0">
              <a:solidFill>
                <a:srgbClr val="2200B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960" y="505983"/>
            <a:ext cx="2400771" cy="215444"/>
          </a:xfrm>
        </p:spPr>
        <p:txBody>
          <a:bodyPr/>
          <a:lstStyle/>
          <a:p>
            <a:r>
              <a:rPr lang="ru-RU" sz="1400" dirty="0" smtClean="0">
                <a:solidFill>
                  <a:srgbClr val="2200B0"/>
                </a:solidFill>
              </a:rPr>
              <a:t>Климатическая карта</a:t>
            </a:r>
            <a:endParaRPr lang="ru-RU" sz="1400" dirty="0">
              <a:solidFill>
                <a:srgbClr val="2200B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2" y="505983"/>
            <a:ext cx="2401770" cy="215444"/>
          </a:xfrm>
        </p:spPr>
        <p:txBody>
          <a:bodyPr/>
          <a:lstStyle/>
          <a:p>
            <a:r>
              <a:rPr lang="ru-RU" sz="1400" dirty="0" smtClean="0">
                <a:solidFill>
                  <a:srgbClr val="892727"/>
                </a:solidFill>
              </a:rPr>
              <a:t>Карта Земной коры</a:t>
            </a:r>
            <a:endParaRPr lang="ru-RU" sz="1400" dirty="0">
              <a:solidFill>
                <a:srgbClr val="892727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2" y="721428"/>
            <a:ext cx="2592289" cy="2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85" y="721427"/>
            <a:ext cx="2791948" cy="241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7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9449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7-конечная звезда 2"/>
          <p:cNvSpPr/>
          <p:nvPr/>
        </p:nvSpPr>
        <p:spPr>
          <a:xfrm>
            <a:off x="575469" y="71872"/>
            <a:ext cx="720080" cy="565212"/>
          </a:xfrm>
          <a:prstGeom prst="star7">
            <a:avLst/>
          </a:prstGeom>
          <a:solidFill>
            <a:schemeClr val="accent1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695723" y="169032"/>
            <a:ext cx="3672408" cy="468052"/>
          </a:xfrm>
          <a:prstGeom prst="wedgeRoundRectCallout">
            <a:avLst>
              <a:gd name="adj1" fmla="val -20833"/>
              <a:gd name="adj2" fmla="val 8748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40404"/>
                </a:solidFill>
              </a:rPr>
              <a:t>По содержанию  карты делятся</a:t>
            </a:r>
            <a:endParaRPr lang="ru-RU" sz="1600" b="1" dirty="0">
              <a:solidFill>
                <a:srgbClr val="040404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287437" y="899964"/>
            <a:ext cx="2484276" cy="306324"/>
          </a:xfrm>
          <a:prstGeom prst="wedgeRoundRectCallout">
            <a:avLst>
              <a:gd name="adj1" fmla="val -20833"/>
              <a:gd name="adj2" fmla="val 83326"/>
              <a:gd name="adj3" fmla="val 16667"/>
            </a:avLst>
          </a:prstGeom>
          <a:solidFill>
            <a:schemeClr val="bg2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Общегеографические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167757" y="899964"/>
            <a:ext cx="2232248" cy="306324"/>
          </a:xfrm>
          <a:prstGeom prst="wedgeRoundRectCallout">
            <a:avLst>
              <a:gd name="adj1" fmla="val -20357"/>
              <a:gd name="adj2" fmla="val 83326"/>
              <a:gd name="adj3" fmla="val 16667"/>
            </a:avLst>
          </a:prstGeom>
          <a:solidFill>
            <a:schemeClr val="bg2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Т</a:t>
            </a:r>
            <a:r>
              <a:rPr lang="ru-RU" sz="1600" b="1" dirty="0" smtClean="0"/>
              <a:t>ематические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7437" y="1575558"/>
            <a:ext cx="2376264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Отображают общий облик местности и ее географические особенности.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Физические и политические карты.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1733" y="1467837"/>
            <a:ext cx="2628292" cy="16004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Более подробно отображают  тот или иной компонент природы.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Карты строения земной поверхности, климатические и карты природных зон.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945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3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107876"/>
            <a:ext cx="2519406" cy="16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/>
          <a:stretch/>
        </p:blipFill>
        <p:spPr bwMode="auto">
          <a:xfrm>
            <a:off x="2771713" y="1692051"/>
            <a:ext cx="2881194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527797" y="431912"/>
            <a:ext cx="1836204" cy="612648"/>
          </a:xfrm>
          <a:prstGeom prst="wedgeRoundRectCallout">
            <a:avLst>
              <a:gd name="adj1" fmla="val -90681"/>
              <a:gd name="adj2" fmla="val 12103"/>
              <a:gd name="adj3" fmla="val 16667"/>
            </a:avLst>
          </a:prstGeom>
          <a:solidFill>
            <a:srgbClr val="FCF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Научная карта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251433" y="2232112"/>
            <a:ext cx="1764196" cy="720081"/>
          </a:xfrm>
          <a:prstGeom prst="wedgeRoundRectCallout">
            <a:avLst>
              <a:gd name="adj1" fmla="val 83203"/>
              <a:gd name="adj2" fmla="val -1026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0000"/>
                </a:solidFill>
              </a:rPr>
              <a:t>Туристская карта</a:t>
            </a:r>
            <a:endParaRPr lang="ru-RU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152974</TotalTime>
  <Words>582</Words>
  <Application>Microsoft Office PowerPoint</Application>
  <PresentationFormat>Произвольный</PresentationFormat>
  <Paragraphs>120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1_Office Theme</vt:lpstr>
      <vt:lpstr>Презентация PowerPoint</vt:lpstr>
      <vt:lpstr>Географические карты – источник знаний</vt:lpstr>
      <vt:lpstr>Классификация  географических карт</vt:lpstr>
      <vt:lpstr>Презентация PowerPoint</vt:lpstr>
      <vt:lpstr>Общегеографические карты</vt:lpstr>
      <vt:lpstr>Тематические карты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Определение, классификация и особенности географических  атласов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leNOVO</cp:lastModifiedBy>
  <cp:revision>1480</cp:revision>
  <dcterms:created xsi:type="dcterms:W3CDTF">2014-10-08T23:03:32Z</dcterms:created>
  <dcterms:modified xsi:type="dcterms:W3CDTF">2020-08-26T04:42:34Z</dcterms:modified>
</cp:coreProperties>
</file>