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2"/>
  </p:notesMasterIdLst>
  <p:sldIdLst>
    <p:sldId id="1378" r:id="rId2"/>
    <p:sldId id="1379" r:id="rId3"/>
    <p:sldId id="1409" r:id="rId4"/>
    <p:sldId id="1407" r:id="rId5"/>
    <p:sldId id="1411" r:id="rId6"/>
    <p:sldId id="1410" r:id="rId7"/>
    <p:sldId id="1408" r:id="rId8"/>
    <p:sldId id="1412" r:id="rId9"/>
    <p:sldId id="1413" r:id="rId10"/>
    <p:sldId id="1414" r:id="rId11"/>
    <p:sldId id="1415" r:id="rId12"/>
    <p:sldId id="1416" r:id="rId13"/>
    <p:sldId id="1417" r:id="rId14"/>
    <p:sldId id="1418" r:id="rId15"/>
    <p:sldId id="1419" r:id="rId16"/>
    <p:sldId id="1422" r:id="rId17"/>
    <p:sldId id="1421" r:id="rId18"/>
    <p:sldId id="1420" r:id="rId19"/>
    <p:sldId id="1406" r:id="rId20"/>
    <p:sldId id="262" r:id="rId21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379"/>
            <p14:sldId id="1409"/>
            <p14:sldId id="1407"/>
            <p14:sldId id="1411"/>
            <p14:sldId id="1410"/>
            <p14:sldId id="1408"/>
            <p14:sldId id="1412"/>
            <p14:sldId id="1413"/>
            <p14:sldId id="1414"/>
            <p14:sldId id="1415"/>
            <p14:sldId id="1416"/>
            <p14:sldId id="1417"/>
            <p14:sldId id="1418"/>
            <p14:sldId id="1419"/>
            <p14:sldId id="1422"/>
            <p14:sldId id="1421"/>
            <p14:sldId id="1420"/>
            <p14:sldId id="1406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  <a:srgbClr val="1F02AE"/>
    <a:srgbClr val="001C54"/>
    <a:srgbClr val="800000"/>
    <a:srgbClr val="01494B"/>
    <a:srgbClr val="450133"/>
    <a:srgbClr val="FFFFFF"/>
    <a:srgbClr val="02740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B315A-61B2-4418-8752-7B660A6B0116}" type="doc">
      <dgm:prSet loTypeId="urn:microsoft.com/office/officeart/2005/8/layout/cycle1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FF7703B-5094-4D61-82CB-FBD9AA000FEE}">
      <dgm:prSet phldrT="[Текст]" custT="1"/>
      <dgm:spPr/>
      <dgm:t>
        <a:bodyPr/>
        <a:lstStyle/>
        <a:p>
          <a:r>
            <a:rPr lang="ru-RU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rPr>
            <a:t>гидросфера</a:t>
          </a:r>
          <a:endParaRPr lang="en-US" sz="1400" b="1" i="1" dirty="0">
            <a:solidFill>
              <a:srgbClr val="1F02A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9F86AC-7FDA-45CA-A15A-A6BB20C07373}" type="parTrans" cxnId="{CB2FB7C3-21F5-4FA4-BFFC-34E4D8EE4E3F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E65337-7AB0-4D2F-A326-10A7E81BA699}" type="sibTrans" cxnId="{CB2FB7C3-21F5-4FA4-BFFC-34E4D8EE4E3F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824677-9C99-4389-A434-550EB296E475}">
      <dgm:prSet phldrT="[Текст]" custT="1"/>
      <dgm:spPr/>
      <dgm:t>
        <a:bodyPr/>
        <a:lstStyle/>
        <a:p>
          <a:r>
            <a:rPr lang="ru-RU" sz="14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биосфера</a:t>
          </a:r>
          <a:endParaRPr lang="en-US" sz="1400" b="1" i="1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3B60AD-4C49-45A2-99C0-AF9A47BCBFC7}" type="parTrans" cxnId="{12AD6B43-4F67-4708-88B7-605F30E09F3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B8211C-6B44-49C9-AEF7-637B5420E407}" type="sibTrans" cxnId="{12AD6B43-4F67-4708-88B7-605F30E09F3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CFABF5-2642-4A3D-B6C5-A74193A315F9}">
      <dgm:prSet phldrT="[Текст]" custT="1"/>
      <dgm:spPr/>
      <dgm:t>
        <a:bodyPr/>
        <a:lstStyle/>
        <a:p>
          <a:r>
            <a:rPr lang="ru-RU" sz="1400" b="1" i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rPr>
            <a:t>атмосфера</a:t>
          </a:r>
          <a:endParaRPr lang="en-US" sz="1400" b="1" i="1" dirty="0">
            <a:solidFill>
              <a:srgbClr val="001C54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CD0FC-0868-4AEE-BCC2-F73AA8EC67CE}" type="parTrans" cxnId="{CE637325-B1BE-480D-A362-BD295CEB658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631D47-70D0-4371-969F-8D60A7920965}" type="sibTrans" cxnId="{CE637325-B1BE-480D-A362-BD295CEB658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9EE0D-7A90-4010-962D-4316676F8F11}">
      <dgm:prSet phldrT="[Текст]" custT="1"/>
      <dgm:spPr/>
      <dgm:t>
        <a:bodyPr/>
        <a:lstStyle/>
        <a:p>
          <a:r>
            <a:rPr lang="ru-RU" sz="1400" b="1" i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литосфера</a:t>
          </a:r>
          <a:endParaRPr lang="en-US" sz="1400" b="1" i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E3A81-AD8D-47F1-B562-6788076C8235}" type="parTrans" cxnId="{37B9228C-7C41-4096-95A4-A6D49DC74F2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1AC54-BC98-48EE-811A-28F8D4817EFB}" type="sibTrans" cxnId="{37B9228C-7C41-4096-95A4-A6D49DC74F27}">
      <dgm:prSet/>
      <dgm:spPr/>
      <dgm:t>
        <a:bodyPr/>
        <a:lstStyle/>
        <a:p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BE68B-DF0F-44F3-9A3A-78F8DA75B3BE}" type="pres">
      <dgm:prSet presAssocID="{11EB315A-61B2-4418-8752-7B660A6B0116}" presName="cycle" presStyleCnt="0">
        <dgm:presLayoutVars>
          <dgm:dir/>
          <dgm:resizeHandles val="exact"/>
        </dgm:presLayoutVars>
      </dgm:prSet>
      <dgm:spPr/>
    </dgm:pt>
    <dgm:pt modelId="{0DADF5CD-3A0D-424C-B1BB-DBB3FF1DDBB6}" type="pres">
      <dgm:prSet presAssocID="{8FF7703B-5094-4D61-82CB-FBD9AA000FEE}" presName="dummy" presStyleCnt="0"/>
      <dgm:spPr/>
    </dgm:pt>
    <dgm:pt modelId="{3B8A841B-B273-49CF-9C8F-7793D8F14681}" type="pres">
      <dgm:prSet presAssocID="{8FF7703B-5094-4D61-82CB-FBD9AA000FEE}" presName="node" presStyleLbl="revTx" presStyleIdx="0" presStyleCnt="4" custScaleX="171746">
        <dgm:presLayoutVars>
          <dgm:bulletEnabled val="1"/>
        </dgm:presLayoutVars>
      </dgm:prSet>
      <dgm:spPr/>
    </dgm:pt>
    <dgm:pt modelId="{A506AFFF-BF75-4203-AD5E-065B73768F87}" type="pres">
      <dgm:prSet presAssocID="{51E65337-7AB0-4D2F-A326-10A7E81BA699}" presName="sibTrans" presStyleLbl="node1" presStyleIdx="0" presStyleCnt="4"/>
      <dgm:spPr/>
    </dgm:pt>
    <dgm:pt modelId="{91731C59-D91A-45FC-BB5B-EF447E93A5B8}" type="pres">
      <dgm:prSet presAssocID="{87824677-9C99-4389-A434-550EB296E475}" presName="dummy" presStyleCnt="0"/>
      <dgm:spPr/>
    </dgm:pt>
    <dgm:pt modelId="{DB9C3046-D857-4EE5-9433-51E06D918B2E}" type="pres">
      <dgm:prSet presAssocID="{87824677-9C99-4389-A434-550EB296E475}" presName="node" presStyleLbl="revTx" presStyleIdx="1" presStyleCnt="4" custScaleX="139483" custRadScaleRad="104960" custRadScaleInc="-51431">
        <dgm:presLayoutVars>
          <dgm:bulletEnabled val="1"/>
        </dgm:presLayoutVars>
      </dgm:prSet>
      <dgm:spPr/>
    </dgm:pt>
    <dgm:pt modelId="{257270D1-CB9E-4898-97B6-7778DDD9FC31}" type="pres">
      <dgm:prSet presAssocID="{AAB8211C-6B44-49C9-AEF7-637B5420E407}" presName="sibTrans" presStyleLbl="node1" presStyleIdx="1" presStyleCnt="4"/>
      <dgm:spPr/>
    </dgm:pt>
    <dgm:pt modelId="{E5C94E77-4D0A-42FF-816B-BFC4E3D67680}" type="pres">
      <dgm:prSet presAssocID="{C4CFABF5-2642-4A3D-B6C5-A74193A315F9}" presName="dummy" presStyleCnt="0"/>
      <dgm:spPr/>
    </dgm:pt>
    <dgm:pt modelId="{4BA23259-E871-4502-8A2F-14095077F4B1}" type="pres">
      <dgm:prSet presAssocID="{C4CFABF5-2642-4A3D-B6C5-A74193A315F9}" presName="node" presStyleLbl="revTx" presStyleIdx="2" presStyleCnt="4" custScaleX="154827">
        <dgm:presLayoutVars>
          <dgm:bulletEnabled val="1"/>
        </dgm:presLayoutVars>
      </dgm:prSet>
      <dgm:spPr/>
    </dgm:pt>
    <dgm:pt modelId="{F2940C03-F957-4CB8-B04B-C61D24012F13}" type="pres">
      <dgm:prSet presAssocID="{C3631D47-70D0-4371-969F-8D60A7920965}" presName="sibTrans" presStyleLbl="node1" presStyleIdx="2" presStyleCnt="4"/>
      <dgm:spPr/>
    </dgm:pt>
    <dgm:pt modelId="{94C4545D-BB34-41B1-9621-444DB6954DE9}" type="pres">
      <dgm:prSet presAssocID="{C379EE0D-7A90-4010-962D-4316676F8F11}" presName="dummy" presStyleCnt="0"/>
      <dgm:spPr/>
    </dgm:pt>
    <dgm:pt modelId="{23769F9E-337D-4251-9A03-4B48FDE1831E}" type="pres">
      <dgm:prSet presAssocID="{C379EE0D-7A90-4010-962D-4316676F8F11}" presName="node" presStyleLbl="revTx" presStyleIdx="3" presStyleCnt="4" custScaleX="162999" custRadScaleRad="92946" custRadScaleInc="-53702">
        <dgm:presLayoutVars>
          <dgm:bulletEnabled val="1"/>
        </dgm:presLayoutVars>
      </dgm:prSet>
      <dgm:spPr/>
    </dgm:pt>
    <dgm:pt modelId="{4D05F573-CDC2-47D1-AF33-EE201FFD389E}" type="pres">
      <dgm:prSet presAssocID="{BC51AC54-BC98-48EE-811A-28F8D4817EFB}" presName="sibTrans" presStyleLbl="node1" presStyleIdx="3" presStyleCnt="4"/>
      <dgm:spPr/>
    </dgm:pt>
  </dgm:ptLst>
  <dgm:cxnLst>
    <dgm:cxn modelId="{D3881900-1668-4903-80ED-4706CF6E3B92}" type="presOf" srcId="{C4CFABF5-2642-4A3D-B6C5-A74193A315F9}" destId="{4BA23259-E871-4502-8A2F-14095077F4B1}" srcOrd="0" destOrd="0" presId="urn:microsoft.com/office/officeart/2005/8/layout/cycle1"/>
    <dgm:cxn modelId="{CE637325-B1BE-480D-A362-BD295CEB6587}" srcId="{11EB315A-61B2-4418-8752-7B660A6B0116}" destId="{C4CFABF5-2642-4A3D-B6C5-A74193A315F9}" srcOrd="2" destOrd="0" parTransId="{5A3CD0FC-0868-4AEE-BCC2-F73AA8EC67CE}" sibTransId="{C3631D47-70D0-4371-969F-8D60A7920965}"/>
    <dgm:cxn modelId="{12AD6B43-4F67-4708-88B7-605F30E09F37}" srcId="{11EB315A-61B2-4418-8752-7B660A6B0116}" destId="{87824677-9C99-4389-A434-550EB296E475}" srcOrd="1" destOrd="0" parTransId="{FB3B60AD-4C49-45A2-99C0-AF9A47BCBFC7}" sibTransId="{AAB8211C-6B44-49C9-AEF7-637B5420E407}"/>
    <dgm:cxn modelId="{37B9228C-7C41-4096-95A4-A6D49DC74F27}" srcId="{11EB315A-61B2-4418-8752-7B660A6B0116}" destId="{C379EE0D-7A90-4010-962D-4316676F8F11}" srcOrd="3" destOrd="0" parTransId="{5E7E3A81-AD8D-47F1-B562-6788076C8235}" sibTransId="{BC51AC54-BC98-48EE-811A-28F8D4817EFB}"/>
    <dgm:cxn modelId="{364DDE90-9CB6-40BA-8304-0113F5AC196E}" type="presOf" srcId="{AAB8211C-6B44-49C9-AEF7-637B5420E407}" destId="{257270D1-CB9E-4898-97B6-7778DDD9FC31}" srcOrd="0" destOrd="0" presId="urn:microsoft.com/office/officeart/2005/8/layout/cycle1"/>
    <dgm:cxn modelId="{73845E9A-FFC1-4801-BDF4-058809840148}" type="presOf" srcId="{8FF7703B-5094-4D61-82CB-FBD9AA000FEE}" destId="{3B8A841B-B273-49CF-9C8F-7793D8F14681}" srcOrd="0" destOrd="0" presId="urn:microsoft.com/office/officeart/2005/8/layout/cycle1"/>
    <dgm:cxn modelId="{2311E4AA-6AEC-4E27-AE26-DEE5B560662A}" type="presOf" srcId="{C3631D47-70D0-4371-969F-8D60A7920965}" destId="{F2940C03-F957-4CB8-B04B-C61D24012F13}" srcOrd="0" destOrd="0" presId="urn:microsoft.com/office/officeart/2005/8/layout/cycle1"/>
    <dgm:cxn modelId="{6E508EB3-E41E-4D46-9CAD-45B7EA9047B5}" type="presOf" srcId="{BC51AC54-BC98-48EE-811A-28F8D4817EFB}" destId="{4D05F573-CDC2-47D1-AF33-EE201FFD389E}" srcOrd="0" destOrd="0" presId="urn:microsoft.com/office/officeart/2005/8/layout/cycle1"/>
    <dgm:cxn modelId="{CB2FB7C3-21F5-4FA4-BFFC-34E4D8EE4E3F}" srcId="{11EB315A-61B2-4418-8752-7B660A6B0116}" destId="{8FF7703B-5094-4D61-82CB-FBD9AA000FEE}" srcOrd="0" destOrd="0" parTransId="{C79F86AC-7FDA-45CA-A15A-A6BB20C07373}" sibTransId="{51E65337-7AB0-4D2F-A326-10A7E81BA699}"/>
    <dgm:cxn modelId="{5FFC37C7-DC82-476A-A8FB-F5195D69B0F9}" type="presOf" srcId="{11EB315A-61B2-4418-8752-7B660A6B0116}" destId="{B9CBE68B-DF0F-44F3-9A3A-78F8DA75B3BE}" srcOrd="0" destOrd="0" presId="urn:microsoft.com/office/officeart/2005/8/layout/cycle1"/>
    <dgm:cxn modelId="{46DAEFD4-CA78-4E7D-BE55-C60BFC27FB08}" type="presOf" srcId="{C379EE0D-7A90-4010-962D-4316676F8F11}" destId="{23769F9E-337D-4251-9A03-4B48FDE1831E}" srcOrd="0" destOrd="0" presId="urn:microsoft.com/office/officeart/2005/8/layout/cycle1"/>
    <dgm:cxn modelId="{49F908E5-2B28-4332-B4B0-55F98DDD9359}" type="presOf" srcId="{87824677-9C99-4389-A434-550EB296E475}" destId="{DB9C3046-D857-4EE5-9433-51E06D918B2E}" srcOrd="0" destOrd="0" presId="urn:microsoft.com/office/officeart/2005/8/layout/cycle1"/>
    <dgm:cxn modelId="{7A0FFAF6-EBF9-466B-90E6-7414B6717F65}" type="presOf" srcId="{51E65337-7AB0-4D2F-A326-10A7E81BA699}" destId="{A506AFFF-BF75-4203-AD5E-065B73768F87}" srcOrd="0" destOrd="0" presId="urn:microsoft.com/office/officeart/2005/8/layout/cycle1"/>
    <dgm:cxn modelId="{BFD230E1-C0B1-498D-8687-9584503959F0}" type="presParOf" srcId="{B9CBE68B-DF0F-44F3-9A3A-78F8DA75B3BE}" destId="{0DADF5CD-3A0D-424C-B1BB-DBB3FF1DDBB6}" srcOrd="0" destOrd="0" presId="urn:microsoft.com/office/officeart/2005/8/layout/cycle1"/>
    <dgm:cxn modelId="{8ADD1E55-6822-44F7-8748-6FC077B31EEF}" type="presParOf" srcId="{B9CBE68B-DF0F-44F3-9A3A-78F8DA75B3BE}" destId="{3B8A841B-B273-49CF-9C8F-7793D8F14681}" srcOrd="1" destOrd="0" presId="urn:microsoft.com/office/officeart/2005/8/layout/cycle1"/>
    <dgm:cxn modelId="{D777E3C6-1BE3-4C3F-80EF-9F85C30D2531}" type="presParOf" srcId="{B9CBE68B-DF0F-44F3-9A3A-78F8DA75B3BE}" destId="{A506AFFF-BF75-4203-AD5E-065B73768F87}" srcOrd="2" destOrd="0" presId="urn:microsoft.com/office/officeart/2005/8/layout/cycle1"/>
    <dgm:cxn modelId="{9F2A70BD-9B90-45FA-B0C4-C20E6D558ECB}" type="presParOf" srcId="{B9CBE68B-DF0F-44F3-9A3A-78F8DA75B3BE}" destId="{91731C59-D91A-45FC-BB5B-EF447E93A5B8}" srcOrd="3" destOrd="0" presId="urn:microsoft.com/office/officeart/2005/8/layout/cycle1"/>
    <dgm:cxn modelId="{37AB2B30-63D4-4874-B5F4-D314E4E3BA2D}" type="presParOf" srcId="{B9CBE68B-DF0F-44F3-9A3A-78F8DA75B3BE}" destId="{DB9C3046-D857-4EE5-9433-51E06D918B2E}" srcOrd="4" destOrd="0" presId="urn:microsoft.com/office/officeart/2005/8/layout/cycle1"/>
    <dgm:cxn modelId="{7E7A949F-C7E1-46AA-B325-00C1359E8E01}" type="presParOf" srcId="{B9CBE68B-DF0F-44F3-9A3A-78F8DA75B3BE}" destId="{257270D1-CB9E-4898-97B6-7778DDD9FC31}" srcOrd="5" destOrd="0" presId="urn:microsoft.com/office/officeart/2005/8/layout/cycle1"/>
    <dgm:cxn modelId="{DFD03B45-C6F9-4B0D-98AD-4F596EA54494}" type="presParOf" srcId="{B9CBE68B-DF0F-44F3-9A3A-78F8DA75B3BE}" destId="{E5C94E77-4D0A-42FF-816B-BFC4E3D67680}" srcOrd="6" destOrd="0" presId="urn:microsoft.com/office/officeart/2005/8/layout/cycle1"/>
    <dgm:cxn modelId="{A458C46C-9949-4F1F-865E-4BDC13242BDE}" type="presParOf" srcId="{B9CBE68B-DF0F-44F3-9A3A-78F8DA75B3BE}" destId="{4BA23259-E871-4502-8A2F-14095077F4B1}" srcOrd="7" destOrd="0" presId="urn:microsoft.com/office/officeart/2005/8/layout/cycle1"/>
    <dgm:cxn modelId="{49084D12-A050-425D-9A17-C0A474DD747E}" type="presParOf" srcId="{B9CBE68B-DF0F-44F3-9A3A-78F8DA75B3BE}" destId="{F2940C03-F957-4CB8-B04B-C61D24012F13}" srcOrd="8" destOrd="0" presId="urn:microsoft.com/office/officeart/2005/8/layout/cycle1"/>
    <dgm:cxn modelId="{5272399D-061C-440C-8281-FFA0627D730F}" type="presParOf" srcId="{B9CBE68B-DF0F-44F3-9A3A-78F8DA75B3BE}" destId="{94C4545D-BB34-41B1-9621-444DB6954DE9}" srcOrd="9" destOrd="0" presId="urn:microsoft.com/office/officeart/2005/8/layout/cycle1"/>
    <dgm:cxn modelId="{F139736A-AB54-46B2-9B13-FE1E1A5EC6A9}" type="presParOf" srcId="{B9CBE68B-DF0F-44F3-9A3A-78F8DA75B3BE}" destId="{23769F9E-337D-4251-9A03-4B48FDE1831E}" srcOrd="10" destOrd="0" presId="urn:microsoft.com/office/officeart/2005/8/layout/cycle1"/>
    <dgm:cxn modelId="{4E6762F4-2190-4DFC-BE8E-47B170572628}" type="presParOf" srcId="{B9CBE68B-DF0F-44F3-9A3A-78F8DA75B3BE}" destId="{4D05F573-CDC2-47D1-AF33-EE201FFD389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A841B-B273-49CF-9C8F-7793D8F14681}">
      <dsp:nvSpPr>
        <dsp:cNvPr id="0" name=""/>
        <dsp:cNvSpPr/>
      </dsp:nvSpPr>
      <dsp:spPr>
        <a:xfrm>
          <a:off x="1717667" y="56773"/>
          <a:ext cx="1558183" cy="907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rPr>
            <a:t>гидросфера</a:t>
          </a:r>
          <a:endParaRPr lang="en-US" sz="1400" b="1" i="1" kern="1200" dirty="0">
            <a:solidFill>
              <a:srgbClr val="1F02A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7667" y="56773"/>
        <a:ext cx="1558183" cy="907260"/>
      </dsp:txXfrm>
    </dsp:sp>
    <dsp:sp modelId="{A506AFFF-BF75-4203-AD5E-065B73768F87}">
      <dsp:nvSpPr>
        <dsp:cNvPr id="0" name=""/>
        <dsp:cNvSpPr/>
      </dsp:nvSpPr>
      <dsp:spPr>
        <a:xfrm>
          <a:off x="494292" y="129906"/>
          <a:ext cx="2562034" cy="2562034"/>
        </a:xfrm>
        <a:prstGeom prst="circularArrow">
          <a:avLst>
            <a:gd name="adj1" fmla="val 6905"/>
            <a:gd name="adj2" fmla="val 465608"/>
            <a:gd name="adj3" fmla="val 21072543"/>
            <a:gd name="adj4" fmla="val 20146833"/>
            <a:gd name="adj5" fmla="val 805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9C3046-D857-4EE5-9433-51E06D918B2E}">
      <dsp:nvSpPr>
        <dsp:cNvPr id="0" name=""/>
        <dsp:cNvSpPr/>
      </dsp:nvSpPr>
      <dsp:spPr>
        <a:xfrm>
          <a:off x="2088190" y="1391325"/>
          <a:ext cx="1265473" cy="907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биосфера</a:t>
          </a:r>
          <a:endParaRPr lang="en-US" sz="1400" b="1" i="1" kern="12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8190" y="1391325"/>
        <a:ext cx="1265473" cy="907260"/>
      </dsp:txXfrm>
    </dsp:sp>
    <dsp:sp modelId="{257270D1-CB9E-4898-97B6-7778DDD9FC31}">
      <dsp:nvSpPr>
        <dsp:cNvPr id="0" name=""/>
        <dsp:cNvSpPr/>
      </dsp:nvSpPr>
      <dsp:spPr>
        <a:xfrm>
          <a:off x="549256" y="11183"/>
          <a:ext cx="2562034" cy="2562034"/>
        </a:xfrm>
        <a:prstGeom prst="circularArrow">
          <a:avLst>
            <a:gd name="adj1" fmla="val 6905"/>
            <a:gd name="adj2" fmla="val 465608"/>
            <a:gd name="adj3" fmla="val 5478692"/>
            <a:gd name="adj4" fmla="val 4049585"/>
            <a:gd name="adj5" fmla="val 805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A23259-E871-4502-8A2F-14095077F4B1}">
      <dsp:nvSpPr>
        <dsp:cNvPr id="0" name=""/>
        <dsp:cNvSpPr/>
      </dsp:nvSpPr>
      <dsp:spPr>
        <a:xfrm>
          <a:off x="253831" y="1597358"/>
          <a:ext cx="1404683" cy="907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rPr>
            <a:t>атмосфера</a:t>
          </a:r>
          <a:endParaRPr lang="en-US" sz="1400" b="1" i="1" kern="1200" dirty="0">
            <a:solidFill>
              <a:srgbClr val="001C54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831" y="1597358"/>
        <a:ext cx="1404683" cy="907260"/>
      </dsp:txXfrm>
    </dsp:sp>
    <dsp:sp modelId="{F2940C03-F957-4CB8-B04B-C61D24012F13}">
      <dsp:nvSpPr>
        <dsp:cNvPr id="0" name=""/>
        <dsp:cNvSpPr/>
      </dsp:nvSpPr>
      <dsp:spPr>
        <a:xfrm>
          <a:off x="489278" y="232760"/>
          <a:ext cx="2562034" cy="2562034"/>
        </a:xfrm>
        <a:prstGeom prst="circularArrow">
          <a:avLst>
            <a:gd name="adj1" fmla="val 6905"/>
            <a:gd name="adj2" fmla="val 465608"/>
            <a:gd name="adj3" fmla="val 11190919"/>
            <a:gd name="adj4" fmla="val 10535978"/>
            <a:gd name="adj5" fmla="val 805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769F9E-337D-4251-9A03-4B48FDE1831E}">
      <dsp:nvSpPr>
        <dsp:cNvPr id="0" name=""/>
        <dsp:cNvSpPr/>
      </dsp:nvSpPr>
      <dsp:spPr>
        <a:xfrm>
          <a:off x="100541" y="337899"/>
          <a:ext cx="1478825" cy="907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литосфера</a:t>
          </a:r>
          <a:endParaRPr lang="en-US" sz="1400" b="1" i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541" y="337899"/>
        <a:ext cx="1478825" cy="907260"/>
      </dsp:txXfrm>
    </dsp:sp>
    <dsp:sp modelId="{4D05F573-CDC2-47D1-AF33-EE201FFD389E}">
      <dsp:nvSpPr>
        <dsp:cNvPr id="0" name=""/>
        <dsp:cNvSpPr/>
      </dsp:nvSpPr>
      <dsp:spPr>
        <a:xfrm>
          <a:off x="660111" y="-23451"/>
          <a:ext cx="2562034" cy="2562034"/>
        </a:xfrm>
        <a:prstGeom prst="circularArrow">
          <a:avLst>
            <a:gd name="adj1" fmla="val 6905"/>
            <a:gd name="adj2" fmla="val 465608"/>
            <a:gd name="adj3" fmla="val 15024161"/>
            <a:gd name="adj4" fmla="val 14255357"/>
            <a:gd name="adj5" fmla="val 805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885AB-1903-4E71-873C-EFE92CFEDE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743" r="14743"/>
          <a:stretch>
            <a:fillRect/>
          </a:stretch>
        </p:blipFill>
        <p:spPr>
          <a:xfrm>
            <a:off x="4211872" y="1384300"/>
            <a:ext cx="1509477" cy="1503363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03461" y="971717"/>
            <a:ext cx="3708412" cy="2083754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12681">
              <a:lnSpc>
                <a:spcPts val="2791"/>
              </a:lnSpc>
            </a:pPr>
            <a:r>
              <a:rPr lang="ru-RU" sz="2000" b="1" i="1" dirty="0">
                <a:solidFill>
                  <a:srgbClr val="001C54"/>
                </a:solidFill>
                <a:latin typeface="Arial"/>
                <a:cs typeface="Arial"/>
              </a:rPr>
              <a:t>Границы, особенности, этапы развития и общие закономерности географической оболочки </a:t>
            </a:r>
            <a:endParaRPr sz="2000" b="1" i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r>
              <a:rPr lang="ru-RU" sz="1050" dirty="0">
                <a:solidFill>
                  <a:srgbClr val="002060"/>
                </a:solidFill>
                <a:latin typeface="Arial"/>
                <a:cs typeface="Arial"/>
              </a:rPr>
              <a:t>Учитель</a:t>
            </a:r>
            <a:r>
              <a:rPr sz="105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ru-RU" sz="1050" dirty="0">
                <a:solidFill>
                  <a:srgbClr val="002060"/>
                </a:solidFill>
                <a:latin typeface="Arial"/>
                <a:cs typeface="Arial"/>
              </a:rPr>
              <a:t>      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Боранбаева</a:t>
            </a:r>
            <a:r>
              <a:rPr lang="ru-RU" sz="105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Саодат</a:t>
            </a:r>
            <a:r>
              <a:rPr lang="ru-RU" sz="105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050" spc="5" dirty="0" err="1">
                <a:solidFill>
                  <a:srgbClr val="002060"/>
                </a:solidFill>
                <a:latin typeface="Arial"/>
                <a:cs typeface="Arial"/>
              </a:rPr>
              <a:t>Хасановна</a:t>
            </a:r>
            <a:endParaRPr sz="10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7412" y="1272081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84486" y="2216416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развития 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D5B029-CA88-4A21-BFCF-DE9AC317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09" y="446426"/>
            <a:ext cx="2820603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935F4C-8C17-4DDD-89DC-7D0646DF6F66}"/>
              </a:ext>
            </a:extLst>
          </p:cNvPr>
          <p:cNvSpPr txBox="1"/>
          <p:nvPr/>
        </p:nvSpPr>
        <p:spPr>
          <a:xfrm>
            <a:off x="-108607" y="899964"/>
            <a:ext cx="2912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Геохронологическая таблица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единая шкала времени и событий геологической истории Земли.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7F945-9E68-4458-8702-6C91272D6E73}"/>
              </a:ext>
            </a:extLst>
          </p:cNvPr>
          <p:cNvSpPr txBox="1"/>
          <p:nvPr/>
        </p:nvSpPr>
        <p:spPr>
          <a:xfrm>
            <a:off x="71413" y="2973220"/>
            <a:ext cx="18053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Страница 13, таблица 1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5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31AE0-D2B7-4D23-AEA5-C75F2F09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 географической оболочки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C00F886E-876B-4BF2-8458-BE8B9CCC0A8D}"/>
              </a:ext>
            </a:extLst>
          </p:cNvPr>
          <p:cNvSpPr/>
          <p:nvPr/>
        </p:nvSpPr>
        <p:spPr>
          <a:xfrm>
            <a:off x="106988" y="474742"/>
            <a:ext cx="2124236" cy="1620180"/>
          </a:xfrm>
          <a:prstGeom prst="wedgeRectCallout">
            <a:avLst>
              <a:gd name="adj1" fmla="val 26174"/>
              <a:gd name="adj2" fmla="val 64915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географической оболочки и природных комплексов подчиняются  общегеографическим закономерностям.</a:t>
            </a:r>
            <a:endParaRPr lang="en-US" sz="13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4E21677-84E2-4CC6-910E-99E3F92ACB2C}"/>
              </a:ext>
            </a:extLst>
          </p:cNvPr>
          <p:cNvSpPr/>
          <p:nvPr/>
        </p:nvSpPr>
        <p:spPr>
          <a:xfrm>
            <a:off x="97975" y="2370694"/>
            <a:ext cx="5644306" cy="797522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 общегеографических закономерностей помогает человеку рационально использовать природные ресурсы, охранять окружающую среду, не наносить ей вреда, </a:t>
            </a:r>
          </a:p>
          <a:p>
            <a:pPr algn="ctr"/>
            <a:r>
              <a:rPr lang="ru-RU" sz="1400" b="1" i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нарушать равновесие в природе.</a:t>
            </a:r>
            <a:endParaRPr lang="en-US" sz="1400" b="1" i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2804D8-76FE-4719-8BDC-4CABD58A4CF3}"/>
              </a:ext>
            </a:extLst>
          </p:cNvPr>
          <p:cNvSpPr/>
          <p:nvPr/>
        </p:nvSpPr>
        <p:spPr>
          <a:xfrm>
            <a:off x="2447676" y="474742"/>
            <a:ext cx="3294605" cy="282395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Целостность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F26A4F9-997E-4A1D-831B-4E0AC2E2B100}"/>
              </a:ext>
            </a:extLst>
          </p:cNvPr>
          <p:cNvSpPr/>
          <p:nvPr/>
        </p:nvSpPr>
        <p:spPr>
          <a:xfrm>
            <a:off x="2447677" y="858323"/>
            <a:ext cx="3294606" cy="386260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Круговорот веществ и энергии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природе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080342D-82E8-47FE-B3EE-7E0271F3B186}"/>
              </a:ext>
            </a:extLst>
          </p:cNvPr>
          <p:cNvSpPr/>
          <p:nvPr/>
        </p:nvSpPr>
        <p:spPr>
          <a:xfrm>
            <a:off x="2455496" y="1345769"/>
            <a:ext cx="3294606" cy="386260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Периодичность (ритмичность) природных явлений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4E391B6-5532-4602-AA97-21FC09292BEC}"/>
              </a:ext>
            </a:extLst>
          </p:cNvPr>
          <p:cNvSpPr/>
          <p:nvPr/>
        </p:nvSpPr>
        <p:spPr>
          <a:xfrm>
            <a:off x="2455495" y="1833215"/>
            <a:ext cx="3286787" cy="386260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зональность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высотная поясность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0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build="p" animBg="1"/>
      <p:bldP spid="7" grpId="0" build="p" animBg="1"/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31AE0-D2B7-4D23-AEA5-C75F2F09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 географической оболочки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A28D9B-1FBA-4EA4-9BD7-806A86F3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13" y="1079191"/>
            <a:ext cx="2304256" cy="1440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204EF5-F214-45AF-8C73-584B137AC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21" b="4440"/>
          <a:stretch/>
        </p:blipFill>
        <p:spPr>
          <a:xfrm>
            <a:off x="179425" y="654215"/>
            <a:ext cx="1537566" cy="1112476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CE2E0628-C9B0-429D-B7F6-68FD91A51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228823"/>
              </p:ext>
            </p:extLst>
          </p:nvPr>
        </p:nvGraphicFramePr>
        <p:xfrm>
          <a:off x="1277435" y="532505"/>
          <a:ext cx="3492611" cy="256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F94E08-BECF-450F-BE53-B2AAA18913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997" t="33309" r="1663" b="7774"/>
          <a:stretch/>
        </p:blipFill>
        <p:spPr>
          <a:xfrm>
            <a:off x="179425" y="1997646"/>
            <a:ext cx="1537566" cy="1176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30E28D-A608-4067-86E5-79ACCFB7960B}"/>
              </a:ext>
            </a:extLst>
          </p:cNvPr>
          <p:cNvSpPr txBox="1"/>
          <p:nvPr/>
        </p:nvSpPr>
        <p:spPr>
          <a:xfrm flipH="1">
            <a:off x="4323280" y="663692"/>
            <a:ext cx="1428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Усилится разрушающее воздействие ветра на почву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A5515-4A5D-47D0-992E-7827D027DA15}"/>
              </a:ext>
            </a:extLst>
          </p:cNvPr>
          <p:cNvSpPr txBox="1"/>
          <p:nvPr/>
        </p:nvSpPr>
        <p:spPr>
          <a:xfrm>
            <a:off x="4240813" y="1870052"/>
            <a:ext cx="1518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проявляться изменения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климате, ночи станут прохладнее, дни жарче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31AE0-D2B7-4D23-AEA5-C75F2F09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252"/>
            <a:ext cx="5759450" cy="3268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78"/>
            <a:ext cx="5759450" cy="397847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 географической оболочки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5B246DE4-1A9E-4021-89A4-A672F68CB305}"/>
              </a:ext>
            </a:extLst>
          </p:cNvPr>
          <p:cNvSpPr/>
          <p:nvPr/>
        </p:nvSpPr>
        <p:spPr>
          <a:xfrm>
            <a:off x="1835014" y="450721"/>
            <a:ext cx="2160240" cy="397847"/>
          </a:xfrm>
          <a:prstGeom prst="wedgeEllipseCallout">
            <a:avLst>
              <a:gd name="adj1" fmla="val -1080"/>
              <a:gd name="adj2" fmla="val 108440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Ритмичность</a:t>
            </a:r>
            <a:endParaRPr lang="en-US" sz="1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46BB552-C1F0-48E1-9D47-052AC612E212}"/>
              </a:ext>
            </a:extLst>
          </p:cNvPr>
          <p:cNvSpPr/>
          <p:nvPr/>
        </p:nvSpPr>
        <p:spPr>
          <a:xfrm>
            <a:off x="1788031" y="1138382"/>
            <a:ext cx="2160240" cy="612068"/>
          </a:xfrm>
          <a:prstGeom prst="roundRect">
            <a:avLst/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повторение явлений в природе с течением определенного времени</a:t>
            </a:r>
            <a:endParaRPr 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изогнутая вверх 11">
            <a:extLst>
              <a:ext uri="{FF2B5EF4-FFF2-40B4-BE49-F238E27FC236}">
                <a16:creationId xmlns:a16="http://schemas.microsoft.com/office/drawing/2014/main" id="{E580CDDB-5B24-4AA5-B710-40311CC751F0}"/>
              </a:ext>
            </a:extLst>
          </p:cNvPr>
          <p:cNvSpPr/>
          <p:nvPr/>
        </p:nvSpPr>
        <p:spPr>
          <a:xfrm rot="2538265">
            <a:off x="2803204" y="2074063"/>
            <a:ext cx="936104" cy="554295"/>
          </a:xfrm>
          <a:prstGeom prst="curvedUp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id="{A5A294EE-78ED-419E-9741-66BDF35CAEDF}"/>
              </a:ext>
            </a:extLst>
          </p:cNvPr>
          <p:cNvSpPr/>
          <p:nvPr/>
        </p:nvSpPr>
        <p:spPr>
          <a:xfrm rot="7633066">
            <a:off x="1942718" y="2087793"/>
            <a:ext cx="920652" cy="540950"/>
          </a:xfrm>
          <a:prstGeom prst="curvedDown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A33B6-1824-40F5-8381-B62E2E53B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853" y="467916"/>
            <a:ext cx="1620181" cy="13681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EE66F9-084F-4C3A-A1D2-1F9F9BA9C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6" y="467917"/>
            <a:ext cx="1620181" cy="1368151"/>
          </a:xfrm>
          <a:prstGeom prst="rect">
            <a:avLst/>
          </a:prstGeom>
        </p:spPr>
      </p:pic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5BEC16E-74CD-429E-A5EE-5543001D3EA1}"/>
              </a:ext>
            </a:extLst>
          </p:cNvPr>
          <p:cNvSpPr/>
          <p:nvPr/>
        </p:nvSpPr>
        <p:spPr>
          <a:xfrm>
            <a:off x="42419" y="2287515"/>
            <a:ext cx="1745612" cy="612648"/>
          </a:xfrm>
          <a:prstGeom prst="wedgeRoundRectCallout">
            <a:avLst>
              <a:gd name="adj1" fmla="val -606"/>
              <a:gd name="adj2" fmla="val -117022"/>
              <a:gd name="adj3" fmla="val 16667"/>
            </a:avLst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Суточная ритмичность 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3803959" y="2287514"/>
            <a:ext cx="1913072" cy="736686"/>
          </a:xfrm>
          <a:prstGeom prst="wedgeRoundRectCallout">
            <a:avLst>
              <a:gd name="adj1" fmla="val -3954"/>
              <a:gd name="adj2" fmla="val -108289"/>
              <a:gd name="adj3" fmla="val 16667"/>
            </a:avLst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Годовая или сезонная ритмичность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3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31AE0-D2B7-4D23-AEA5-C75F2F09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252"/>
            <a:ext cx="5759450" cy="3268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78"/>
            <a:ext cx="5759450" cy="397847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 географической оболочки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283543-D5ED-491E-95E7-33180756597D}"/>
              </a:ext>
            </a:extLst>
          </p:cNvPr>
          <p:cNvSpPr/>
          <p:nvPr/>
        </p:nvSpPr>
        <p:spPr>
          <a:xfrm>
            <a:off x="1319005" y="407249"/>
            <a:ext cx="2987736" cy="348699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Географическая зональность 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8BCFE-BD83-416E-8A32-61859E2A10C2}"/>
              </a:ext>
            </a:extLst>
          </p:cNvPr>
          <p:cNvSpPr txBox="1"/>
          <p:nvPr/>
        </p:nvSpPr>
        <p:spPr>
          <a:xfrm>
            <a:off x="71413" y="935968"/>
            <a:ext cx="2670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зональность — закономерная постепенная смена природных  комплексов от  экватора к полюсам</a:t>
            </a:r>
            <a:endParaRPr lang="en-US" sz="1200" b="1" i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D0218F69-840F-4BDD-9C86-A1AEF8DF8A57}"/>
              </a:ext>
            </a:extLst>
          </p:cNvPr>
          <p:cNvSpPr/>
          <p:nvPr/>
        </p:nvSpPr>
        <p:spPr>
          <a:xfrm>
            <a:off x="670933" y="1770051"/>
            <a:ext cx="1296144" cy="320950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F75F3-DF0A-4829-BC7F-FF2B5331A495}"/>
              </a:ext>
            </a:extLst>
          </p:cNvPr>
          <p:cNvSpPr txBox="1"/>
          <p:nvPr/>
        </p:nvSpPr>
        <p:spPr>
          <a:xfrm>
            <a:off x="71414" y="2091001"/>
            <a:ext cx="2670894" cy="96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Причиной является неравномерное распределение солнечного света и тепла на земной поверхности. Их уменьшение от экватора к полюсам из-за шарообразности Земли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6BDC99E-5CFE-4184-A1D0-E7C93DB5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08" y="1149087"/>
            <a:ext cx="2899880" cy="1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31AE0-D2B7-4D23-AEA5-C75F2F09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" y="-28252"/>
            <a:ext cx="5759450" cy="3268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78"/>
            <a:ext cx="5759450" cy="397847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 географической оболочки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283543-D5ED-491E-95E7-33180756597D}"/>
              </a:ext>
            </a:extLst>
          </p:cNvPr>
          <p:cNvSpPr/>
          <p:nvPr/>
        </p:nvSpPr>
        <p:spPr>
          <a:xfrm>
            <a:off x="1475569" y="407249"/>
            <a:ext cx="2670894" cy="348699"/>
          </a:xfrm>
          <a:prstGeom prst="roundRect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 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CA8F8-06EA-4D62-9CCC-A6BA2372084D}"/>
              </a:ext>
            </a:extLst>
          </p:cNvPr>
          <p:cNvSpPr txBox="1"/>
          <p:nvPr/>
        </p:nvSpPr>
        <p:spPr>
          <a:xfrm>
            <a:off x="71414" y="831679"/>
            <a:ext cx="21962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поясность, </a:t>
            </a:r>
          </a:p>
          <a:p>
            <a:pPr algn="ctr"/>
            <a:r>
              <a:rPr lang="ru-RU" sz="14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высотная зональность, — закономерная смена природных условий, природных зон с высотой в горах.</a:t>
            </a:r>
            <a:endParaRPr lang="en-US" sz="14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B35D5E-7103-401B-B541-F3F81E518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7" t="19997" r="8330" b="8885"/>
          <a:stretch/>
        </p:blipFill>
        <p:spPr>
          <a:xfrm>
            <a:off x="2428835" y="935968"/>
            <a:ext cx="3149782" cy="19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99F4A-98D8-40F0-BB11-F4BE2EBF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67916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Выберите части географической оболочки из предложенных вариантов: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75771-3C81-4C2C-BA19-2ADB33F79FA2}"/>
              </a:ext>
            </a:extLst>
          </p:cNvPr>
          <p:cNvSpPr txBox="1"/>
          <p:nvPr/>
        </p:nvSpPr>
        <p:spPr>
          <a:xfrm>
            <a:off x="102480" y="467916"/>
            <a:ext cx="554461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вся гидросфера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вся литосфера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нижняя часть атмосферы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верхняя часть литосферы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 вся биосфера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Ж) вся атмосфера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З) верхняя гидросфера</a:t>
            </a:r>
          </a:p>
          <a:p>
            <a:endParaRPr lang="ru-RU" sz="1200" dirty="0">
              <a:solidFill>
                <a:srgbClr val="000000"/>
              </a:solidFill>
            </a:endParaRPr>
          </a:p>
          <a:p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86FAD-C74C-4BF1-825D-EC357122C1D3}"/>
              </a:ext>
            </a:extLst>
          </p:cNvPr>
          <p:cNvSpPr txBox="1"/>
          <p:nvPr/>
        </p:nvSpPr>
        <p:spPr>
          <a:xfrm>
            <a:off x="637762" y="2520144"/>
            <a:ext cx="148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Г, Д, Е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44764-82AE-4C6D-A156-561FC1F27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8529"/>
          </a:xfrm>
          <a:solidFill>
            <a:srgbClr val="1F02AE"/>
          </a:solidFill>
        </p:spPr>
        <p:txBody>
          <a:bodyPr>
            <a:noAutofit/>
          </a:bodyPr>
          <a:lstStyle/>
          <a:p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текст. Впишите подходящие по смыслу слова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E7A9C-2A17-4CA3-82D5-BB518D0F4C77}"/>
              </a:ext>
            </a:extLst>
          </p:cNvPr>
          <p:cNvSpPr txBox="1"/>
          <p:nvPr/>
        </p:nvSpPr>
        <p:spPr>
          <a:xfrm>
            <a:off x="71413" y="527437"/>
            <a:ext cx="55806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природных ___________________ происходит не только на равнинах, но и в _________________________- от подножья к их _____________________. С высотой понижаются _______________________ и __________________________, до определенной высоты увеличивается количество осадков, изменяются условия освещенности. В связи с изменением климатических условий происходит и изменение _____________________зон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0DE53-790B-41D4-8506-9D8C84573ABA}"/>
              </a:ext>
            </a:extLst>
          </p:cNvPr>
          <p:cNvSpPr txBox="1"/>
          <p:nvPr/>
        </p:nvSpPr>
        <p:spPr>
          <a:xfrm>
            <a:off x="71413" y="2142879"/>
            <a:ext cx="5436604" cy="1190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</a:rPr>
              <a:t>Смена природных </a:t>
            </a:r>
            <a:r>
              <a:rPr lang="ru-RU" sz="1200" b="1" i="1" dirty="0">
                <a:solidFill>
                  <a:srgbClr val="1F02AE"/>
                </a:solidFill>
              </a:rPr>
              <a:t> зон  </a:t>
            </a:r>
            <a:r>
              <a:rPr lang="ru-RU" sz="1200" dirty="0">
                <a:solidFill>
                  <a:srgbClr val="000000"/>
                </a:solidFill>
              </a:rPr>
              <a:t>происходит не только на равнинах, но и в </a:t>
            </a:r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горах-</a:t>
            </a:r>
            <a:r>
              <a:rPr lang="ru-RU" sz="1200" dirty="0">
                <a:solidFill>
                  <a:srgbClr val="000000"/>
                </a:solidFill>
              </a:rPr>
              <a:t> от подножья к их </a:t>
            </a:r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вершинам</a:t>
            </a:r>
            <a:r>
              <a:rPr lang="ru-RU" sz="1200" dirty="0">
                <a:solidFill>
                  <a:srgbClr val="000000"/>
                </a:solidFill>
              </a:rPr>
              <a:t>. С высотой понижаются  </a:t>
            </a:r>
            <a:r>
              <a:rPr lang="ru-RU" sz="1200" b="1" i="1" dirty="0">
                <a:solidFill>
                  <a:srgbClr val="1F02AE"/>
                </a:solidFill>
              </a:rPr>
              <a:t>температура  и  давление</a:t>
            </a:r>
            <a:r>
              <a:rPr lang="ru-RU" sz="1200" dirty="0">
                <a:solidFill>
                  <a:srgbClr val="000000"/>
                </a:solidFill>
              </a:rPr>
              <a:t>, до определенной высоты увеличивается количество осадков, изменяются условия освещенности. В связи с изменением климатических условий происходит и изменение  </a:t>
            </a:r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природных</a:t>
            </a:r>
            <a:r>
              <a:rPr lang="ru-RU" sz="1200" dirty="0">
                <a:solidFill>
                  <a:srgbClr val="000000"/>
                </a:solidFill>
              </a:rPr>
              <a:t> зон.</a:t>
            </a:r>
          </a:p>
          <a:p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F785E-18D9-4342-8428-CB62DF58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8529"/>
          </a:xfrm>
          <a:solidFill>
            <a:srgbClr val="1F02AE"/>
          </a:solidFill>
        </p:spPr>
        <p:txBody>
          <a:bodyPr>
            <a:noAutofit/>
          </a:bodyPr>
          <a:lstStyle/>
          <a:p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Исключите лишнее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выпишите   круговорот, которого не существует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A7D1F-EC5E-4CB3-BCC5-7DC5C8951562}"/>
              </a:ext>
            </a:extLst>
          </p:cNvPr>
          <p:cNvSpPr txBox="1"/>
          <p:nvPr/>
        </p:nvSpPr>
        <p:spPr>
          <a:xfrm>
            <a:off x="194549" y="538427"/>
            <a:ext cx="5436604" cy="1374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Круговорот воды в природе, </a:t>
            </a:r>
          </a:p>
          <a:p>
            <a:r>
              <a:rPr lang="ru-RU" sz="18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круговорот горных пород, </a:t>
            </a:r>
          </a:p>
          <a:p>
            <a:r>
              <a:rPr lang="ru-RU" sz="18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биологический круговорот, </a:t>
            </a:r>
          </a:p>
          <a:p>
            <a:r>
              <a:rPr lang="ru-RU" sz="1800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круговорот воздуха</a:t>
            </a:r>
            <a:endParaRPr lang="ru-RU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F3EEC-B347-4E4E-A52C-D5494C1D467F}"/>
              </a:ext>
            </a:extLst>
          </p:cNvPr>
          <p:cNvSpPr txBox="1"/>
          <p:nvPr/>
        </p:nvSpPr>
        <p:spPr>
          <a:xfrm>
            <a:off x="143421" y="2196108"/>
            <a:ext cx="367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круговорот 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13344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0A71B-38CF-4047-9879-94DD340F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7F3E3-C8B4-4AA2-A2FE-04C728B5246F}"/>
              </a:ext>
            </a:extLst>
          </p:cNvPr>
          <p:cNvSpPr txBox="1"/>
          <p:nvPr/>
        </p:nvSpPr>
        <p:spPr>
          <a:xfrm>
            <a:off x="125913" y="683940"/>
            <a:ext cx="5580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известно, что вода в гидросфере находится главным образом в жидком состоянии. Какое значение это имеет для круговорота воды? Как вы думаете, что произойдёт с круговоротом воды, если наступит ледниковый период и значительная часть земной поверхности будет покрыта льдом, как это было в прошлом?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0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оболочка и ее границы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15305-CD1F-4EBB-9684-34A2B4CB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2" y="576064"/>
            <a:ext cx="2736304" cy="2462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56745-9284-4821-B717-169B4CA2E2DA}"/>
              </a:ext>
            </a:extLst>
          </p:cNvPr>
          <p:cNvSpPr txBox="1"/>
          <p:nvPr/>
        </p:nvSpPr>
        <p:spPr>
          <a:xfrm>
            <a:off x="2884898" y="468572"/>
            <a:ext cx="28083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оболочка </a:t>
            </a:r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целостная, непрерывная оболочка Земли,  </a:t>
            </a:r>
          </a:p>
          <a:p>
            <a:pPr algn="ctr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пределах которой соприкасаются, взаимно проникают друг в друга </a:t>
            </a:r>
          </a:p>
          <a:p>
            <a:pPr algn="ctr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взаимодействуют нижние слои атмосферы, поверхностные толщи литосферы, вся гидросфера </a:t>
            </a:r>
          </a:p>
          <a:p>
            <a:pPr algn="ctr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биосфера.</a:t>
            </a:r>
            <a:endParaRPr lang="en-US" sz="14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39546" y="241198"/>
            <a:ext cx="4084241" cy="2446087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1. </a:t>
            </a:r>
            <a:r>
              <a:rPr lang="ru-RU" sz="1997" b="1">
                <a:solidFill>
                  <a:srgbClr val="00A650"/>
                </a:solidFill>
                <a:latin typeface="Arial"/>
                <a:cs typeface="Arial"/>
              </a:rPr>
              <a:t>Прочитать:</a:t>
            </a: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§ 3 – 4-5. «Границы, особенности,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этапы развития и общие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закономерности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географической оболочки»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2. Ответить на вопросы стр.16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3. Выполнить практическое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задание стр. 16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979625" y="2779844"/>
            <a:ext cx="2462086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" y="-2715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805E0-C230-4ADA-9642-B2C3F339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467916"/>
            <a:ext cx="3780420" cy="262829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89F4C23-9BFB-4729-998D-4105655A646D}"/>
              </a:ext>
            </a:extLst>
          </p:cNvPr>
          <p:cNvSpPr/>
          <p:nvPr/>
        </p:nvSpPr>
        <p:spPr>
          <a:xfrm>
            <a:off x="4067857" y="455558"/>
            <a:ext cx="1620180" cy="48040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особенность</a:t>
            </a:r>
            <a:endParaRPr lang="en-US" sz="16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69D2C5D-3238-4258-9981-E47D3682E4AB}"/>
              </a:ext>
            </a:extLst>
          </p:cNvPr>
          <p:cNvSpPr/>
          <p:nvPr/>
        </p:nvSpPr>
        <p:spPr>
          <a:xfrm>
            <a:off x="4103861" y="1007980"/>
            <a:ext cx="1548172" cy="25202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литосфера</a:t>
            </a:r>
            <a:endParaRPr lang="en-US" sz="18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B82407B-16B4-48F8-835F-136C34CCFEAA}"/>
              </a:ext>
            </a:extLst>
          </p:cNvPr>
          <p:cNvSpPr/>
          <p:nvPr/>
        </p:nvSpPr>
        <p:spPr>
          <a:xfrm>
            <a:off x="4103861" y="1368016"/>
            <a:ext cx="1548172" cy="25202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гидросфера</a:t>
            </a:r>
            <a:endParaRPr lang="en-US" sz="18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D9C27FA-3C11-41A3-8F5A-CF4ED0BE6236}"/>
              </a:ext>
            </a:extLst>
          </p:cNvPr>
          <p:cNvSpPr/>
          <p:nvPr/>
        </p:nvSpPr>
        <p:spPr>
          <a:xfrm>
            <a:off x="4103861" y="1730765"/>
            <a:ext cx="1548172" cy="25202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</a:t>
            </a:r>
            <a:endParaRPr lang="en-US" sz="18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22B7234-FB9A-464A-8FE7-77921FB80281}"/>
              </a:ext>
            </a:extLst>
          </p:cNvPr>
          <p:cNvSpPr/>
          <p:nvPr/>
        </p:nvSpPr>
        <p:spPr>
          <a:xfrm>
            <a:off x="4103861" y="2095453"/>
            <a:ext cx="1548172" cy="25202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биосфера</a:t>
            </a:r>
            <a:endParaRPr lang="en-US" sz="18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B1782-AC10-4704-BF23-F1CB967B7764}"/>
              </a:ext>
            </a:extLst>
          </p:cNvPr>
          <p:cNvSpPr txBox="1"/>
          <p:nvPr/>
        </p:nvSpPr>
        <p:spPr>
          <a:xfrm>
            <a:off x="3865975" y="2307476"/>
            <a:ext cx="1907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 в постоянном и тесном взаимодействии.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D574C-AE88-4692-8B80-B36AFF53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" y="539924"/>
            <a:ext cx="3060340" cy="252028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39515F5-0D0E-4A48-AF86-A45087176A7F}"/>
              </a:ext>
            </a:extLst>
          </p:cNvPr>
          <p:cNvSpPr/>
          <p:nvPr/>
        </p:nvSpPr>
        <p:spPr>
          <a:xfrm>
            <a:off x="3794126" y="413910"/>
            <a:ext cx="1800200" cy="46805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</a:t>
            </a:r>
          </a:p>
          <a:p>
            <a:pPr algn="ctr"/>
            <a:r>
              <a:rPr lang="ru-RU" sz="1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особенность</a:t>
            </a:r>
            <a:endParaRPr lang="en-US" sz="16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6B37F-831D-4856-A0C2-3816D19E8752}"/>
              </a:ext>
            </a:extLst>
          </p:cNvPr>
          <p:cNvSpPr txBox="1"/>
          <p:nvPr/>
        </p:nvSpPr>
        <p:spPr>
          <a:xfrm>
            <a:off x="3527797" y="1483248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происходит постоянный обмен веществ и энергии </a:t>
            </a:r>
            <a:endParaRPr lang="en-US" sz="16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4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D1FBB7-0126-4AE8-85AB-B64E686C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4" y="431912"/>
            <a:ext cx="2816290" cy="27003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4E88EBA-603A-4C18-8EA7-FEA1D3BD31C5}"/>
              </a:ext>
            </a:extLst>
          </p:cNvPr>
          <p:cNvSpPr/>
          <p:nvPr/>
        </p:nvSpPr>
        <p:spPr>
          <a:xfrm>
            <a:off x="3599805" y="413142"/>
            <a:ext cx="1706488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Третья особенность</a:t>
            </a:r>
            <a:endParaRPr lang="en-US" sz="16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557F0F-CE72-4DA3-AC75-6AF89932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22" y="1462128"/>
            <a:ext cx="2556284" cy="1670084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0C99C40-D41A-4C57-B1F4-883D90395262}"/>
              </a:ext>
            </a:extLst>
          </p:cNvPr>
          <p:cNvSpPr/>
          <p:nvPr/>
        </p:nvSpPr>
        <p:spPr>
          <a:xfrm>
            <a:off x="3419785" y="1035594"/>
            <a:ext cx="1886508" cy="31013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жизни</a:t>
            </a:r>
            <a:endParaRPr lang="en-US" sz="1600" b="1" i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" y="-2715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0BD15D-E839-4F37-B99E-81328DDD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5" y="457191"/>
            <a:ext cx="2944899" cy="2676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Облачко с текстом: прямоугольное со скругленными углами 20">
            <a:extLst>
              <a:ext uri="{FF2B5EF4-FFF2-40B4-BE49-F238E27FC236}">
                <a16:creationId xmlns:a16="http://schemas.microsoft.com/office/drawing/2014/main" id="{0903BF25-5A41-45E4-BC72-6FE76099FDBE}"/>
              </a:ext>
            </a:extLst>
          </p:cNvPr>
          <p:cNvSpPr/>
          <p:nvPr/>
        </p:nvSpPr>
        <p:spPr>
          <a:xfrm>
            <a:off x="3365019" y="457190"/>
            <a:ext cx="2268253" cy="2676659"/>
          </a:xfrm>
          <a:prstGeom prst="wedgeRoundRectCallout">
            <a:avLst>
              <a:gd name="adj1" fmla="val -85920"/>
              <a:gd name="adj2" fmla="val -31637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географической оболочки, влияет внешняя энергия Солнца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внутренняя энергия Земли.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процессы происходят,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основном,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воздействием энергии Солнца.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DC9A9C-14BA-4A23-8953-70829859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93" y="431912"/>
            <a:ext cx="3149840" cy="27065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457E7E2-57C3-4308-9636-DE1C54DE8F89}"/>
              </a:ext>
            </a:extLst>
          </p:cNvPr>
          <p:cNvSpPr/>
          <p:nvPr/>
        </p:nvSpPr>
        <p:spPr>
          <a:xfrm>
            <a:off x="47073" y="516764"/>
            <a:ext cx="2534580" cy="237626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обмена веществом и энергией играет ведущую роль в формировании географической оболочки. Обмен происходит между оболочками Земли. Например, каждые 3 000 лет обновляются воды Мирового океана. Для обновления атмосферной влаги достаточно 10 дней.  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6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73705-AF13-4C95-964D-826E87DA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13" y="503920"/>
            <a:ext cx="4648308" cy="2616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69DCE-761D-4002-B8BC-39542467C354}"/>
              </a:ext>
            </a:extLst>
          </p:cNvPr>
          <p:cNvSpPr txBox="1"/>
          <p:nvPr/>
        </p:nvSpPr>
        <p:spPr>
          <a:xfrm flipH="1">
            <a:off x="2388575" y="2476071"/>
            <a:ext cx="32312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Горизонтальное строение географической оболочки проявляется в смене природных комплексов по широте и долготе</a:t>
            </a:r>
            <a:endParaRPr lang="en-US" sz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56B41A69-75AF-420F-AC06-AA7D24AF6261}"/>
              </a:ext>
            </a:extLst>
          </p:cNvPr>
          <p:cNvSpPr/>
          <p:nvPr/>
        </p:nvSpPr>
        <p:spPr>
          <a:xfrm rot="16200000">
            <a:off x="-879674" y="1433952"/>
            <a:ext cx="2651932" cy="720080"/>
          </a:xfrm>
          <a:prstGeom prst="wedgeRoundRectCallout">
            <a:avLst>
              <a:gd name="adj1" fmla="val -3813"/>
              <a:gd name="adj2" fmla="val 12732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Вертикальное строение географической оболочки это закономерное расположение ее составных частей по высоте</a:t>
            </a:r>
            <a:endParaRPr lang="en-US" sz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4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развития  географической оболочки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6221A3D9-AC00-497A-91B0-9ED834E455BF}"/>
              </a:ext>
            </a:extLst>
          </p:cNvPr>
          <p:cNvSpPr/>
          <p:nvPr/>
        </p:nvSpPr>
        <p:spPr>
          <a:xfrm>
            <a:off x="257072" y="469927"/>
            <a:ext cx="1548172" cy="386260"/>
          </a:xfrm>
          <a:prstGeom prst="wedgeRoundRectCallout">
            <a:avLst>
              <a:gd name="adj1" fmla="val 49822"/>
              <a:gd name="adj2" fmla="val -64080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Добиогенный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1AFA11CA-C88F-4992-B913-5CED3EF045C0}"/>
              </a:ext>
            </a:extLst>
          </p:cNvPr>
          <p:cNvSpPr/>
          <p:nvPr/>
        </p:nvSpPr>
        <p:spPr>
          <a:xfrm>
            <a:off x="2096714" y="488546"/>
            <a:ext cx="1418456" cy="375316"/>
          </a:xfrm>
          <a:prstGeom prst="wedgeRoundRectCallout">
            <a:avLst>
              <a:gd name="adj1" fmla="val -19931"/>
              <a:gd name="adj2" fmla="val -74828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Биогенный этап 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DFABEF1A-85E5-4407-A2CF-B3E8BB830C36}"/>
              </a:ext>
            </a:extLst>
          </p:cNvPr>
          <p:cNvSpPr/>
          <p:nvPr/>
        </p:nvSpPr>
        <p:spPr>
          <a:xfrm>
            <a:off x="3860494" y="492976"/>
            <a:ext cx="1641884" cy="386260"/>
          </a:xfrm>
          <a:prstGeom prst="wedgeRoundRectCallout">
            <a:avLst>
              <a:gd name="adj1" fmla="val -39977"/>
              <a:gd name="adj2" fmla="val -82820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Антропогенный этап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4235E-BDE0-4DD9-A216-7BBE280D5042}"/>
              </a:ext>
            </a:extLst>
          </p:cNvPr>
          <p:cNvSpPr txBox="1"/>
          <p:nvPr/>
        </p:nvSpPr>
        <p:spPr>
          <a:xfrm>
            <a:off x="71413" y="863960"/>
            <a:ext cx="1733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длился с момента образования Земли где-то 4,5 млрд. лет назад до  570 млн. лет назад. Самый длительный,  продолжался около 3 млрд лет.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93F93-3FA1-4AC0-BF36-1F1BECE3C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4"/>
          <a:stretch/>
        </p:blipFill>
        <p:spPr>
          <a:xfrm>
            <a:off x="71413" y="1885617"/>
            <a:ext cx="1764196" cy="1332012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120A6E7-B1B9-4DF2-BD6B-FEC6957470F2}"/>
              </a:ext>
            </a:extLst>
          </p:cNvPr>
          <p:cNvCxnSpPr/>
          <p:nvPr/>
        </p:nvCxnSpPr>
        <p:spPr>
          <a:xfrm>
            <a:off x="1907617" y="503920"/>
            <a:ext cx="0" cy="2592288"/>
          </a:xfrm>
          <a:prstGeom prst="line">
            <a:avLst/>
          </a:prstGeom>
          <a:ln w="12700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DBC965-CB8F-4DE3-A91A-5F935D1F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14" y="891338"/>
            <a:ext cx="1624124" cy="1260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30CA54-11BC-4791-8804-87AE5F03B240}"/>
              </a:ext>
            </a:extLst>
          </p:cNvPr>
          <p:cNvSpPr txBox="1"/>
          <p:nvPr/>
        </p:nvSpPr>
        <p:spPr>
          <a:xfrm>
            <a:off x="1937050" y="2081224"/>
            <a:ext cx="1764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начался 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лет назад.  Появился озоновый слой, жизнь распространилась по суше, образовалась почва. На развитие географической оболочки существенное влияние оказывали живые организмы. 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1E839A0-2AA8-45BB-ABF4-5B10B69D2EA6}"/>
              </a:ext>
            </a:extLst>
          </p:cNvPr>
          <p:cNvCxnSpPr/>
          <p:nvPr/>
        </p:nvCxnSpPr>
        <p:spPr>
          <a:xfrm>
            <a:off x="3701240" y="492976"/>
            <a:ext cx="0" cy="2592288"/>
          </a:xfrm>
          <a:prstGeom prst="line">
            <a:avLst/>
          </a:prstGeom>
          <a:ln w="12700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32F6E8-4E35-4C5E-9BE9-60CB993A2501}"/>
              </a:ext>
            </a:extLst>
          </p:cNvPr>
          <p:cNvSpPr txBox="1"/>
          <p:nvPr/>
        </p:nvSpPr>
        <p:spPr>
          <a:xfrm>
            <a:off x="3645137" y="915824"/>
            <a:ext cx="2072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 от появления человека (2млн.лет назад) до настоящего  времени, человек начал оказывать заметное влияние на природу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C97B7C-CEA4-444B-B972-9FB2EA183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22" y="1531769"/>
            <a:ext cx="1902166" cy="15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8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152485</TotalTime>
  <Words>744</Words>
  <Application>Microsoft Office PowerPoint</Application>
  <PresentationFormat>Произвольный</PresentationFormat>
  <Paragraphs>112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Географическая оболочка и ее границы</vt:lpstr>
      <vt:lpstr>Особенности географической оболочки</vt:lpstr>
      <vt:lpstr>Особенности географической оболочки</vt:lpstr>
      <vt:lpstr>Особенности географической оболочки</vt:lpstr>
      <vt:lpstr>Особенности географической оболочки</vt:lpstr>
      <vt:lpstr>Особенности географической оболочки</vt:lpstr>
      <vt:lpstr>Особенности географической оболочки</vt:lpstr>
      <vt:lpstr>Этапы развития  географической оболочки</vt:lpstr>
      <vt:lpstr>Этапы развития  географической оболочки</vt:lpstr>
      <vt:lpstr>Общие закономерности  географической оболочки</vt:lpstr>
      <vt:lpstr>Общие закономерности  географической оболочки</vt:lpstr>
      <vt:lpstr>Общие закономерности  географической оболочки</vt:lpstr>
      <vt:lpstr>Общие закономерности  географической оболочки</vt:lpstr>
      <vt:lpstr>Общие закономерности  географической оболочки</vt:lpstr>
      <vt:lpstr>  Выберите части географической оболочки из предложенных вариантов:  </vt:lpstr>
      <vt:lpstr> Прочитайте текст. Впишите подходящие по смыслу слова </vt:lpstr>
      <vt:lpstr> Исключите лишнее выпишите   круговорот, которого не существует </vt:lpstr>
      <vt:lpstr>Презентация PowerPoint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1541</cp:revision>
  <dcterms:created xsi:type="dcterms:W3CDTF">2014-10-08T23:03:32Z</dcterms:created>
  <dcterms:modified xsi:type="dcterms:W3CDTF">2020-09-02T04:11:12Z</dcterms:modified>
</cp:coreProperties>
</file>