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17"/>
  </p:notesMasterIdLst>
  <p:sldIdLst>
    <p:sldId id="1378" r:id="rId2"/>
    <p:sldId id="1409" r:id="rId3"/>
    <p:sldId id="1379" r:id="rId4"/>
    <p:sldId id="1440" r:id="rId5"/>
    <p:sldId id="1450" r:id="rId6"/>
    <p:sldId id="1454" r:id="rId7"/>
    <p:sldId id="1441" r:id="rId8"/>
    <p:sldId id="1451" r:id="rId9"/>
    <p:sldId id="1455" r:id="rId10"/>
    <p:sldId id="1442" r:id="rId11"/>
    <p:sldId id="1437" r:id="rId12"/>
    <p:sldId id="1443" r:id="rId13"/>
    <p:sldId id="1453" r:id="rId14"/>
    <p:sldId id="1452" r:id="rId15"/>
    <p:sldId id="262" r:id="rId16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409"/>
            <p14:sldId id="1379"/>
            <p14:sldId id="1440"/>
            <p14:sldId id="1450"/>
            <p14:sldId id="1454"/>
            <p14:sldId id="1441"/>
            <p14:sldId id="1451"/>
            <p14:sldId id="1455"/>
            <p14:sldId id="1442"/>
            <p14:sldId id="1437"/>
            <p14:sldId id="1443"/>
            <p14:sldId id="1453"/>
            <p14:sldId id="1452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F02AE"/>
    <a:srgbClr val="01494B"/>
    <a:srgbClr val="027405"/>
    <a:srgbClr val="800000"/>
    <a:srgbClr val="006600"/>
    <a:srgbClr val="001C54"/>
    <a:srgbClr val="450133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491" autoAdjust="0"/>
  </p:normalViewPr>
  <p:slideViewPr>
    <p:cSldViewPr snapToObjects="1">
      <p:cViewPr varScale="1">
        <p:scale>
          <a:sx n="149" d="100"/>
          <a:sy n="149" d="100"/>
        </p:scale>
        <p:origin x="714" y="114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 dirty="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 dirty="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 dirty="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 dirty="0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 dirty="0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 dirty="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-1211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50680" y="1213299"/>
            <a:ext cx="3204481" cy="1298861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400" b="1" dirty="0">
                <a:solidFill>
                  <a:srgbClr val="002060"/>
                </a:solidFill>
                <a:latin typeface="Arial"/>
                <a:cs typeface="Arial"/>
              </a:rPr>
              <a:t>МИРОВОЙ ОКЕАН И ЕГО ЧАСТИ. ГЕОЛОГИЧЕСКОЕ СТРОЕНИЕ 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400" b="1" dirty="0">
                <a:solidFill>
                  <a:srgbClr val="002060"/>
                </a:solidFill>
                <a:latin typeface="Arial"/>
                <a:cs typeface="Arial"/>
              </a:rPr>
              <a:t>И РЕЛЬЕФ ДНА МИРОВОГО ОКЕАНА</a:t>
            </a:r>
            <a:endParaRPr lang="ru-RU" sz="3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52676" y="1272080"/>
            <a:ext cx="343665" cy="14640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115" y="556026"/>
            <a:ext cx="434945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4083" y="193718"/>
            <a:ext cx="2881078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География</a:t>
            </a: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8701" y="252500"/>
            <a:ext cx="335280" cy="464184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F28D90-D1AB-4C7A-90C9-6546D43142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7864" r="27864"/>
          <a:stretch>
            <a:fillRect/>
          </a:stretch>
        </p:blipFill>
        <p:spPr>
          <a:xfrm>
            <a:off x="4000500" y="1335089"/>
            <a:ext cx="1573213" cy="147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24405B-B2B9-4884-BC7F-01EEE1310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34" y="467916"/>
            <a:ext cx="3664906" cy="2664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1A7FB-4ECA-4856-87E9-37AA8D02E671}"/>
              </a:ext>
            </a:extLst>
          </p:cNvPr>
          <p:cNvSpPr txBox="1"/>
          <p:nvPr/>
        </p:nvSpPr>
        <p:spPr>
          <a:xfrm>
            <a:off x="143421" y="461236"/>
            <a:ext cx="20087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ДНО МИРОВОГО ОКЕАНА СОСТОИТ ИЗ КРУПНЫХ ЛИТОСФЕРНЫХ ПЛИТ.</a:t>
            </a:r>
          </a:p>
          <a:p>
            <a:pPr algn="ctr"/>
            <a:r>
              <a:rPr lang="ru-RU" sz="12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В ОСНОВНОМ – ЭТО ОКРАИННЫЕ ЧАСТИ МАТЕРИКОВЫХ ПЛИТ. </a:t>
            </a:r>
          </a:p>
          <a:p>
            <a:pPr algn="ctr"/>
            <a:r>
              <a:rPr lang="ru-RU" sz="12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ТИХООКЕАНИЧЕСКАЯ ПЛИТА СОСТАВЛЯЕТ  КРУПНУЮ ПЛИТУ ОКЕАНИЧЕСКОГО ТИПА.</a:t>
            </a:r>
            <a:endParaRPr lang="en-US" sz="12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88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2"/>
            <a:ext cx="5759450" cy="661927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ДНО ОКЕАНА ПОКРЫВАЕТ СЛОЙ ОСАДОЧНЫХ ПОРОД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F8F35B-1D1C-4C1F-A191-7A880666F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2" t="11612" b="8381"/>
          <a:stretch/>
        </p:blipFill>
        <p:spPr>
          <a:xfrm>
            <a:off x="2483681" y="720485"/>
            <a:ext cx="1861789" cy="140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21953-8B3E-416B-A5B9-978F776A8685}"/>
              </a:ext>
            </a:extLst>
          </p:cNvPr>
          <p:cNvSpPr txBox="1"/>
          <p:nvPr/>
        </p:nvSpPr>
        <p:spPr>
          <a:xfrm>
            <a:off x="143421" y="755948"/>
            <a:ext cx="2304256" cy="236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F02AE"/>
                </a:solidFill>
              </a:rPr>
              <a:t>Терригенные отложения состоят из продуктов разруше­ния берегов морскими волнами и течениями, а также из мате­риала, принесенного реками, продуктов разрушения подводных горных сооружений. К терригенным отложениям относятся глыбы, валуны, галька, гравий, песок, илы материкового происхожде­ния (красный, зеленый, синий и др.).</a:t>
            </a:r>
            <a:endParaRPr lang="en-US" dirty="0">
              <a:solidFill>
                <a:srgbClr val="1F02A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171EC2-A111-4A09-AF07-79C486AF8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921" y="1984297"/>
            <a:ext cx="1237224" cy="11400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A89F4D-6158-4EE8-A579-6570C6BA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4" y="755948"/>
            <a:ext cx="1237225" cy="11400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AE861C-343F-4FFF-9C18-1AB63B95B677}"/>
              </a:ext>
            </a:extLst>
          </p:cNvPr>
          <p:cNvSpPr txBox="1"/>
          <p:nvPr/>
        </p:nvSpPr>
        <p:spPr>
          <a:xfrm>
            <a:off x="2447677" y="2159108"/>
            <a:ext cx="1897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Ложе океана в большей степени сложено останками отмерших обитателей его вод. </a:t>
            </a:r>
            <a:endParaRPr lang="en-US" sz="12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20EC715-079A-44EF-AACE-251DCF92647D}"/>
              </a:ext>
            </a:extLst>
          </p:cNvPr>
          <p:cNvCxnSpPr/>
          <p:nvPr/>
        </p:nvCxnSpPr>
        <p:spPr>
          <a:xfrm>
            <a:off x="2375669" y="755948"/>
            <a:ext cx="0" cy="2339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01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753A5-2B6F-4F14-9923-85D704356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759449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 дна мирового океана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9F3A93-92DD-4662-AEFD-7EDC65DB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097" y="452944"/>
            <a:ext cx="2268250" cy="18646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BDBD40-84D9-4911-BB15-4D7900F6D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77" y="539924"/>
            <a:ext cx="2396233" cy="1690676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14FDAE2-4991-4C33-8ED2-985CF0CBD234}"/>
              </a:ext>
            </a:extLst>
          </p:cNvPr>
          <p:cNvCxnSpPr>
            <a:cxnSpLocks/>
          </p:cNvCxnSpPr>
          <p:nvPr/>
        </p:nvCxnSpPr>
        <p:spPr>
          <a:xfrm>
            <a:off x="2915729" y="539924"/>
            <a:ext cx="0" cy="16906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246B134-4EEA-49FA-BCBC-FA34C4140271}"/>
              </a:ext>
            </a:extLst>
          </p:cNvPr>
          <p:cNvSpPr txBox="1"/>
          <p:nvPr/>
        </p:nvSpPr>
        <p:spPr>
          <a:xfrm>
            <a:off x="143428" y="2317579"/>
            <a:ext cx="5544610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сложное строение. Различают крупные формы рельефа: материковая отмель(шельф), материковый склон,  материковое подножье, ложе океана, морские котловины, срединно-океанические хребты и глубоководные  впадины(желоба). </a:t>
            </a:r>
            <a:endParaRPr lang="en-US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48DA35-32C3-4954-870D-9885CE7E08DF}"/>
              </a:ext>
            </a:extLst>
          </p:cNvPr>
          <p:cNvSpPr txBox="1"/>
          <p:nvPr/>
        </p:nvSpPr>
        <p:spPr>
          <a:xfrm>
            <a:off x="4031853" y="2940598"/>
            <a:ext cx="1478290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Страница 36, рис 9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12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753A5-2B6F-4F14-9923-85D704356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759449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 дна мирового океана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45F015-A420-41AB-B17A-38AFCA7AA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2" y="539622"/>
            <a:ext cx="2520279" cy="24062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602FB5-3463-4387-B7FA-16F4844BB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09" y="530069"/>
            <a:ext cx="2988330" cy="24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04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753A5-2B6F-4F14-9923-85D704356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759449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 дна мирового океана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C46136-5978-46A0-A850-F3881463F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9" y="455047"/>
            <a:ext cx="2754506" cy="21011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1DF83E-30D1-40CC-A503-0EA9F065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737" y="455047"/>
            <a:ext cx="2664297" cy="2101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65A008-F8E2-4B9F-8E53-3BE6D4B02825}"/>
              </a:ext>
            </a:extLst>
          </p:cNvPr>
          <p:cNvSpPr txBox="1"/>
          <p:nvPr/>
        </p:nvSpPr>
        <p:spPr>
          <a:xfrm>
            <a:off x="107416" y="2556148"/>
            <a:ext cx="558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протяженность срединно-океанических хребтов в Мировом океане составляет 60 000 км, они образуют единую  разветвленную систему подводных горных систем, охватывающих все океаны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140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78986"/>
            <a:ext cx="147616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b="1" i="1" spc="15" dirty="0">
                <a:solidFill>
                  <a:srgbClr val="000000"/>
                </a:solidFill>
              </a:rPr>
              <a:t> Задание: </a:t>
            </a:r>
            <a:endParaRPr sz="2000" b="1" i="1" spc="5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0507" y="159134"/>
            <a:ext cx="252358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5" name="object 5"/>
          <p:cNvSpPr/>
          <p:nvPr/>
        </p:nvSpPr>
        <p:spPr>
          <a:xfrm>
            <a:off x="328750" y="679285"/>
            <a:ext cx="1092499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8" name="object 8"/>
          <p:cNvSpPr txBox="1"/>
          <p:nvPr/>
        </p:nvSpPr>
        <p:spPr>
          <a:xfrm>
            <a:off x="1550147" y="418916"/>
            <a:ext cx="4084241" cy="2446087"/>
          </a:xfrm>
          <a:prstGeom prst="rect">
            <a:avLst/>
          </a:prstGeom>
        </p:spPr>
        <p:txBody>
          <a:bodyPr vert="horz" wrap="square" lIns="0" tIns="21558" rIns="0" bIns="0" rtlCol="0">
            <a:spAutoFit/>
          </a:bodyPr>
          <a:lstStyle/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1. ПРОЧИТАТЬ: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00A650"/>
                </a:solidFill>
                <a:latin typeface="Arial"/>
                <a:cs typeface="Arial"/>
              </a:rPr>
              <a:t>§ 13 -14 «Мировой океан и его части.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00A650"/>
                </a:solidFill>
                <a:latin typeface="Arial"/>
                <a:cs typeface="Arial"/>
              </a:rPr>
              <a:t>Геологическое строение и рельеф дна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00A650"/>
                </a:solidFill>
                <a:latin typeface="Arial"/>
                <a:cs typeface="Arial"/>
              </a:rPr>
              <a:t>Мирового океана»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00A650"/>
                </a:solidFill>
                <a:latin typeface="Arial"/>
                <a:cs typeface="Arial"/>
              </a:rPr>
              <a:t>2. </a:t>
            </a: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ВЫПОЛНИТЬ: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00A650"/>
                </a:solidFill>
                <a:latin typeface="Arial"/>
                <a:cs typeface="Arial"/>
              </a:rPr>
              <a:t>Ответить на письменно на контрольные вопросы стр. 37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90846" y="2989631"/>
            <a:ext cx="3747342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10" name="object 10"/>
          <p:cNvSpPr/>
          <p:nvPr/>
        </p:nvSpPr>
        <p:spPr>
          <a:xfrm>
            <a:off x="1970748" y="2459290"/>
            <a:ext cx="2462086" cy="403121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747" y="1197841"/>
            <a:ext cx="905449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560" y="2630803"/>
            <a:ext cx="1042408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МИРОВОЙ ОКЕАН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193BB-E6DC-4331-802A-5C829E133FC0}"/>
              </a:ext>
            </a:extLst>
          </p:cNvPr>
          <p:cNvSpPr txBox="1"/>
          <p:nvPr/>
        </p:nvSpPr>
        <p:spPr>
          <a:xfrm>
            <a:off x="1871613" y="538185"/>
            <a:ext cx="3923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«ОКЕАН»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древнегреческого означает </a:t>
            </a:r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«БЕЗБРЕЖНОЕ МОРЕ», </a:t>
            </a:r>
          </a:p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«ВЕЛИКАЯ РЕКА,ОПОЯСЫВАЮЩАЯ ЗЕМЛЮ».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890469-CE34-47D0-A221-95FBE322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" y="431912"/>
            <a:ext cx="1742313" cy="1476164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0515C5-13F7-4787-9BEF-210A7CAC4E0D}"/>
              </a:ext>
            </a:extLst>
          </p:cNvPr>
          <p:cNvSpPr txBox="1"/>
          <p:nvPr/>
        </p:nvSpPr>
        <p:spPr>
          <a:xfrm>
            <a:off x="0" y="1932585"/>
            <a:ext cx="2051633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 М. Шокальский </a:t>
            </a:r>
          </a:p>
          <a:p>
            <a:r>
              <a:rPr lang="ru-RU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1917 году ввел в науку термин </a:t>
            </a:r>
            <a:r>
              <a:rPr lang="ru-RU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«Мировой океан».</a:t>
            </a:r>
          </a:p>
          <a:p>
            <a:r>
              <a:rPr lang="ru-RU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водное пространство, омывающее сушу.</a:t>
            </a:r>
            <a:endParaRPr lang="en-US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496FC3-FCB3-4DF9-8DE7-CC08AF621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621" y="1278568"/>
            <a:ext cx="2095095" cy="19226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EBBB60-CB84-42E6-91C5-DF194A84D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7" t="26060"/>
          <a:stretch/>
        </p:blipFill>
        <p:spPr>
          <a:xfrm>
            <a:off x="4103861" y="1278568"/>
            <a:ext cx="1591434" cy="1922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мирового океана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6EE5DF-423C-4432-91DE-BA0ACB9E6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4" t="22220" r="25831" b="4441"/>
          <a:stretch/>
        </p:blipFill>
        <p:spPr>
          <a:xfrm>
            <a:off x="134413" y="683940"/>
            <a:ext cx="1890210" cy="19802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FF2601-BBA8-4382-AC99-C2AB2CB4D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696" y="503920"/>
            <a:ext cx="3061019" cy="1823704"/>
          </a:xfrm>
          <a:prstGeom prst="rect">
            <a:avLst/>
          </a:prstGeom>
        </p:spPr>
      </p:pic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ABDAB1A1-1509-433E-8CDA-1581148FC9B3}"/>
              </a:ext>
            </a:extLst>
          </p:cNvPr>
          <p:cNvSpPr/>
          <p:nvPr/>
        </p:nvSpPr>
        <p:spPr>
          <a:xfrm>
            <a:off x="2339667" y="2664160"/>
            <a:ext cx="1545120" cy="386260"/>
          </a:xfrm>
          <a:prstGeom prst="wedgeRoundRectCallout">
            <a:avLst>
              <a:gd name="adj1" fmla="val -4535"/>
              <a:gd name="adj2" fmla="val -138203"/>
              <a:gd name="adj3" fmla="val 16667"/>
            </a:avLst>
          </a:prstGeom>
          <a:noFill/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Северном полушарии  - 61%</a:t>
            </a:r>
            <a:endParaRPr lang="en-US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12D3DE9E-3258-4BAB-B46A-7CFDE5C43005}"/>
              </a:ext>
            </a:extLst>
          </p:cNvPr>
          <p:cNvSpPr/>
          <p:nvPr/>
        </p:nvSpPr>
        <p:spPr>
          <a:xfrm>
            <a:off x="4053353" y="2664160"/>
            <a:ext cx="1545120" cy="386260"/>
          </a:xfrm>
          <a:prstGeom prst="wedgeRoundRectCallout">
            <a:avLst>
              <a:gd name="adj1" fmla="val -13433"/>
              <a:gd name="adj2" fmla="val -124148"/>
              <a:gd name="adj3" fmla="val 16667"/>
            </a:avLst>
          </a:prstGeom>
          <a:noFill/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Южном полушарии  - 81%</a:t>
            </a:r>
            <a:endParaRPr lang="en-US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E2E394F-E8EF-48EE-9BF4-9AA0D72F5FEE}"/>
              </a:ext>
            </a:extLst>
          </p:cNvPr>
          <p:cNvCxnSpPr/>
          <p:nvPr/>
        </p:nvCxnSpPr>
        <p:spPr>
          <a:xfrm>
            <a:off x="2267657" y="503920"/>
            <a:ext cx="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69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ИССЛЕДОВАНИЯ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66A48-BF49-4DE2-B088-D3B973B8DB14}"/>
              </a:ext>
            </a:extLst>
          </p:cNvPr>
          <p:cNvSpPr txBox="1"/>
          <p:nvPr/>
        </p:nvSpPr>
        <p:spPr>
          <a:xfrm>
            <a:off x="0" y="2214620"/>
            <a:ext cx="269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Вторая половина Х</a:t>
            </a:r>
            <a:r>
              <a:rPr lang="en-US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века – первая половина </a:t>
            </a:r>
          </a:p>
          <a:p>
            <a:pPr algn="ctr"/>
            <a:r>
              <a:rPr lang="en-US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</a:t>
            </a:r>
            <a:r>
              <a:rPr lang="ru-RU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века</a:t>
            </a:r>
            <a:r>
              <a:rPr lang="en-US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E4464-FA0B-4044-9EF6-64CC82FEE43A}"/>
              </a:ext>
            </a:extLst>
          </p:cNvPr>
          <p:cNvSpPr txBox="1"/>
          <p:nvPr/>
        </p:nvSpPr>
        <p:spPr>
          <a:xfrm>
            <a:off x="2775195" y="388835"/>
            <a:ext cx="305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 – XIX </a:t>
            </a:r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веках исследования Мирового океана стали вестись на определенной научной основе.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6E4112-237B-4F4C-9616-DFF7E37E2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2864839" y="1302667"/>
            <a:ext cx="2787013" cy="8382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C34379-E6AB-481E-AF2F-B3E5CD6E9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86"/>
          <a:stretch/>
        </p:blipFill>
        <p:spPr>
          <a:xfrm>
            <a:off x="70498" y="438571"/>
            <a:ext cx="2592107" cy="1728192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5E80707-E3C1-445A-94E5-3408EB8F6AD5}"/>
              </a:ext>
            </a:extLst>
          </p:cNvPr>
          <p:cNvCxnSpPr/>
          <p:nvPr/>
        </p:nvCxnSpPr>
        <p:spPr>
          <a:xfrm>
            <a:off x="2775195" y="438441"/>
            <a:ext cx="0" cy="2562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F9DDC5-5558-40F2-BA8E-203236384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323" y="2210622"/>
            <a:ext cx="834582" cy="6907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512DFD-39A5-46D4-8EC7-92AE36D0CF99}"/>
              </a:ext>
            </a:extLst>
          </p:cNvPr>
          <p:cNvSpPr txBox="1"/>
          <p:nvPr/>
        </p:nvSpPr>
        <p:spPr>
          <a:xfrm>
            <a:off x="2969252" y="2901357"/>
            <a:ext cx="675185" cy="2000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Джеймс Кук</a:t>
            </a:r>
            <a:endParaRPr lang="en-US" sz="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A759C3-E5F2-4335-B919-EA887D062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770" y="2196163"/>
            <a:ext cx="837157" cy="6907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367544-62A5-4D97-BBDA-9F2B02BF996F}"/>
              </a:ext>
            </a:extLst>
          </p:cNvPr>
          <p:cNvSpPr txBox="1"/>
          <p:nvPr/>
        </p:nvSpPr>
        <p:spPr>
          <a:xfrm>
            <a:off x="4810008" y="2864019"/>
            <a:ext cx="1026243" cy="2000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Ф.Ф. Беллинсгаузен</a:t>
            </a:r>
            <a:endParaRPr lang="en-US" sz="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8F75924-8238-4839-A54A-BA7216CEC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6568" y="2205668"/>
            <a:ext cx="837157" cy="6907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1EBB69-2379-4C7C-984A-E95C64D42103}"/>
              </a:ext>
            </a:extLst>
          </p:cNvPr>
          <p:cNvSpPr txBox="1"/>
          <p:nvPr/>
        </p:nvSpPr>
        <p:spPr>
          <a:xfrm flipH="1">
            <a:off x="3785395" y="2864019"/>
            <a:ext cx="1107416" cy="21544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С.О. Макаров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99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ИССЛЕДОВАНИЯ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2269AF-20DB-4CC8-B41F-0B5F462C2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448221"/>
            <a:ext cx="3060340" cy="2719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B0DFA8-5CD6-4FFC-8E47-00D40C0E1B46}"/>
              </a:ext>
            </a:extLst>
          </p:cNvPr>
          <p:cNvSpPr txBox="1"/>
          <p:nvPr/>
        </p:nvSpPr>
        <p:spPr>
          <a:xfrm>
            <a:off x="3311773" y="452684"/>
            <a:ext cx="219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Экспедиция корабля </a:t>
            </a:r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«Челленджер»</a:t>
            </a:r>
            <a:endParaRPr lang="en-US" sz="16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7DC4C1-F2A7-4437-8CC0-5915C8B50FBD}"/>
              </a:ext>
            </a:extLst>
          </p:cNvPr>
          <p:cNvSpPr txBox="1"/>
          <p:nvPr/>
        </p:nvSpPr>
        <p:spPr>
          <a:xfrm>
            <a:off x="3200051" y="1075928"/>
            <a:ext cx="248427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собрали самые необходимые  данные для формирования представлений о физической географии океана. Результаты экспедиций корабля «Челленджер» легли в основу новой науки – </a:t>
            </a:r>
            <a:r>
              <a:rPr lang="ru-RU" sz="18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океанографии</a:t>
            </a:r>
            <a:endParaRPr lang="en-US" sz="13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76A41F4-9C11-4483-9DED-9C2A284E7231}"/>
              </a:ext>
            </a:extLst>
          </p:cNvPr>
          <p:cNvCxnSpPr/>
          <p:nvPr/>
        </p:nvCxnSpPr>
        <p:spPr>
          <a:xfrm>
            <a:off x="3491793" y="1075928"/>
            <a:ext cx="19082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089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ИССЛЕДОВАНИЯ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60F5C-C2BC-4240-9654-7D5505134077}"/>
              </a:ext>
            </a:extLst>
          </p:cNvPr>
          <p:cNvSpPr txBox="1"/>
          <p:nvPr/>
        </p:nvSpPr>
        <p:spPr>
          <a:xfrm>
            <a:off x="1" y="323900"/>
            <a:ext cx="575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веке стали создаваться специальные организации по изучению морей, исследования Мирового океана начали проводиться на основе международного  сотрудничества.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EFAF0E-DD39-45FD-9815-29CCF5F2D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9" y="970231"/>
            <a:ext cx="3159464" cy="1667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E5FA1B-EF4F-4129-92EE-191D25C22FBA}"/>
              </a:ext>
            </a:extLst>
          </p:cNvPr>
          <p:cNvSpPr txBox="1"/>
          <p:nvPr/>
        </p:nvSpPr>
        <p:spPr>
          <a:xfrm>
            <a:off x="78427" y="2654578"/>
            <a:ext cx="558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Начиная с 1920 года проводятся исследования глубин океана. </a:t>
            </a:r>
          </a:p>
          <a:p>
            <a:pPr algn="ctr"/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1960 году Жан Пикар  первым погрузился на дно Марианской впадины – 11022 м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B31102-5E4F-40B2-B079-23F93A50A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781" y="976397"/>
            <a:ext cx="2111693" cy="164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96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СОСТАВНЫЕ ЧАСТИ ОКЕАНА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68232B-CA1F-4221-9B8A-AF79587F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49" y="431912"/>
            <a:ext cx="4896544" cy="2160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A41A95-4960-4A33-9B6B-6D46DA098922}"/>
              </a:ext>
            </a:extLst>
          </p:cNvPr>
          <p:cNvSpPr txBox="1"/>
          <p:nvPr/>
        </p:nvSpPr>
        <p:spPr>
          <a:xfrm>
            <a:off x="179425" y="2592152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1650 году Мировой океан был разделен на 5 частей голландским ученым  Б. </a:t>
            </a:r>
            <a:r>
              <a:rPr lang="ru-RU" sz="1400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Варениусом</a:t>
            </a:r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47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СОСТАВНЫЕ ЧАСТИ ОКЕАНА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68232B-CA1F-4221-9B8A-AF79587F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9" y="448916"/>
            <a:ext cx="5508612" cy="2700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DCDC2E-D510-4799-ABA5-8415A2B63A78}"/>
              </a:ext>
            </a:extLst>
          </p:cNvPr>
          <p:cNvSpPr txBox="1"/>
          <p:nvPr/>
        </p:nvSpPr>
        <p:spPr>
          <a:xfrm>
            <a:off x="7911" y="3015782"/>
            <a:ext cx="1521883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Страница 34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9BFA44-221E-4766-BCEE-C3BD20C1E135}"/>
              </a:ext>
            </a:extLst>
          </p:cNvPr>
          <p:cNvSpPr txBox="1"/>
          <p:nvPr/>
        </p:nvSpPr>
        <p:spPr>
          <a:xfrm>
            <a:off x="125419" y="448916"/>
            <a:ext cx="5508612" cy="2668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F02AE"/>
                </a:solidFill>
              </a:rPr>
              <a:t>В МИРОВОМ ОКЕАНЕ ВЫДЕЛЯЮТ 67 МОРЕЙ, А НА СУШЕ 2 ОЗЕРА</a:t>
            </a:r>
            <a:endParaRPr lang="en-US" dirty="0">
              <a:solidFill>
                <a:srgbClr val="1F02A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703E73-A46A-4295-8F65-43D695CF697F}"/>
              </a:ext>
            </a:extLst>
          </p:cNvPr>
          <p:cNvSpPr txBox="1"/>
          <p:nvPr/>
        </p:nvSpPr>
        <p:spPr>
          <a:xfrm>
            <a:off x="179425" y="2630338"/>
            <a:ext cx="5508612" cy="441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 – часть океана, отделенная от него островами или полуостровами, отличающаяся от океана свойствами воды, обитателями</a:t>
            </a:r>
            <a:endParaRPr lang="en-US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B0A09F-3547-4AC3-8F06-BDA5FFE35B5F}"/>
              </a:ext>
            </a:extLst>
          </p:cNvPr>
          <p:cNvSpPr txBox="1"/>
          <p:nvPr/>
        </p:nvSpPr>
        <p:spPr>
          <a:xfrm>
            <a:off x="127630" y="376683"/>
            <a:ext cx="550640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Залив – часть океана, моря, вдающаяся в сушу. По свойствам воды, особенностям течений, видам организмов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4FE5F-E2F6-4683-8F01-370EC6F09DFD}"/>
              </a:ext>
            </a:extLst>
          </p:cNvPr>
          <p:cNvSpPr txBox="1"/>
          <p:nvPr/>
        </p:nvSpPr>
        <p:spPr>
          <a:xfrm>
            <a:off x="125419" y="372269"/>
            <a:ext cx="550640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Пролив – узкое водное пространство, ограниченное с двух сторон берегами материков или островов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8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СОСТАВНЫЕ ЧАСТИ ОКЕАНА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E4DFC5-7563-49BC-871B-7756A2375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206" y="503920"/>
            <a:ext cx="3127774" cy="2583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46703-E1C6-46A9-A0CD-45C02941B51B}"/>
              </a:ext>
            </a:extLst>
          </p:cNvPr>
          <p:cNvSpPr txBox="1"/>
          <p:nvPr/>
        </p:nvSpPr>
        <p:spPr>
          <a:xfrm>
            <a:off x="-3492" y="780192"/>
            <a:ext cx="24906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Выделяют пять водосборных бассейнов. Это бассейны Тихого, Атлантического, Индийского,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Северного Ледовитого океанов и бассейн внутреннего стока,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связанный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океанами.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154965</TotalTime>
  <Words>529</Words>
  <Application>Microsoft Office PowerPoint</Application>
  <PresentationFormat>Произвольный</PresentationFormat>
  <Paragraphs>65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Open Sans</vt:lpstr>
      <vt:lpstr>Open Sans Light</vt:lpstr>
      <vt:lpstr>1_Office Theme</vt:lpstr>
      <vt:lpstr>Презентация PowerPoint</vt:lpstr>
      <vt:lpstr>МИРОВОЙ ОКЕАН</vt:lpstr>
      <vt:lpstr>Площадь мирового океана</vt:lpstr>
      <vt:lpstr>ИСТОРИЯ ИССЛЕДОВАНИЯ</vt:lpstr>
      <vt:lpstr>ИСТОРИЯ ИССЛЕДОВАНИЯ</vt:lpstr>
      <vt:lpstr>ИСТОРИЯ ИССЛЕДОВАНИЯ</vt:lpstr>
      <vt:lpstr>СОСТАВНЫЕ ЧАСТИ ОКЕАНА</vt:lpstr>
      <vt:lpstr>СОСТАВНЫЕ ЧАСТИ ОКЕАНА</vt:lpstr>
      <vt:lpstr>СОСТАВНЫЕ ЧАСТИ ОКЕАНА</vt:lpstr>
      <vt:lpstr>ГЕОЛОГИЧЕСКОЕ СТРОЕНИЕ</vt:lpstr>
      <vt:lpstr>ДНО ОКЕАНА ПОКРЫВАЕТ СЛОЙ ОСАДОЧНЫХ ПОРОД</vt:lpstr>
      <vt:lpstr>Рельеф дна мирового океана</vt:lpstr>
      <vt:lpstr>Рельеф дна мирового океана</vt:lpstr>
      <vt:lpstr>Рельеф дна мирового океана</vt:lpstr>
      <vt:lpstr> Задание: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WINDOWS 10</cp:lastModifiedBy>
  <cp:revision>1696</cp:revision>
  <dcterms:created xsi:type="dcterms:W3CDTF">2014-10-08T23:03:32Z</dcterms:created>
  <dcterms:modified xsi:type="dcterms:W3CDTF">2020-09-23T03:41:24Z</dcterms:modified>
</cp:coreProperties>
</file>