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20"/>
  </p:notesMasterIdLst>
  <p:sldIdLst>
    <p:sldId id="1378" r:id="rId2"/>
    <p:sldId id="1409" r:id="rId3"/>
    <p:sldId id="1379" r:id="rId4"/>
    <p:sldId id="1440" r:id="rId5"/>
    <p:sldId id="1441" r:id="rId6"/>
    <p:sldId id="1442" r:id="rId7"/>
    <p:sldId id="1437" r:id="rId8"/>
    <p:sldId id="1443" r:id="rId9"/>
    <p:sldId id="1445" r:id="rId10"/>
    <p:sldId id="1444" r:id="rId11"/>
    <p:sldId id="1424" r:id="rId12"/>
    <p:sldId id="1428" r:id="rId13"/>
    <p:sldId id="1429" r:id="rId14"/>
    <p:sldId id="1446" r:id="rId15"/>
    <p:sldId id="1447" r:id="rId16"/>
    <p:sldId id="1448" r:id="rId17"/>
    <p:sldId id="1449" r:id="rId18"/>
    <p:sldId id="262" r:id="rId19"/>
  </p:sldIdLst>
  <p:sldSz cx="5759450" cy="3240088"/>
  <p:notesSz cx="6858000" cy="9144000"/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378"/>
            <p14:sldId id="1409"/>
            <p14:sldId id="1379"/>
            <p14:sldId id="1440"/>
            <p14:sldId id="1441"/>
            <p14:sldId id="1442"/>
            <p14:sldId id="1437"/>
            <p14:sldId id="1443"/>
            <p14:sldId id="1445"/>
            <p14:sldId id="1444"/>
            <p14:sldId id="1424"/>
            <p14:sldId id="1428"/>
            <p14:sldId id="1429"/>
            <p14:sldId id="1446"/>
            <p14:sldId id="1447"/>
            <p14:sldId id="1448"/>
            <p14:sldId id="1449"/>
            <p14:sldId id="2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>
      <p:ext uri="{19B8F6BF-5375-455C-9EA6-DF929625EA0E}">
        <p15:presenceInfo xmlns:p15="http://schemas.microsoft.com/office/powerpoint/2012/main" userId="b45d8b19bf4079a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02AE"/>
    <a:srgbClr val="01494B"/>
    <a:srgbClr val="027405"/>
    <a:srgbClr val="000000"/>
    <a:srgbClr val="800000"/>
    <a:srgbClr val="006600"/>
    <a:srgbClr val="001C54"/>
    <a:srgbClr val="450133"/>
    <a:srgbClr val="FF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491" autoAdjust="0"/>
  </p:normalViewPr>
  <p:slideViewPr>
    <p:cSldViewPr snapToObjects="1">
      <p:cViewPr varScale="1">
        <p:scale>
          <a:sx n="149" d="100"/>
          <a:sy n="149" d="100"/>
        </p:scale>
        <p:origin x="714" y="114"/>
      </p:cViewPr>
      <p:guideLst>
        <p:guide orient="horz" pos="742"/>
        <p:guide pos="1882"/>
        <p:guide orient="horz" pos="517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9/20/2020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 dirty="0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 dirty="0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 dirty="0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 dirty="0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 dirty="0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 dirty="0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 dirty="0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 dirty="0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 dirty="0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 dirty="0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 dirty="0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 dirty="0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 dirty="0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 dirty="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 dirty="0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 dirty="0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057" y="-12114"/>
            <a:ext cx="5751631" cy="1019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 dirty="0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784689" y="1213299"/>
            <a:ext cx="3367872" cy="1388757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>
              <a:lnSpc>
                <a:spcPts val="1952"/>
              </a:lnSpc>
              <a:spcBef>
                <a:spcPts val="110"/>
              </a:spcBef>
            </a:pPr>
            <a:r>
              <a:rPr lang="ru-RU" sz="1800" dirty="0">
                <a:solidFill>
                  <a:srgbClr val="002060"/>
                </a:solidFill>
                <a:latin typeface="Arial"/>
                <a:cs typeface="Arial"/>
              </a:rPr>
              <a:t>Тема</a:t>
            </a:r>
            <a:r>
              <a:rPr lang="en-US" sz="1800" dirty="0">
                <a:solidFill>
                  <a:srgbClr val="002060"/>
                </a:solidFill>
                <a:latin typeface="Arial"/>
                <a:cs typeface="Arial"/>
              </a:rPr>
              <a:t>:</a:t>
            </a:r>
          </a:p>
          <a:p>
            <a:pPr marL="18387">
              <a:lnSpc>
                <a:spcPts val="1952"/>
              </a:lnSpc>
              <a:spcBef>
                <a:spcPts val="110"/>
              </a:spcBef>
            </a:pPr>
            <a:endParaRPr lang="ru-RU" sz="1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8387">
              <a:lnSpc>
                <a:spcPts val="1952"/>
              </a:lnSpc>
              <a:spcBef>
                <a:spcPts val="110"/>
              </a:spcBef>
            </a:pPr>
            <a:r>
              <a:rPr lang="ru-RU" sz="24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3600" b="1" dirty="0">
                <a:solidFill>
                  <a:srgbClr val="002060"/>
                </a:solidFill>
                <a:latin typeface="Arial"/>
                <a:cs typeface="Arial"/>
              </a:rPr>
              <a:t>Население     </a:t>
            </a:r>
          </a:p>
          <a:p>
            <a:pPr marL="18387">
              <a:lnSpc>
                <a:spcPts val="1952"/>
              </a:lnSpc>
              <a:spcBef>
                <a:spcPts val="110"/>
              </a:spcBef>
            </a:pPr>
            <a:endParaRPr lang="ru-RU" sz="36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8387">
              <a:lnSpc>
                <a:spcPts val="1952"/>
              </a:lnSpc>
              <a:spcBef>
                <a:spcPts val="110"/>
              </a:spcBef>
            </a:pPr>
            <a:r>
              <a:rPr lang="ru-RU" sz="3600" b="1" dirty="0">
                <a:solidFill>
                  <a:srgbClr val="002060"/>
                </a:solidFill>
                <a:latin typeface="Arial"/>
                <a:cs typeface="Arial"/>
              </a:rPr>
              <a:t>Земли, расы</a:t>
            </a: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57176" y="1300383"/>
            <a:ext cx="343665" cy="138875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 dirty="0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918038" y="248656"/>
            <a:ext cx="173101" cy="372198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ru-RU" sz="2247" b="1" spc="10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2247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4787115" y="556026"/>
            <a:ext cx="434945" cy="211899"/>
          </a:xfrm>
          <a:prstGeom prst="rect">
            <a:avLst/>
          </a:prstGeom>
        </p:spPr>
        <p:txBody>
          <a:bodyPr vert="horz" wrap="square" lIns="0" tIns="12047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lang="ru-RU" sz="1298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298" dirty="0"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74083" y="193718"/>
            <a:ext cx="2881078" cy="53796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spc="10" dirty="0">
                <a:solidFill>
                  <a:sysClr val="window" lastClr="FFFFFF"/>
                </a:solidFill>
              </a:rPr>
              <a:t>География</a:t>
            </a:r>
            <a:endParaRPr kumimoji="0" lang="en-US" sz="3400" b="1" i="0" u="none" strike="noStrike" kern="0" cap="none" spc="1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328701" y="252500"/>
            <a:ext cx="335280" cy="464184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550680" y="422024"/>
            <a:ext cx="62230" cy="108585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A85448-9F67-4697-8752-BA5BE417A9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3351" r="13351"/>
          <a:stretch>
            <a:fillRect/>
          </a:stretch>
        </p:blipFill>
        <p:spPr>
          <a:xfrm>
            <a:off x="3929944" y="1319492"/>
            <a:ext cx="1572330" cy="16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09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BD7CAD-0F1F-4174-BD83-A40D504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59450" cy="386260"/>
          </a:xfrm>
          <a:solidFill>
            <a:srgbClr val="1F02AE"/>
          </a:solidFill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ФАКТОРЫ, ВЛИЯЮЩИЕ НА РАЗМЕЩЕНИЕ НАСЕЛЕНИЯ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8B97C1-91C5-47FD-A142-9999492C1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649" y="467916"/>
            <a:ext cx="3492388" cy="2711912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D838396-2BB3-4578-A4C6-DFCEAAD30D12}"/>
              </a:ext>
            </a:extLst>
          </p:cNvPr>
          <p:cNvSpPr/>
          <p:nvPr/>
        </p:nvSpPr>
        <p:spPr>
          <a:xfrm>
            <a:off x="203774" y="523389"/>
            <a:ext cx="1764196" cy="386260"/>
          </a:xfrm>
          <a:prstGeom prst="roundRect">
            <a:avLst/>
          </a:prstGeom>
          <a:solidFill>
            <a:srgbClr val="1F02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ГЕОГРАФИЧЕСКОЕ ПОЛОЖЕНИЕ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1BEABA8-FCD2-4BC6-8F8F-AAAE2406ED0B}"/>
              </a:ext>
            </a:extLst>
          </p:cNvPr>
          <p:cNvSpPr/>
          <p:nvPr/>
        </p:nvSpPr>
        <p:spPr>
          <a:xfrm>
            <a:off x="203774" y="999993"/>
            <a:ext cx="1764196" cy="386260"/>
          </a:xfrm>
          <a:prstGeom prst="roundRect">
            <a:avLst/>
          </a:prstGeom>
          <a:solidFill>
            <a:srgbClr val="1F02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ПРИРОДНЫЕ УСЛОВИЯ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1F1DE62-EB63-40B1-84BA-60AD9FE41484}"/>
              </a:ext>
            </a:extLst>
          </p:cNvPr>
          <p:cNvSpPr/>
          <p:nvPr/>
        </p:nvSpPr>
        <p:spPr>
          <a:xfrm>
            <a:off x="203774" y="1476597"/>
            <a:ext cx="1764196" cy="386260"/>
          </a:xfrm>
          <a:prstGeom prst="roundRect">
            <a:avLst/>
          </a:prstGeom>
          <a:solidFill>
            <a:srgbClr val="1F02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ИСТОРИЧЕСКИЕ ОСОБЕННОСТИ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A41E232-54A9-429B-AEBF-9A5F291EB6DB}"/>
              </a:ext>
            </a:extLst>
          </p:cNvPr>
          <p:cNvSpPr/>
          <p:nvPr/>
        </p:nvSpPr>
        <p:spPr>
          <a:xfrm>
            <a:off x="192993" y="1952768"/>
            <a:ext cx="1774442" cy="540060"/>
          </a:xfrm>
          <a:prstGeom prst="roundRect">
            <a:avLst/>
          </a:prstGeom>
          <a:solidFill>
            <a:srgbClr val="1F02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СОЦИАЛЬНО-ЭКОНОМИЧЕСКОЕ РАЗВИТИЕ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D1D52EE-F35A-4BAF-A8D2-DC848D6556C7}"/>
              </a:ext>
            </a:extLst>
          </p:cNvPr>
          <p:cNvSpPr/>
          <p:nvPr/>
        </p:nvSpPr>
        <p:spPr>
          <a:xfrm>
            <a:off x="224827" y="2582739"/>
            <a:ext cx="1764196" cy="540060"/>
          </a:xfrm>
          <a:prstGeom prst="roundRect">
            <a:avLst/>
          </a:prstGeom>
          <a:solidFill>
            <a:srgbClr val="1F02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ОБЕСПЕЧЕННОСТЬ ПРИРОДЫМИ БОГАТСТВАМИ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92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7" grpId="0" build="p" animBg="1"/>
      <p:bldP spid="8" grpId="0" build="p" animBg="1"/>
      <p:bldP spid="9" grpId="0" build="p" animBg="1"/>
      <p:bldP spid="10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437A43A-2708-4F75-B195-C38F76C0865A}"/>
              </a:ext>
            </a:extLst>
          </p:cNvPr>
          <p:cNvSpPr/>
          <p:nvPr/>
        </p:nvSpPr>
        <p:spPr>
          <a:xfrm>
            <a:off x="-7491" y="8905"/>
            <a:ext cx="5759449" cy="468052"/>
          </a:xfrm>
          <a:prstGeom prst="rect">
            <a:avLst/>
          </a:prstGeom>
          <a:solidFill>
            <a:srgbClr val="1F02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ОСНОВНАЯ ЧАСТЬ НАСЕЛЕНИЯ ПРОЖИВАЕТ НЕ ДАЛЕКО ОТ ПОБЕРЕЖЬЯ ОКЕАНОВ И МОРЕЙ</a:t>
            </a: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9E183D-D7A5-4A9B-BD4B-307915E1C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32"/>
          <a:stretch/>
        </p:blipFill>
        <p:spPr>
          <a:xfrm>
            <a:off x="71413" y="539924"/>
            <a:ext cx="2196244" cy="18362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71887B-5502-4595-915D-1CE8272DB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489" y="751802"/>
            <a:ext cx="2196244" cy="19082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FC8D51-0CA4-41EC-A5AC-5D66621EC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573" y="963680"/>
            <a:ext cx="2196244" cy="19082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1D0B17-8477-464A-B032-39DB4A3B79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657" y="1181143"/>
            <a:ext cx="2196244" cy="19026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2F4F1C-CE1A-4FFA-9249-10024DBCD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7456" y="1458026"/>
            <a:ext cx="2755622" cy="16976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3C9028-9E9E-4B12-B07D-A8DCE0A63794}"/>
              </a:ext>
            </a:extLst>
          </p:cNvPr>
          <p:cNvSpPr txBox="1"/>
          <p:nvPr/>
        </p:nvSpPr>
        <p:spPr>
          <a:xfrm>
            <a:off x="2200928" y="528113"/>
            <a:ext cx="351468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БЛАГОПРИЯТНЫЕ  ПРИРОДНЫЕ УСЛОВИЯ</a:t>
            </a:r>
            <a:endParaRPr lang="en-US" sz="12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A9DF99-C496-4D2C-9218-EB0813DB141F}"/>
              </a:ext>
            </a:extLst>
          </p:cNvPr>
          <p:cNvSpPr txBox="1"/>
          <p:nvPr/>
        </p:nvSpPr>
        <p:spPr>
          <a:xfrm>
            <a:off x="43155" y="2890658"/>
            <a:ext cx="567314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ИСПОЛЬЗОВАНИЯ ДЕШЕВОГО ВИДА ТРАНСПОРТА</a:t>
            </a:r>
            <a:endParaRPr lang="en-US" sz="12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62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91"/>
            <a:ext cx="5759450" cy="373895"/>
          </a:xfrm>
          <a:solidFill>
            <a:srgbClr val="1F02AE"/>
          </a:solidFill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КРУПНЫЕ ГУСТОНАСЕЛЕННЫЕ ТЕРРИТОРИИ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D0B089-95B4-4A03-8722-D118D3E5A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13" y="611933"/>
            <a:ext cx="3636404" cy="2160240"/>
          </a:xfrm>
          <a:prstGeom prst="rect">
            <a:avLst/>
          </a:prstGeom>
        </p:spPr>
      </p:pic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ADE1069F-641C-47BC-8770-7E81098E09F4}"/>
              </a:ext>
            </a:extLst>
          </p:cNvPr>
          <p:cNvSpPr/>
          <p:nvPr/>
        </p:nvSpPr>
        <p:spPr>
          <a:xfrm>
            <a:off x="3059745" y="2484140"/>
            <a:ext cx="842392" cy="373895"/>
          </a:xfrm>
          <a:prstGeom prst="wedgeRoundRectCallout">
            <a:avLst>
              <a:gd name="adj1" fmla="val 3630"/>
              <a:gd name="adj2" fmla="val -248760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ЮЖНАЯ АЗИЯ</a:t>
            </a:r>
            <a:endParaRPr lang="en-US" b="1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Облачко с текстом: прямоугольное со скругленными углами 11">
            <a:extLst>
              <a:ext uri="{FF2B5EF4-FFF2-40B4-BE49-F238E27FC236}">
                <a16:creationId xmlns:a16="http://schemas.microsoft.com/office/drawing/2014/main" id="{12D8A80A-21C7-4258-B531-FFD308ED67AA}"/>
              </a:ext>
            </a:extLst>
          </p:cNvPr>
          <p:cNvSpPr/>
          <p:nvPr/>
        </p:nvSpPr>
        <p:spPr>
          <a:xfrm>
            <a:off x="4283881" y="1476028"/>
            <a:ext cx="1188132" cy="373895"/>
          </a:xfrm>
          <a:prstGeom prst="wedgeRoundRectCallout">
            <a:avLst>
              <a:gd name="adj1" fmla="val -81359"/>
              <a:gd name="adj2" fmla="val -36692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ВОСТОЧНАЯ АЗИЯ</a:t>
            </a:r>
            <a:endParaRPr lang="en-US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блачко с текстом: прямоугольное со скругленными углами 12">
            <a:extLst>
              <a:ext uri="{FF2B5EF4-FFF2-40B4-BE49-F238E27FC236}">
                <a16:creationId xmlns:a16="http://schemas.microsoft.com/office/drawing/2014/main" id="{CF7A759D-9C1D-49D8-B38E-B8840B2CFE54}"/>
              </a:ext>
            </a:extLst>
          </p:cNvPr>
          <p:cNvSpPr/>
          <p:nvPr/>
        </p:nvSpPr>
        <p:spPr>
          <a:xfrm>
            <a:off x="2556971" y="424985"/>
            <a:ext cx="914400" cy="294959"/>
          </a:xfrm>
          <a:prstGeom prst="wedgeRoundRectCallout">
            <a:avLst>
              <a:gd name="adj1" fmla="val -15238"/>
              <a:gd name="adj2" fmla="val 141170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ЕВРОПА</a:t>
            </a:r>
            <a:endParaRPr lang="en-US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Облачко с текстом: прямоугольное со скругленными углами 13">
            <a:extLst>
              <a:ext uri="{FF2B5EF4-FFF2-40B4-BE49-F238E27FC236}">
                <a16:creationId xmlns:a16="http://schemas.microsoft.com/office/drawing/2014/main" id="{3F63F461-677E-4AF8-A4B6-6A1B242DB10F}"/>
              </a:ext>
            </a:extLst>
          </p:cNvPr>
          <p:cNvSpPr/>
          <p:nvPr/>
        </p:nvSpPr>
        <p:spPr>
          <a:xfrm>
            <a:off x="575469" y="719944"/>
            <a:ext cx="1058416" cy="360040"/>
          </a:xfrm>
          <a:prstGeom prst="wedgeRoundRectCallout">
            <a:avLst>
              <a:gd name="adj1" fmla="val 66769"/>
              <a:gd name="adj2" fmla="val 126437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СЕВЕРНАЯ АМЕРИКА</a:t>
            </a:r>
            <a:endParaRPr lang="en-US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29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5878C00-F2C9-4761-9D34-BF9461E233D9}"/>
              </a:ext>
            </a:extLst>
          </p:cNvPr>
          <p:cNvSpPr txBox="1"/>
          <p:nvPr/>
        </p:nvSpPr>
        <p:spPr>
          <a:xfrm>
            <a:off x="0" y="-14258"/>
            <a:ext cx="5749767" cy="400110"/>
          </a:xfrm>
          <a:prstGeom prst="rect">
            <a:avLst/>
          </a:prstGeom>
          <a:solidFill>
            <a:srgbClr val="1F02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ПРИРОДНЫЕ БОГАТСТВА И ИХ ЗНАЧЕНИЕ</a:t>
            </a:r>
            <a:endParaRPr lang="en-US" sz="2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F07B66-D4A0-4714-A872-B8875E724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95" t="5844" r="6720"/>
          <a:stretch/>
        </p:blipFill>
        <p:spPr>
          <a:xfrm rot="16200000">
            <a:off x="1543356" y="-968023"/>
            <a:ext cx="2672738" cy="54726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E3BE9F-7BCB-4F10-873E-F221CEE85A65}"/>
              </a:ext>
            </a:extLst>
          </p:cNvPr>
          <p:cNvSpPr txBox="1"/>
          <p:nvPr/>
        </p:nvSpPr>
        <p:spPr>
          <a:xfrm flipH="1">
            <a:off x="63943" y="431911"/>
            <a:ext cx="1547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МИНЕРАЛЬНЫЕ </a:t>
            </a:r>
            <a:endParaRPr lang="en-US" sz="12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CEAEC0-23F6-4CE8-AD4E-7AE5B33498F3}"/>
              </a:ext>
            </a:extLst>
          </p:cNvPr>
          <p:cNvSpPr txBox="1"/>
          <p:nvPr/>
        </p:nvSpPr>
        <p:spPr>
          <a:xfrm>
            <a:off x="3670116" y="431911"/>
            <a:ext cx="1490721" cy="2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КЛИМАТИЧЕСКИЕ</a:t>
            </a:r>
            <a:endParaRPr lang="en-US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9816A7-337E-44BC-9B21-F0B747455749}"/>
              </a:ext>
            </a:extLst>
          </p:cNvPr>
          <p:cNvSpPr txBox="1"/>
          <p:nvPr/>
        </p:nvSpPr>
        <p:spPr>
          <a:xfrm>
            <a:off x="1067973" y="2837782"/>
            <a:ext cx="882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ВОДНЫЕ</a:t>
            </a:r>
            <a:endParaRPr lang="en-US" sz="12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E31417-6790-4599-86E0-21A92537D758}"/>
              </a:ext>
            </a:extLst>
          </p:cNvPr>
          <p:cNvSpPr txBox="1"/>
          <p:nvPr/>
        </p:nvSpPr>
        <p:spPr>
          <a:xfrm>
            <a:off x="2708259" y="2836071"/>
            <a:ext cx="11329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1F02AE"/>
                </a:solidFill>
              </a:rPr>
              <a:t>ЗЕМЕЛЬНЫЕ</a:t>
            </a:r>
            <a:endParaRPr lang="en-US" sz="1200" b="1" dirty="0">
              <a:solidFill>
                <a:srgbClr val="1F02AE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33A585-C149-4C23-8E2C-189E87B44E64}"/>
              </a:ext>
            </a:extLst>
          </p:cNvPr>
          <p:cNvSpPr txBox="1"/>
          <p:nvPr/>
        </p:nvSpPr>
        <p:spPr>
          <a:xfrm>
            <a:off x="4338236" y="2808177"/>
            <a:ext cx="14638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БИОЛОГИЧЕСКИЕ</a:t>
            </a:r>
            <a:endParaRPr lang="en-US" sz="11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1AB6699-D659-4256-96E2-5B06883989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19" t="17511" r="34636" b="21109"/>
          <a:stretch/>
        </p:blipFill>
        <p:spPr>
          <a:xfrm>
            <a:off x="1031603" y="591827"/>
            <a:ext cx="1160430" cy="1008112"/>
          </a:xfrm>
          <a:prstGeom prst="ellipse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E6F7930-112D-493C-9E6A-2444C9656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952" y="631263"/>
            <a:ext cx="1160430" cy="988781"/>
          </a:xfrm>
          <a:prstGeom prst="ellipse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96E402E-9755-4495-87EA-CEFD4F25D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429" y="2000206"/>
            <a:ext cx="1188728" cy="987990"/>
          </a:xfrm>
          <a:prstGeom prst="ellipse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7B3E2C3-C5A7-48BE-8C2F-EE891E6067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1793" y="1981515"/>
            <a:ext cx="1160430" cy="987990"/>
          </a:xfrm>
          <a:prstGeom prst="ellipse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DE2C94D-8354-4E57-A2D6-A485DC1E67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8199" y="1952267"/>
            <a:ext cx="1160430" cy="101723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52221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7D923-4641-4DB4-92A0-C52A1D9F6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59450" cy="467916"/>
          </a:xfrm>
          <a:solidFill>
            <a:srgbClr val="1F02AE"/>
          </a:solidFill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СТЕПЕНИ ИЗМЕНЕННОСТИ ЧЕЛОВЕКОМ ПРИРОДНЫЕ КОМПЛЕКСЫ: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0574EE-098F-45B2-85E1-2D18C6662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4" y="509773"/>
            <a:ext cx="1764195" cy="173288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42D32A-69CC-4FAE-9C47-5F7193F80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625" y="1329779"/>
            <a:ext cx="1826488" cy="18022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4CDDE0-88A8-4E9E-A0E6-08E94C60A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845" y="505560"/>
            <a:ext cx="1723788" cy="165263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B9BC1E-8570-41C4-9AFE-F9B851F13412}"/>
              </a:ext>
            </a:extLst>
          </p:cNvPr>
          <p:cNvSpPr txBox="1"/>
          <p:nvPr/>
        </p:nvSpPr>
        <p:spPr>
          <a:xfrm flipH="1">
            <a:off x="71414" y="2288912"/>
            <a:ext cx="197050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ЕСТЕСТВЕННЫЕ ЛАНДШАФТЫ- территории</a:t>
            </a:r>
          </a:p>
          <a:p>
            <a:r>
              <a:rPr lang="ru-RU" sz="1050" dirty="0">
                <a:solidFill>
                  <a:srgbClr val="01494B"/>
                </a:solidFill>
              </a:rPr>
              <a:t>не используемые в хозяйственной деятельности человека</a:t>
            </a:r>
            <a:endParaRPr lang="en-US" sz="1050" dirty="0">
              <a:solidFill>
                <a:srgbClr val="01494B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EC69EE-8CBC-45B7-98F1-72765A3DC865}"/>
              </a:ext>
            </a:extLst>
          </p:cNvPr>
          <p:cNvSpPr txBox="1"/>
          <p:nvPr/>
        </p:nvSpPr>
        <p:spPr>
          <a:xfrm>
            <a:off x="1835609" y="514171"/>
            <a:ext cx="223224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Антропогенные ландшафты </a:t>
            </a:r>
            <a:r>
              <a:rPr lang="ru-RU" sz="1200" dirty="0">
                <a:solidFill>
                  <a:srgbClr val="014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территории сильно измененные хозяйственной деятельностью человека</a:t>
            </a:r>
            <a:endParaRPr lang="en-US" sz="1200" dirty="0">
              <a:solidFill>
                <a:srgbClr val="014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1F6B27-06C7-4380-88AA-D545258B63D5}"/>
              </a:ext>
            </a:extLst>
          </p:cNvPr>
          <p:cNvSpPr txBox="1"/>
          <p:nvPr/>
        </p:nvSpPr>
        <p:spPr>
          <a:xfrm>
            <a:off x="3782243" y="2109493"/>
            <a:ext cx="2157822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rgbClr val="1F02AE"/>
                </a:solidFill>
              </a:rPr>
              <a:t>Природно-антропогенные ландшафты </a:t>
            </a:r>
            <a:r>
              <a:rPr lang="ru-RU" dirty="0">
                <a:solidFill>
                  <a:srgbClr val="01494B"/>
                </a:solidFill>
              </a:rPr>
              <a:t>– территории, занимают  промежуточное положение между природными и антропогенными</a:t>
            </a:r>
            <a:endParaRPr lang="en-US" dirty="0">
              <a:solidFill>
                <a:srgbClr val="0149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39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4CC62EA-E1B4-4464-A1AC-C130227E11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30" b="13330"/>
          <a:stretch/>
        </p:blipFill>
        <p:spPr>
          <a:xfrm>
            <a:off x="1744963" y="606820"/>
            <a:ext cx="1936163" cy="143554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35C3CE-AAC9-435D-8315-358085882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62"/>
            <a:ext cx="5759450" cy="541185"/>
          </a:xfrm>
          <a:solidFill>
            <a:srgbClr val="1F02AE"/>
          </a:solidFill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целях сохранения природных ландшафтов  создаются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E05B07-5CCF-4266-8510-D524C4AD9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17" y="606820"/>
            <a:ext cx="1512168" cy="2453384"/>
          </a:xfrm>
          <a:prstGeom prst="rect">
            <a:avLst/>
          </a:prstGeom>
        </p:spPr>
      </p:pic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6FFC4F34-DE07-4517-B921-0CFC30C29F43}"/>
              </a:ext>
            </a:extLst>
          </p:cNvPr>
          <p:cNvSpPr/>
          <p:nvPr/>
        </p:nvSpPr>
        <p:spPr>
          <a:xfrm>
            <a:off x="2486778" y="2736168"/>
            <a:ext cx="2520784" cy="386260"/>
          </a:xfrm>
          <a:prstGeom prst="wedgeRoundRectCallout">
            <a:avLst>
              <a:gd name="adj1" fmla="val -16785"/>
              <a:gd name="adj2" fmla="val -76559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заповедники</a:t>
            </a:r>
            <a:endParaRPr lang="en-US" sz="28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437268CE-05FD-4C3C-BCB9-851D3B5AD128}"/>
              </a:ext>
            </a:extLst>
          </p:cNvPr>
          <p:cNvCxnSpPr>
            <a:cxnSpLocks/>
          </p:cNvCxnSpPr>
          <p:nvPr/>
        </p:nvCxnSpPr>
        <p:spPr>
          <a:xfrm>
            <a:off x="1682274" y="606820"/>
            <a:ext cx="0" cy="23813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45BD195-CCCF-40DE-93C7-382849DF0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3825" y="604229"/>
            <a:ext cx="1980213" cy="143554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F9D65E-96A7-4EC6-A6DB-AF03902D6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8202" y="1404020"/>
            <a:ext cx="1792924" cy="11908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104EBA5-C324-4E89-B945-4D9A1E08BD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7170" y="1395978"/>
            <a:ext cx="1792919" cy="119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7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35C3CE-AAC9-435D-8315-358085882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62"/>
            <a:ext cx="5759450" cy="541185"/>
          </a:xfrm>
          <a:solidFill>
            <a:srgbClr val="1F02AE"/>
          </a:solidFill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целях сохранения природных ландшафтов  создаются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лачко с текстом: прямоугольное со скругленными углами 5">
            <a:extLst>
              <a:ext uri="{FF2B5EF4-FFF2-40B4-BE49-F238E27FC236}">
                <a16:creationId xmlns:a16="http://schemas.microsoft.com/office/drawing/2014/main" id="{8E2FD787-AA02-4374-A4CA-059C49E96CE7}"/>
              </a:ext>
            </a:extLst>
          </p:cNvPr>
          <p:cNvSpPr/>
          <p:nvPr/>
        </p:nvSpPr>
        <p:spPr>
          <a:xfrm>
            <a:off x="2879725" y="2709948"/>
            <a:ext cx="2016224" cy="386260"/>
          </a:xfrm>
          <a:prstGeom prst="wedgeRoundRectCallout">
            <a:avLst>
              <a:gd name="adj1" fmla="val -24321"/>
              <a:gd name="adj2" fmla="val -76559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заказники</a:t>
            </a:r>
            <a:endParaRPr lang="en-US" sz="28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437268CE-05FD-4C3C-BCB9-851D3B5AD128}"/>
              </a:ext>
            </a:extLst>
          </p:cNvPr>
          <p:cNvCxnSpPr>
            <a:cxnSpLocks/>
          </p:cNvCxnSpPr>
          <p:nvPr/>
        </p:nvCxnSpPr>
        <p:spPr>
          <a:xfrm>
            <a:off x="1682274" y="606820"/>
            <a:ext cx="0" cy="23813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CBCA86-898E-42B9-B635-B0F45B3152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0" t="4391" r="13661"/>
          <a:stretch/>
        </p:blipFill>
        <p:spPr>
          <a:xfrm>
            <a:off x="39811" y="606820"/>
            <a:ext cx="2083829" cy="24893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711F5F-3745-4F9C-8DE2-BC939DF83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663" y="604971"/>
            <a:ext cx="1831801" cy="12657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0A7829D-4AE8-486D-8964-8FA5BF963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969" y="1302909"/>
            <a:ext cx="1831801" cy="126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65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35C3CE-AAC9-435D-8315-358085882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62"/>
            <a:ext cx="5759450" cy="541185"/>
          </a:xfrm>
          <a:solidFill>
            <a:srgbClr val="1F02AE"/>
          </a:solidFill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целях сохранения природных ландшафтов  создаются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E05B07-5CCF-4266-8510-D524C4AD9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17" y="606820"/>
            <a:ext cx="1512168" cy="2453384"/>
          </a:xfrm>
          <a:prstGeom prst="rect">
            <a:avLst/>
          </a:prstGeom>
        </p:spPr>
      </p:pic>
      <p:sp>
        <p:nvSpPr>
          <p:cNvPr id="8" name="Облачко с текстом: прямоугольное со скругленными углами 7">
            <a:extLst>
              <a:ext uri="{FF2B5EF4-FFF2-40B4-BE49-F238E27FC236}">
                <a16:creationId xmlns:a16="http://schemas.microsoft.com/office/drawing/2014/main" id="{DCE7165D-B7C7-49BC-9FA2-A4BD59D395E2}"/>
              </a:ext>
            </a:extLst>
          </p:cNvPr>
          <p:cNvSpPr/>
          <p:nvPr/>
        </p:nvSpPr>
        <p:spPr>
          <a:xfrm>
            <a:off x="2375669" y="2772172"/>
            <a:ext cx="2898066" cy="362037"/>
          </a:xfrm>
          <a:prstGeom prst="wedgeRoundRectCallout">
            <a:avLst>
              <a:gd name="adj1" fmla="val -19591"/>
              <a:gd name="adj2" fmla="val -70782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Национальные парки</a:t>
            </a:r>
            <a:endParaRPr lang="en-US" sz="18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437268CE-05FD-4C3C-BCB9-851D3B5AD128}"/>
              </a:ext>
            </a:extLst>
          </p:cNvPr>
          <p:cNvCxnSpPr>
            <a:cxnSpLocks/>
          </p:cNvCxnSpPr>
          <p:nvPr/>
        </p:nvCxnSpPr>
        <p:spPr>
          <a:xfrm>
            <a:off x="1682274" y="606820"/>
            <a:ext cx="0" cy="23813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A0E62A-1D8E-4168-A6AE-E56B25147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309" y="552483"/>
            <a:ext cx="2016218" cy="13555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ABA42BC-455B-482E-9760-B5765463B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08" y="1332012"/>
            <a:ext cx="2016225" cy="135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32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418" y="78986"/>
            <a:ext cx="1476164" cy="32442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000" b="1" i="1" spc="15" dirty="0">
                <a:solidFill>
                  <a:srgbClr val="000000"/>
                </a:solidFill>
              </a:rPr>
              <a:t> Задание: </a:t>
            </a:r>
            <a:endParaRPr sz="2000" b="1" i="1" spc="5" dirty="0">
              <a:solidFill>
                <a:srgbClr val="00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0507" y="159134"/>
            <a:ext cx="252358" cy="252358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32" dirty="0"/>
          </a:p>
        </p:txBody>
      </p:sp>
      <p:sp>
        <p:nvSpPr>
          <p:cNvPr id="5" name="object 5"/>
          <p:cNvSpPr/>
          <p:nvPr/>
        </p:nvSpPr>
        <p:spPr>
          <a:xfrm>
            <a:off x="328750" y="679285"/>
            <a:ext cx="1092499" cy="399463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132" dirty="0"/>
          </a:p>
        </p:txBody>
      </p:sp>
      <p:sp>
        <p:nvSpPr>
          <p:cNvPr id="8" name="object 8"/>
          <p:cNvSpPr txBox="1"/>
          <p:nvPr/>
        </p:nvSpPr>
        <p:spPr>
          <a:xfrm>
            <a:off x="1553179" y="582921"/>
            <a:ext cx="4084241" cy="1856181"/>
          </a:xfrm>
          <a:prstGeom prst="rect">
            <a:avLst/>
          </a:prstGeom>
        </p:spPr>
        <p:txBody>
          <a:bodyPr vert="horz" wrap="square" lIns="0" tIns="21558" rIns="0" bIns="0" rtlCol="0">
            <a:spAutoFit/>
          </a:bodyPr>
          <a:lstStyle/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800" b="1" dirty="0">
                <a:solidFill>
                  <a:srgbClr val="00A650"/>
                </a:solidFill>
                <a:latin typeface="Arial"/>
                <a:cs typeface="Arial"/>
              </a:rPr>
              <a:t>1. ПРОЧИТАТЬ: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997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600" b="1" dirty="0">
                <a:solidFill>
                  <a:srgbClr val="00A650"/>
                </a:solidFill>
                <a:latin typeface="Arial"/>
                <a:cs typeface="Arial"/>
              </a:rPr>
              <a:t>§ 12 «Население Земли, расы»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997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997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600" b="1" dirty="0">
                <a:solidFill>
                  <a:srgbClr val="00A650"/>
                </a:solidFill>
                <a:latin typeface="Arial"/>
                <a:cs typeface="Arial"/>
              </a:rPr>
              <a:t>2. </a:t>
            </a:r>
            <a:r>
              <a:rPr lang="ru-RU" sz="1800" b="1" dirty="0">
                <a:solidFill>
                  <a:srgbClr val="00A650"/>
                </a:solidFill>
                <a:latin typeface="Arial"/>
                <a:cs typeface="Arial"/>
              </a:rPr>
              <a:t>ВЫПОЛНИТЬ: 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600" b="1" dirty="0">
                <a:solidFill>
                  <a:srgbClr val="00A650"/>
                </a:solidFill>
                <a:latin typeface="Arial"/>
                <a:cs typeface="Arial"/>
              </a:rPr>
              <a:t>Практическое задание стр. 32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997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997" b="1" dirty="0">
              <a:solidFill>
                <a:srgbClr val="00A65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90846" y="2989631"/>
            <a:ext cx="3747342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1132" dirty="0"/>
          </a:p>
        </p:txBody>
      </p:sp>
      <p:sp>
        <p:nvSpPr>
          <p:cNvPr id="10" name="object 10"/>
          <p:cNvSpPr/>
          <p:nvPr/>
        </p:nvSpPr>
        <p:spPr>
          <a:xfrm>
            <a:off x="1970748" y="2459290"/>
            <a:ext cx="2462086" cy="403121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132" dirty="0"/>
          </a:p>
        </p:txBody>
      </p:sp>
      <p:grpSp>
        <p:nvGrpSpPr>
          <p:cNvPr id="13" name="object 13"/>
          <p:cNvGrpSpPr/>
          <p:nvPr/>
        </p:nvGrpSpPr>
        <p:grpSpPr>
          <a:xfrm>
            <a:off x="377747" y="1197841"/>
            <a:ext cx="905449" cy="135183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1132"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1132" dirty="0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21560" y="2630803"/>
            <a:ext cx="1042408" cy="231435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1132" dirty="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1132" dirty="0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1B66A-19BA-4ACF-A440-A0BC8DD94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59450" cy="386260"/>
          </a:xfrm>
          <a:solidFill>
            <a:srgbClr val="1F02AE"/>
          </a:solidFill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11CD06-4575-4AC6-AA98-B12DD163D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05" y="550474"/>
            <a:ext cx="3117264" cy="26177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3416A5-2842-404E-A05D-B7D0EBEC2289}"/>
              </a:ext>
            </a:extLst>
          </p:cNvPr>
          <p:cNvSpPr txBox="1"/>
          <p:nvPr/>
        </p:nvSpPr>
        <p:spPr>
          <a:xfrm>
            <a:off x="2771714" y="550474"/>
            <a:ext cx="28292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РАСТЕТ ПО МЕРЕ  </a:t>
            </a:r>
            <a:r>
              <a:rPr lang="ru-RU" sz="1800" b="1" i="1" dirty="0">
                <a:solidFill>
                  <a:srgbClr val="027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 – ЭКОНОМИЧЕСКОГО  РАЗВИТИЯ ОБЩЕСТВА</a:t>
            </a:r>
            <a:endParaRPr lang="en-US" sz="2000" b="1" i="1" dirty="0">
              <a:solidFill>
                <a:srgbClr val="0274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26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91"/>
            <a:ext cx="5759450" cy="386260"/>
          </a:xfrm>
          <a:solidFill>
            <a:srgbClr val="1F02AE"/>
          </a:solidFill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ЧИСЛЕННОСТИ НАСЕЛЕНИЯ ЗЕМЛИ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2BAC28-E674-4179-B05D-15DE89E3A8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9" t="15331" r="3329" b="9996"/>
          <a:stretch/>
        </p:blipFill>
        <p:spPr>
          <a:xfrm>
            <a:off x="1439565" y="584101"/>
            <a:ext cx="2736304" cy="2129173"/>
          </a:xfrm>
          <a:prstGeom prst="rect">
            <a:avLst/>
          </a:prstGeom>
        </p:spPr>
      </p:pic>
      <p:sp>
        <p:nvSpPr>
          <p:cNvPr id="9" name="Облачко с текстом: прямоугольное со скругленными углами 8">
            <a:extLst>
              <a:ext uri="{FF2B5EF4-FFF2-40B4-BE49-F238E27FC236}">
                <a16:creationId xmlns:a16="http://schemas.microsoft.com/office/drawing/2014/main" id="{7FA9BD7A-18C0-4B8E-95D2-66083BD0DA74}"/>
              </a:ext>
            </a:extLst>
          </p:cNvPr>
          <p:cNvSpPr/>
          <p:nvPr/>
        </p:nvSpPr>
        <p:spPr>
          <a:xfrm>
            <a:off x="134511" y="2791672"/>
            <a:ext cx="1944216" cy="307862"/>
          </a:xfrm>
          <a:prstGeom prst="wedgeRoundRectCallout">
            <a:avLst>
              <a:gd name="adj1" fmla="val 26293"/>
              <a:gd name="adj2" fmla="val -162859"/>
              <a:gd name="adj3" fmla="val 16667"/>
            </a:avLst>
          </a:prstGeom>
          <a:solidFill>
            <a:schemeClr val="bg1"/>
          </a:solidFill>
          <a:ln>
            <a:solidFill>
              <a:srgbClr val="1F0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НАЧАЛЕ НАШЕЙ ЭРЫ ЧИСЛЕННОСТЬ НАСЕЛЕНИЯ</a:t>
            </a:r>
            <a:endParaRPr lang="en-US" sz="9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3B2A7361-BACF-4219-849A-140F0FA9DA53}"/>
              </a:ext>
            </a:extLst>
          </p:cNvPr>
          <p:cNvSpPr/>
          <p:nvPr/>
        </p:nvSpPr>
        <p:spPr>
          <a:xfrm>
            <a:off x="2168557" y="2791672"/>
            <a:ext cx="3024336" cy="307862"/>
          </a:xfrm>
          <a:prstGeom prst="wedgeRoundRectCallout">
            <a:avLst>
              <a:gd name="adj1" fmla="val -36733"/>
              <a:gd name="adj2" fmla="val -158884"/>
              <a:gd name="adj3" fmla="val 16667"/>
            </a:avLst>
          </a:prstGeom>
          <a:solidFill>
            <a:schemeClr val="bg1"/>
          </a:solidFill>
          <a:ln>
            <a:solidFill>
              <a:srgbClr val="1F0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1000 ГОДУ СОСТАВЛЯЛО  305 </a:t>
            </a:r>
            <a:r>
              <a:rPr lang="ru-RU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млн.ч</a:t>
            </a:r>
            <a:endParaRPr lang="en-US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авая фигурная скобка 10">
            <a:extLst>
              <a:ext uri="{FF2B5EF4-FFF2-40B4-BE49-F238E27FC236}">
                <a16:creationId xmlns:a16="http://schemas.microsoft.com/office/drawing/2014/main" id="{0D51838C-3621-4736-B494-7D7FA068E47F}"/>
              </a:ext>
            </a:extLst>
          </p:cNvPr>
          <p:cNvSpPr/>
          <p:nvPr/>
        </p:nvSpPr>
        <p:spPr>
          <a:xfrm rot="5400000">
            <a:off x="3260014" y="2250685"/>
            <a:ext cx="155447" cy="524133"/>
          </a:xfrm>
          <a:prstGeom prst="rightBrace">
            <a:avLst>
              <a:gd name="adj1" fmla="val 8331"/>
              <a:gd name="adj2" fmla="val 50000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2" name="Облачко с текстом: прямоугольное со скругленными углами 11">
            <a:extLst>
              <a:ext uri="{FF2B5EF4-FFF2-40B4-BE49-F238E27FC236}">
                <a16:creationId xmlns:a16="http://schemas.microsoft.com/office/drawing/2014/main" id="{D49BC74E-44FB-4138-8244-99166A9618B7}"/>
              </a:ext>
            </a:extLst>
          </p:cNvPr>
          <p:cNvSpPr/>
          <p:nvPr/>
        </p:nvSpPr>
        <p:spPr>
          <a:xfrm>
            <a:off x="3671813" y="1989868"/>
            <a:ext cx="2087636" cy="386260"/>
          </a:xfrm>
          <a:prstGeom prst="wedgeRoundRectCallout">
            <a:avLst>
              <a:gd name="adj1" fmla="val -66434"/>
              <a:gd name="adj2" fmla="val 74516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Произошло  двукратное увеличение численности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54FAD1-9923-440B-9C13-CF8461888806}"/>
              </a:ext>
            </a:extLst>
          </p:cNvPr>
          <p:cNvSpPr txBox="1"/>
          <p:nvPr/>
        </p:nvSpPr>
        <p:spPr>
          <a:xfrm>
            <a:off x="3075671" y="2579840"/>
            <a:ext cx="708848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лет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Облачко с текстом: прямоугольное со скругленными углами 13">
            <a:extLst>
              <a:ext uri="{FF2B5EF4-FFF2-40B4-BE49-F238E27FC236}">
                <a16:creationId xmlns:a16="http://schemas.microsoft.com/office/drawing/2014/main" id="{89D087C7-ADF5-4AA9-A344-89F005325EBE}"/>
              </a:ext>
            </a:extLst>
          </p:cNvPr>
          <p:cNvSpPr/>
          <p:nvPr/>
        </p:nvSpPr>
        <p:spPr>
          <a:xfrm>
            <a:off x="3959845" y="1568100"/>
            <a:ext cx="1799605" cy="382136"/>
          </a:xfrm>
          <a:prstGeom prst="wedgeRoundRectCallout">
            <a:avLst>
              <a:gd name="adj1" fmla="val -22165"/>
              <a:gd name="adj2" fmla="val -65449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Второе удвоение численности за 230 лет</a:t>
            </a:r>
            <a:endParaRPr lang="en-US" sz="105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Облачко с текстом: прямоугольное со скругленными углами 14">
            <a:extLst>
              <a:ext uri="{FF2B5EF4-FFF2-40B4-BE49-F238E27FC236}">
                <a16:creationId xmlns:a16="http://schemas.microsoft.com/office/drawing/2014/main" id="{F51EA684-9800-456D-B676-7DD6544DC473}"/>
              </a:ext>
            </a:extLst>
          </p:cNvPr>
          <p:cNvSpPr/>
          <p:nvPr/>
        </p:nvSpPr>
        <p:spPr>
          <a:xfrm>
            <a:off x="4175868" y="1152556"/>
            <a:ext cx="1583581" cy="337145"/>
          </a:xfrm>
          <a:prstGeom prst="wedgeRoundRectCallout">
            <a:avLst>
              <a:gd name="adj1" fmla="val -25557"/>
              <a:gd name="adj2" fmla="val -67477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Третье удвоение – 100 лет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Облачко с текстом: прямоугольное со скругленными углами 15">
            <a:extLst>
              <a:ext uri="{FF2B5EF4-FFF2-40B4-BE49-F238E27FC236}">
                <a16:creationId xmlns:a16="http://schemas.microsoft.com/office/drawing/2014/main" id="{6C323C76-FF2E-4044-893F-E4525C37421F}"/>
              </a:ext>
            </a:extLst>
          </p:cNvPr>
          <p:cNvSpPr/>
          <p:nvPr/>
        </p:nvSpPr>
        <p:spPr>
          <a:xfrm>
            <a:off x="4247877" y="716858"/>
            <a:ext cx="1511572" cy="337145"/>
          </a:xfrm>
          <a:prstGeom prst="wedgeRoundRectCallout">
            <a:avLst>
              <a:gd name="adj1" fmla="val -21532"/>
              <a:gd name="adj2" fmla="val -61704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Четвертое удвоение – 40 лет 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B0C424-5706-4C68-8418-CBA1E4E18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1" y="1054003"/>
            <a:ext cx="1386130" cy="123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9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91"/>
            <a:ext cx="5759450" cy="386260"/>
          </a:xfrm>
          <a:solidFill>
            <a:srgbClr val="1F02AE"/>
          </a:solidFill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ЧИСЛЕННОСТИ НАСЕЛЕНИЯ ЗЕМЛИ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24FAB3E-764F-44D8-8F83-93EDFD4B9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49" y="398042"/>
            <a:ext cx="1224136" cy="9001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7CB1CA-8088-473B-B726-36EAADE47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3" y="1224000"/>
            <a:ext cx="1908212" cy="19631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C3EB07-7462-4A86-B8A7-74F8519A4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633" y="398042"/>
            <a:ext cx="3564396" cy="22317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FA0C25-1B1A-48FD-944A-A3680A89C41D}"/>
              </a:ext>
            </a:extLst>
          </p:cNvPr>
          <p:cNvSpPr txBox="1"/>
          <p:nvPr/>
        </p:nvSpPr>
        <p:spPr>
          <a:xfrm>
            <a:off x="2051633" y="2534077"/>
            <a:ext cx="3636404" cy="6159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Согласно данным  Организации Объединённых Наций, численность население земного шара превышает 7,7 млн. человек </a:t>
            </a:r>
            <a:endParaRPr lang="en-US" b="1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999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91"/>
            <a:ext cx="5759450" cy="386260"/>
          </a:xfrm>
          <a:solidFill>
            <a:srgbClr val="1F02AE"/>
          </a:solidFill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РОСТ ЧИСЛЕННОСТИ НАСЕЛЕНИЯ ЗЕМЛИ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8749A7-07B3-4BA4-B064-5E8A71B48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06" y="-1522"/>
            <a:ext cx="468052" cy="3580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562C339-5454-4F66-8520-EF7CB09E2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07" y="1620044"/>
            <a:ext cx="2376265" cy="15877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Облачко с текстом: прямоугольное со скругленными углами 10">
            <a:extLst>
              <a:ext uri="{FF2B5EF4-FFF2-40B4-BE49-F238E27FC236}">
                <a16:creationId xmlns:a16="http://schemas.microsoft.com/office/drawing/2014/main" id="{6BD1B895-54B6-4FF0-BE98-75F52A2E2B0C}"/>
              </a:ext>
            </a:extLst>
          </p:cNvPr>
          <p:cNvSpPr/>
          <p:nvPr/>
        </p:nvSpPr>
        <p:spPr>
          <a:xfrm>
            <a:off x="107416" y="423178"/>
            <a:ext cx="2376265" cy="1088854"/>
          </a:xfrm>
          <a:prstGeom prst="wedgeRoundRectCallout">
            <a:avLst>
              <a:gd name="adj1" fmla="val 15225"/>
              <a:gd name="adj2" fmla="val 57215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60 –х годах ХХ века во многих странах наблюдался «демографический взрыв», </a:t>
            </a:r>
          </a:p>
          <a:p>
            <a:pPr algn="ctr"/>
            <a:r>
              <a:rPr lang="ru-RU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 есть ускоренный рост численности населения</a:t>
            </a:r>
            <a:endParaRPr lang="en-US" b="1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5171C0D-7C93-4B2E-BC22-81D1A7F4A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27697" y="444620"/>
            <a:ext cx="3012836" cy="1823495"/>
          </a:xfrm>
          <a:prstGeom prst="rect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44BA5249-138B-4C25-B3A0-ABB3A149CBB4}"/>
              </a:ext>
            </a:extLst>
          </p:cNvPr>
          <p:cNvCxnSpPr/>
          <p:nvPr/>
        </p:nvCxnSpPr>
        <p:spPr>
          <a:xfrm>
            <a:off x="2555689" y="444621"/>
            <a:ext cx="0" cy="265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блачко с текстом: прямоугольное со скругленными углами 16">
            <a:extLst>
              <a:ext uri="{FF2B5EF4-FFF2-40B4-BE49-F238E27FC236}">
                <a16:creationId xmlns:a16="http://schemas.microsoft.com/office/drawing/2014/main" id="{2D8C1264-CA1F-4D89-A4A2-E103D7C99D4C}"/>
              </a:ext>
            </a:extLst>
          </p:cNvPr>
          <p:cNvSpPr/>
          <p:nvPr/>
        </p:nvSpPr>
        <p:spPr>
          <a:xfrm>
            <a:off x="2636766" y="2405949"/>
            <a:ext cx="3012836" cy="779035"/>
          </a:xfrm>
          <a:prstGeom prst="wedgeRoundRectCallout">
            <a:avLst>
              <a:gd name="adj1" fmla="val -21257"/>
              <a:gd name="adj2" fmla="val -61443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Быстрый рост наблюдается в странах Африки, Азии и Америки, а во многих странах Европы прирост очень низок</a:t>
            </a:r>
            <a:endParaRPr lang="en-US" sz="1200" b="1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474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91"/>
            <a:ext cx="5759450" cy="386260"/>
          </a:xfrm>
          <a:solidFill>
            <a:srgbClr val="1F02AE"/>
          </a:solidFill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РОСТ ЧИСЛЕННОСТИ НАСЕЛЕНИЯ ЗЕМЛИ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8749A7-07B3-4BA4-B064-5E8A71B48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06" y="-1522"/>
            <a:ext cx="468052" cy="3580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1D027F7-16EB-477F-80CE-C91B2F8BD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58" y="384739"/>
            <a:ext cx="4603124" cy="269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88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92"/>
            <a:ext cx="5759450" cy="661927"/>
          </a:xfrm>
          <a:solidFill>
            <a:srgbClr val="1F02AE"/>
          </a:solidFill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 принадлежит 3 крупным расам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EDCA43-D087-4EE3-AC2B-9E54C4183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72" y="1115988"/>
            <a:ext cx="4536505" cy="20573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DFCBA1-8E16-43D8-9AE6-6BA8A0A4DF51}"/>
              </a:ext>
            </a:extLst>
          </p:cNvPr>
          <p:cNvSpPr txBox="1"/>
          <p:nvPr/>
        </p:nvSpPr>
        <p:spPr>
          <a:xfrm>
            <a:off x="178830" y="632254"/>
            <a:ext cx="5580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Расы — крупные группы людей, связанные общностью происхождения и внешних физических признаков</a:t>
            </a:r>
            <a:endParaRPr lang="en-US" sz="1400" b="1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015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3753A5-2B6F-4F14-9923-85D704356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5759449" cy="386260"/>
          </a:xfrm>
          <a:solidFill>
            <a:srgbClr val="1F02AE"/>
          </a:solidFill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СМЕШАННЫЕ РАСЫ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D466EE-6CBD-4D86-A4D2-20BD952DB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29" y="485916"/>
            <a:ext cx="2396895" cy="22142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243E57-E8C4-436E-AF0D-B317A54CE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13" y="485917"/>
            <a:ext cx="2926405" cy="221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12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91"/>
            <a:ext cx="5759450" cy="445904"/>
          </a:xfrm>
          <a:solidFill>
            <a:srgbClr val="1F02AE"/>
          </a:solidFill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РАЗМЕЩЕНИЯ НАСЕЛЕНИЯ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CD6E6B-C09F-4155-921A-CD6CFCAA436E}"/>
              </a:ext>
            </a:extLst>
          </p:cNvPr>
          <p:cNvSpPr txBox="1"/>
          <p:nvPr/>
        </p:nvSpPr>
        <p:spPr>
          <a:xfrm>
            <a:off x="107417" y="617219"/>
            <a:ext cx="2412268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Размещение населения — это процесс распределения населения на определённой территории.</a:t>
            </a:r>
            <a:endParaRPr lang="en-US" sz="1300" b="1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EEF17B-5758-485F-939D-C7CAC15B510D}"/>
              </a:ext>
            </a:extLst>
          </p:cNvPr>
          <p:cNvSpPr txBox="1"/>
          <p:nvPr/>
        </p:nvSpPr>
        <p:spPr>
          <a:xfrm>
            <a:off x="100008" y="1895132"/>
            <a:ext cx="230485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Плотность населения — это число жителей, приходящееся на  1  км² территории</a:t>
            </a:r>
            <a:endParaRPr lang="en-US" sz="1300" b="1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931E6D-BC9E-4018-B48D-C8CC32A24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685" y="617219"/>
            <a:ext cx="3122643" cy="23349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13A55F2-7B15-4D7A-BEAC-718BF04FD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681" y="563163"/>
            <a:ext cx="3175761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37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154050</TotalTime>
  <Words>314</Words>
  <Application>Microsoft Office PowerPoint</Application>
  <PresentationFormat>Произвольный</PresentationFormat>
  <Paragraphs>71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Open Sans</vt:lpstr>
      <vt:lpstr>Open Sans Light</vt:lpstr>
      <vt:lpstr>1_Office Theme</vt:lpstr>
      <vt:lpstr>Презентация PowerPoint</vt:lpstr>
      <vt:lpstr>ЧИСЛЕННОСТЬ НАСЕЛЕНИЯ</vt:lpstr>
      <vt:lpstr>РОСТ ЧИСЛЕННОСТИ НАСЕЛЕНИЯ ЗЕМЛИ</vt:lpstr>
      <vt:lpstr>РОСТ ЧИСЛЕННОСТИ НАСЕЛЕНИЯ ЗЕМЛИ</vt:lpstr>
      <vt:lpstr>           РОСТ ЧИСЛЕННОСТИ НАСЕЛЕНИЯ ЗЕМЛИ</vt:lpstr>
      <vt:lpstr>           РОСТ ЧИСЛЕННОСТИ НАСЕЛЕНИЯ ЗЕМЛИ</vt:lpstr>
      <vt:lpstr>Население принадлежит 3 крупным расам</vt:lpstr>
      <vt:lpstr>СМЕШАННЫЕ РАСЫ</vt:lpstr>
      <vt:lpstr>ОСОБЕННОСТИ РАЗМЕЩЕНИЯ НАСЕЛЕНИЯ</vt:lpstr>
      <vt:lpstr>ФАКТОРЫ, ВЛИЯЮЩИЕ НА РАЗМЕЩЕНИЕ НАСЕЛЕНИЯ</vt:lpstr>
      <vt:lpstr>Презентация PowerPoint</vt:lpstr>
      <vt:lpstr>КРУПНЫЕ ГУСТОНАСЕЛЕННЫЕ ТЕРРИТОРИИ</vt:lpstr>
      <vt:lpstr>Презентация PowerPoint</vt:lpstr>
      <vt:lpstr>ПО СТЕПЕНИ ИЗМЕНЕННОСТИ ЧЕЛОВЕКОМ ПРИРОДНЫЕ КОМПЛЕКСЫ:</vt:lpstr>
      <vt:lpstr>В целях сохранения природных ландшафтов  создаются</vt:lpstr>
      <vt:lpstr>В целях сохранения природных ландшафтов  создаются</vt:lpstr>
      <vt:lpstr>В целях сохранения природных ландшафтов  создаются</vt:lpstr>
      <vt:lpstr> Задание: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WINDOWS 10</cp:lastModifiedBy>
  <cp:revision>1662</cp:revision>
  <dcterms:created xsi:type="dcterms:W3CDTF">2014-10-08T23:03:32Z</dcterms:created>
  <dcterms:modified xsi:type="dcterms:W3CDTF">2020-09-20T09:58:27Z</dcterms:modified>
</cp:coreProperties>
</file>