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notesMasterIdLst>
    <p:notesMasterId r:id="rId17"/>
  </p:notesMasterIdLst>
  <p:sldIdLst>
    <p:sldId id="1378" r:id="rId2"/>
    <p:sldId id="1409" r:id="rId3"/>
    <p:sldId id="1379" r:id="rId4"/>
    <p:sldId id="1437" r:id="rId5"/>
    <p:sldId id="1428" r:id="rId6"/>
    <p:sldId id="1424" r:id="rId7"/>
    <p:sldId id="1429" r:id="rId8"/>
    <p:sldId id="1431" r:id="rId9"/>
    <p:sldId id="1433" r:id="rId10"/>
    <p:sldId id="1434" r:id="rId11"/>
    <p:sldId id="1436" r:id="rId12"/>
    <p:sldId id="1423" r:id="rId13"/>
    <p:sldId id="1432" r:id="rId14"/>
    <p:sldId id="1435" r:id="rId15"/>
    <p:sldId id="262" r:id="rId16"/>
  </p:sldIdLst>
  <p:sldSz cx="5759450" cy="3240088"/>
  <p:notesSz cx="6858000" cy="9144000"/>
  <p:defaultTextStyle>
    <a:defPPr>
      <a:defRPr lang="en-US"/>
    </a:defPPr>
    <a:lvl1pPr marL="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1378"/>
            <p14:sldId id="1409"/>
            <p14:sldId id="1379"/>
            <p14:sldId id="1437"/>
            <p14:sldId id="1428"/>
            <p14:sldId id="1424"/>
            <p14:sldId id="1429"/>
            <p14:sldId id="1431"/>
            <p14:sldId id="1433"/>
            <p14:sldId id="1434"/>
            <p14:sldId id="1436"/>
            <p14:sldId id="1423"/>
            <p14:sldId id="1432"/>
            <p14:sldId id="1435"/>
            <p14:sldId id="2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42" userDrawn="1">
          <p15:clr>
            <a:srgbClr val="A4A3A4"/>
          </p15:clr>
        </p15:guide>
        <p15:guide id="2" pos="1882" userDrawn="1">
          <p15:clr>
            <a:srgbClr val="A4A3A4"/>
          </p15:clr>
        </p15:guide>
        <p15:guide id="3" orient="horz" pos="517" userDrawn="1">
          <p15:clr>
            <a:srgbClr val="A4A3A4"/>
          </p15:clr>
        </p15:guide>
        <p15:guide id="4" pos="1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вар Фархадович" initials="АФ" lastIdx="1" clrIdx="0">
    <p:extLst>
      <p:ext uri="{19B8F6BF-5375-455C-9EA6-DF929625EA0E}">
        <p15:presenceInfo xmlns:p15="http://schemas.microsoft.com/office/powerpoint/2012/main" userId="b45d8b19bf4079a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02AE"/>
    <a:srgbClr val="027405"/>
    <a:srgbClr val="01494B"/>
    <a:srgbClr val="000000"/>
    <a:srgbClr val="800000"/>
    <a:srgbClr val="006600"/>
    <a:srgbClr val="001C54"/>
    <a:srgbClr val="450133"/>
    <a:srgbClr val="FF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5491" autoAdjust="0"/>
  </p:normalViewPr>
  <p:slideViewPr>
    <p:cSldViewPr snapToObjects="1">
      <p:cViewPr varScale="1">
        <p:scale>
          <a:sx n="149" d="100"/>
          <a:sy n="149" d="100"/>
        </p:scale>
        <p:origin x="714" y="114"/>
      </p:cViewPr>
      <p:guideLst>
        <p:guide orient="horz" pos="742"/>
        <p:guide pos="1882"/>
        <p:guide orient="horz" pos="517"/>
        <p:guide pos="1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t>9/12/2020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/>
              <a:pPr algn="ctr"/>
              <a:t>‹#›</a:t>
            </a:fld>
            <a:endParaRPr lang="en-US" sz="567" dirty="0"/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 dirty="0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 dirty="0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 dirty="0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 dirty="0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 dirty="0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 dirty="0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 dirty="0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 dirty="0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 dirty="0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 dirty="0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 dirty="0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 dirty="0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 dirty="0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 dirty="0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 dirty="0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 dirty="0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F885AB-1903-4E71-873C-EFE92CFEDE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4743" r="14743"/>
          <a:stretch>
            <a:fillRect/>
          </a:stretch>
        </p:blipFill>
        <p:spPr>
          <a:xfrm>
            <a:off x="4152561" y="1384300"/>
            <a:ext cx="1509477" cy="1503363"/>
          </a:xfrm>
          <a:prstGeom prst="rect">
            <a:avLst/>
          </a:prstGeom>
        </p:spPr>
      </p:pic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057" y="-12114"/>
            <a:ext cx="5751631" cy="1019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 dirty="0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663981" y="1031077"/>
            <a:ext cx="3871928" cy="1633568"/>
          </a:xfrm>
          <a:prstGeom prst="rect">
            <a:avLst/>
          </a:prstGeom>
        </p:spPr>
        <p:txBody>
          <a:bodyPr vert="horz" wrap="square" lIns="0" tIns="13949" rIns="0" bIns="0" rtlCol="0">
            <a:spAutoFit/>
          </a:bodyPr>
          <a:lstStyle/>
          <a:p>
            <a:pPr marL="18387">
              <a:lnSpc>
                <a:spcPts val="1952"/>
              </a:lnSpc>
              <a:spcBef>
                <a:spcPts val="110"/>
              </a:spcBef>
            </a:pPr>
            <a:r>
              <a:rPr lang="ru-RU" sz="1747" dirty="0">
                <a:solidFill>
                  <a:srgbClr val="002060"/>
                </a:solidFill>
                <a:latin typeface="Arial"/>
                <a:cs typeface="Arial"/>
              </a:rPr>
              <a:t>Тема</a:t>
            </a:r>
            <a:r>
              <a:rPr sz="1747" dirty="0">
                <a:solidFill>
                  <a:srgbClr val="002060"/>
                </a:solidFill>
                <a:latin typeface="Arial"/>
                <a:cs typeface="Arial"/>
              </a:rPr>
              <a:t>:</a:t>
            </a:r>
            <a:endParaRPr lang="ru-RU" sz="1747" dirty="0">
              <a:solidFill>
                <a:srgbClr val="002060"/>
              </a:solidFill>
              <a:latin typeface="Arial"/>
              <a:cs typeface="Arial"/>
            </a:endParaRPr>
          </a:p>
          <a:p>
            <a:pPr marL="18387">
              <a:lnSpc>
                <a:spcPts val="1952"/>
              </a:lnSpc>
              <a:spcBef>
                <a:spcPts val="110"/>
              </a:spcBef>
            </a:pPr>
            <a:endParaRPr lang="ru-RU" sz="1747" dirty="0">
              <a:solidFill>
                <a:srgbClr val="002060"/>
              </a:solidFill>
              <a:latin typeface="Arial"/>
              <a:cs typeface="Arial"/>
            </a:endParaRPr>
          </a:p>
          <a:p>
            <a:pPr marL="18387">
              <a:lnSpc>
                <a:spcPts val="1952"/>
              </a:lnSpc>
              <a:spcBef>
                <a:spcPts val="110"/>
              </a:spcBef>
            </a:pPr>
            <a:r>
              <a:rPr lang="ru-RU" sz="3200" b="1" dirty="0">
                <a:solidFill>
                  <a:srgbClr val="002060"/>
                </a:solidFill>
                <a:latin typeface="Arial"/>
                <a:cs typeface="Arial"/>
              </a:rPr>
              <a:t>Атмосфера.</a:t>
            </a:r>
          </a:p>
          <a:p>
            <a:pPr marL="18387">
              <a:lnSpc>
                <a:spcPts val="1952"/>
              </a:lnSpc>
              <a:spcBef>
                <a:spcPts val="110"/>
              </a:spcBef>
            </a:pPr>
            <a:endParaRPr lang="ru-RU" sz="32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18387">
              <a:lnSpc>
                <a:spcPts val="1952"/>
              </a:lnSpc>
              <a:spcBef>
                <a:spcPts val="110"/>
              </a:spcBef>
            </a:pPr>
            <a:r>
              <a:rPr lang="ru-RU" sz="3200" b="1" dirty="0">
                <a:solidFill>
                  <a:srgbClr val="002060"/>
                </a:solidFill>
                <a:latin typeface="Arial"/>
                <a:cs typeface="Arial"/>
              </a:rPr>
              <a:t>Климатические пояса</a:t>
            </a: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57176" y="1513083"/>
            <a:ext cx="343665" cy="117605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 dirty="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32" dirty="0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4918038" y="248656"/>
            <a:ext cx="173101" cy="372198"/>
          </a:xfrm>
          <a:prstGeom prst="rect">
            <a:avLst/>
          </a:prstGeom>
        </p:spPr>
        <p:txBody>
          <a:bodyPr vert="horz" wrap="square" lIns="0" tIns="15852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ru-RU" sz="2247" b="1" spc="10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sz="2247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4787115" y="556026"/>
            <a:ext cx="434945" cy="211899"/>
          </a:xfrm>
          <a:prstGeom prst="rect">
            <a:avLst/>
          </a:prstGeom>
        </p:spPr>
        <p:txBody>
          <a:bodyPr vert="horz" wrap="square" lIns="0" tIns="12047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lang="ru-RU" sz="1298" spc="-5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1298" dirty="0">
              <a:latin typeface="Arial"/>
              <a:cs typeface="Arial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874083" y="193718"/>
            <a:ext cx="2881078" cy="53796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spc="10" dirty="0">
                <a:solidFill>
                  <a:sysClr val="window" lastClr="FFFFFF"/>
                </a:solidFill>
              </a:rPr>
              <a:t>География</a:t>
            </a:r>
            <a:endParaRPr kumimoji="0" lang="en-US" sz="3400" b="1" i="0" u="none" strike="noStrike" kern="0" cap="none" spc="1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51515ADB-0A54-4D48-B21C-0D1BD48457B7}"/>
              </a:ext>
            </a:extLst>
          </p:cNvPr>
          <p:cNvSpPr/>
          <p:nvPr/>
        </p:nvSpPr>
        <p:spPr>
          <a:xfrm>
            <a:off x="328701" y="252500"/>
            <a:ext cx="335280" cy="464184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7BBBEFBB-2F62-43EB-AF31-953972EFBEBF}"/>
              </a:ext>
            </a:extLst>
          </p:cNvPr>
          <p:cNvSpPr/>
          <p:nvPr/>
        </p:nvSpPr>
        <p:spPr>
          <a:xfrm>
            <a:off x="550680" y="422024"/>
            <a:ext cx="62230" cy="108585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5109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64E3DE-9726-4C58-A879-01D77E65A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65489"/>
          </a:xfrm>
          <a:solidFill>
            <a:srgbClr val="1F02AE"/>
          </a:solidFill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СУБАНТАРКТИЧЕСКИЙ И СУБАРКТИЧЕСКИЙ КЛИМАТИЧЕСКИЕ ПОЯСА 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C2AB7BC-FFCF-4274-A615-44BA1FA90BAB}"/>
              </a:ext>
            </a:extLst>
          </p:cNvPr>
          <p:cNvSpPr/>
          <p:nvPr/>
        </p:nvSpPr>
        <p:spPr>
          <a:xfrm>
            <a:off x="3303581" y="827956"/>
            <a:ext cx="2240439" cy="6120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C8D5C2-177D-412A-A534-672946E7C85C}"/>
              </a:ext>
            </a:extLst>
          </p:cNvPr>
          <p:cNvSpPr txBox="1"/>
          <p:nvPr/>
        </p:nvSpPr>
        <p:spPr>
          <a:xfrm>
            <a:off x="7464" y="578250"/>
            <a:ext cx="273310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27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Субантарктический пояс, </a:t>
            </a:r>
            <a:r>
              <a:rPr lang="ru-RU" sz="1000" b="1" dirty="0" err="1">
                <a:solidFill>
                  <a:srgbClr val="027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субантарктика</a:t>
            </a:r>
            <a:r>
              <a:rPr lang="ru-RU" sz="1000" b="1" dirty="0">
                <a:solidFill>
                  <a:srgbClr val="027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природный географический пояс в Южном полушарии, граничащий с антарктическим поясом (Антарктикой) на юге и умеренным поясом на севере.</a:t>
            </a:r>
            <a:endParaRPr lang="en-US" sz="1000" b="1" dirty="0">
              <a:solidFill>
                <a:srgbClr val="0274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F06D348-6C77-42E2-84E8-DDDA97AFF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710" y="601492"/>
            <a:ext cx="2957658" cy="245871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011F1B-62FF-4058-B721-38A2A4B88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103" y="611932"/>
            <a:ext cx="2960265" cy="24842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DDB2D58-E25C-4BB9-893D-0AA515D9A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5709" y="611932"/>
            <a:ext cx="2960265" cy="24842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7B8CDF-5DFB-4434-8014-7FAFBE1961BB}"/>
              </a:ext>
            </a:extLst>
          </p:cNvPr>
          <p:cNvSpPr txBox="1"/>
          <p:nvPr/>
        </p:nvSpPr>
        <p:spPr>
          <a:xfrm>
            <a:off x="38729" y="1389564"/>
            <a:ext cx="269176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027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северных окраинах Евразии, Северной Америки и в приатлантических водах, расположен субарктический климатический пояс. Ему свойственна сезонная смена воздушных масс: летом умеренный тип воздушных масс, зимой – арктический. Для субарктического пояса, характерны длительная зима и прохладное лето с температурой июля от +5 до +10 °С.</a:t>
            </a:r>
            <a:endParaRPr lang="en-US" sz="1000" b="1" dirty="0">
              <a:solidFill>
                <a:srgbClr val="0274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1182DA0-1482-455D-ABAB-0967A71D61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0497" y="611932"/>
            <a:ext cx="2965477" cy="248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2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64E3DE-9726-4C58-A879-01D77E65A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65489"/>
          </a:xfrm>
          <a:solidFill>
            <a:srgbClr val="1F02AE"/>
          </a:solidFill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АНТАРКТИЧЕСКИЙ И АРКТИЧЕСКИЙ КЛИМАТИЧЕСКИЕ ПОЯСА 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C2AB7BC-FFCF-4274-A615-44BA1FA90BAB}"/>
              </a:ext>
            </a:extLst>
          </p:cNvPr>
          <p:cNvSpPr/>
          <p:nvPr/>
        </p:nvSpPr>
        <p:spPr>
          <a:xfrm>
            <a:off x="3317385" y="971972"/>
            <a:ext cx="2240439" cy="1656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27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арктическом и антарктическом поясах в течение года преобладает арктический воздух. ... Снежная и ледяная поверхности хорошо отражают солнечные лучи, которые здесь падают под углом, близким к 180 °.</a:t>
            </a:r>
            <a:endParaRPr lang="en-US" b="1" dirty="0">
              <a:solidFill>
                <a:srgbClr val="0274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A9E97C-AB1A-4F77-8940-DB85CDA86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9" y="598993"/>
            <a:ext cx="3180312" cy="25692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B63378-0176-4223-AF03-5F2F1540F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9" y="598994"/>
            <a:ext cx="3180312" cy="25692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2FAF92-F4DA-4A31-91C6-4257252F7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86" y="598994"/>
            <a:ext cx="3180312" cy="256922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DEF446D-69BE-4195-8740-AE98A45CC6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61" y="593326"/>
            <a:ext cx="3192937" cy="256922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4A42F5A-15D6-48CB-A404-29741E75C1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13" y="593326"/>
            <a:ext cx="3188186" cy="256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5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821429-A36E-4593-B690-F280A6FAA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1144" y="539924"/>
            <a:ext cx="3096344" cy="26835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089031-B589-4F60-81CC-E9F6F0F0827D}"/>
              </a:ext>
            </a:extLst>
          </p:cNvPr>
          <p:cNvSpPr txBox="1"/>
          <p:nvPr/>
        </p:nvSpPr>
        <p:spPr>
          <a:xfrm>
            <a:off x="17704" y="0"/>
            <a:ext cx="5724041" cy="461665"/>
          </a:xfrm>
          <a:prstGeom prst="rect">
            <a:avLst/>
          </a:prstGeom>
          <a:solidFill>
            <a:srgbClr val="1F02AE"/>
          </a:solidFill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Климатическая диаграмма — специальный график для графического отображения хода климатических показателей в течение года.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D26D06-03A0-47A2-933D-7D5200EC1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1" y="639627"/>
            <a:ext cx="2522583" cy="248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17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9E1074-6875-41C4-B390-D654A1E51F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04" r="20037" b="2941"/>
          <a:stretch/>
        </p:blipFill>
        <p:spPr>
          <a:xfrm>
            <a:off x="1223541" y="251892"/>
            <a:ext cx="3060340" cy="262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14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CEE6A47-BDDE-4112-AB64-9B0F48CA6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521" y="270359"/>
            <a:ext cx="3303451" cy="269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90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418" y="78986"/>
            <a:ext cx="1476164" cy="324424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2000" b="1" i="1" spc="15" dirty="0">
                <a:solidFill>
                  <a:srgbClr val="000000"/>
                </a:solidFill>
              </a:rPr>
              <a:t> Задание: </a:t>
            </a:r>
            <a:endParaRPr sz="2000" b="1" i="1" spc="5" dirty="0">
              <a:solidFill>
                <a:srgbClr val="00000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50507" y="159134"/>
            <a:ext cx="252358" cy="252358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32" dirty="0"/>
          </a:p>
        </p:txBody>
      </p:sp>
      <p:sp>
        <p:nvSpPr>
          <p:cNvPr id="5" name="object 5"/>
          <p:cNvSpPr/>
          <p:nvPr/>
        </p:nvSpPr>
        <p:spPr>
          <a:xfrm>
            <a:off x="328750" y="679285"/>
            <a:ext cx="1092499" cy="399463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132" dirty="0"/>
          </a:p>
        </p:txBody>
      </p:sp>
      <p:sp>
        <p:nvSpPr>
          <p:cNvPr id="8" name="object 8"/>
          <p:cNvSpPr txBox="1"/>
          <p:nvPr/>
        </p:nvSpPr>
        <p:spPr>
          <a:xfrm>
            <a:off x="1553179" y="582921"/>
            <a:ext cx="4084241" cy="1856181"/>
          </a:xfrm>
          <a:prstGeom prst="rect">
            <a:avLst/>
          </a:prstGeom>
        </p:spPr>
        <p:txBody>
          <a:bodyPr vert="horz" wrap="square" lIns="0" tIns="21558" rIns="0" bIns="0" rtlCol="0">
            <a:spAutoFit/>
          </a:bodyPr>
          <a:lstStyle/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997" b="1" dirty="0">
                <a:solidFill>
                  <a:srgbClr val="00A650"/>
                </a:solidFill>
                <a:latin typeface="Arial"/>
                <a:cs typeface="Arial"/>
              </a:rPr>
              <a:t>1. Прочитать:</a:t>
            </a: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endParaRPr lang="ru-RU" sz="1997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997" b="1" dirty="0">
                <a:solidFill>
                  <a:srgbClr val="00A650"/>
                </a:solidFill>
                <a:latin typeface="Arial"/>
                <a:cs typeface="Arial"/>
              </a:rPr>
              <a:t>§ 9 - 10 «Атмосфера. </a:t>
            </a: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endParaRPr lang="ru-RU" sz="1997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997" b="1" dirty="0">
                <a:solidFill>
                  <a:srgbClr val="00A650"/>
                </a:solidFill>
                <a:latin typeface="Arial"/>
                <a:cs typeface="Arial"/>
              </a:rPr>
              <a:t>Климатические пояса</a:t>
            </a: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endParaRPr lang="ru-RU" sz="1997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997" b="1" dirty="0">
                <a:solidFill>
                  <a:srgbClr val="00A650"/>
                </a:solidFill>
                <a:latin typeface="Arial"/>
                <a:cs typeface="Arial"/>
              </a:rPr>
              <a:t>2. Начертить таблицу №2</a:t>
            </a: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endParaRPr lang="ru-RU" sz="1997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endParaRPr lang="ru-RU" sz="1997" b="1" dirty="0">
              <a:solidFill>
                <a:srgbClr val="00A65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90846" y="2989631"/>
            <a:ext cx="3747342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 sz="1132" dirty="0"/>
          </a:p>
        </p:txBody>
      </p:sp>
      <p:sp>
        <p:nvSpPr>
          <p:cNvPr id="10" name="object 10"/>
          <p:cNvSpPr/>
          <p:nvPr/>
        </p:nvSpPr>
        <p:spPr>
          <a:xfrm>
            <a:off x="1979625" y="2779844"/>
            <a:ext cx="2462086" cy="403121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132" dirty="0"/>
          </a:p>
        </p:txBody>
      </p:sp>
      <p:grpSp>
        <p:nvGrpSpPr>
          <p:cNvPr id="13" name="object 13"/>
          <p:cNvGrpSpPr/>
          <p:nvPr/>
        </p:nvGrpSpPr>
        <p:grpSpPr>
          <a:xfrm>
            <a:off x="377747" y="1197841"/>
            <a:ext cx="905449" cy="135183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1132" dirty="0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1132" dirty="0"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321560" y="2630803"/>
            <a:ext cx="1042408" cy="231435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1132" dirty="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1132" dirty="0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31B66A-19BA-4ACF-A440-A0BC8DD94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1" y="-2715"/>
            <a:ext cx="5759450" cy="386260"/>
          </a:xfrm>
          <a:solidFill>
            <a:srgbClr val="1F02AE"/>
          </a:solidFill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КЛИМАТООБРАЗУЮЩИЕ ФАКТОРЫ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64A946E3-9EDE-4C1D-9FB4-5E6DEA385ADD}"/>
              </a:ext>
            </a:extLst>
          </p:cNvPr>
          <p:cNvCxnSpPr/>
          <p:nvPr/>
        </p:nvCxnSpPr>
        <p:spPr>
          <a:xfrm flipH="1">
            <a:off x="1151533" y="467916"/>
            <a:ext cx="324036" cy="25202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4587BF4-3E6C-46AE-ABE4-696F0F65789A}"/>
              </a:ext>
            </a:extLst>
          </p:cNvPr>
          <p:cNvSpPr txBox="1"/>
          <p:nvPr/>
        </p:nvSpPr>
        <p:spPr>
          <a:xfrm>
            <a:off x="647477" y="863960"/>
            <a:ext cx="23789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27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ГЕОГРАФИЧЕСКАЯ ШИРОТА</a:t>
            </a:r>
            <a:endParaRPr lang="en-US" sz="1200" b="1" dirty="0">
              <a:solidFill>
                <a:srgbClr val="0274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84426CDB-DD27-4880-BDB3-80955F9B6517}"/>
              </a:ext>
            </a:extLst>
          </p:cNvPr>
          <p:cNvCxnSpPr/>
          <p:nvPr/>
        </p:nvCxnSpPr>
        <p:spPr>
          <a:xfrm>
            <a:off x="3275769" y="467916"/>
            <a:ext cx="0" cy="86409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31B44CF-ACEE-4174-9CF7-A9FA2A2587C2}"/>
              </a:ext>
            </a:extLst>
          </p:cNvPr>
          <p:cNvSpPr txBox="1"/>
          <p:nvPr/>
        </p:nvSpPr>
        <p:spPr>
          <a:xfrm>
            <a:off x="1853354" y="1329566"/>
            <a:ext cx="2358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27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АТМОСФЕРНОЕ ДАВЛЕНИЕ </a:t>
            </a:r>
          </a:p>
          <a:p>
            <a:r>
              <a:rPr lang="ru-RU" sz="1200" b="1" dirty="0">
                <a:solidFill>
                  <a:srgbClr val="027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ВОЗДУШНЫЕ МАССЫ</a:t>
            </a:r>
            <a:endParaRPr lang="en-US" sz="1200" b="1" dirty="0">
              <a:solidFill>
                <a:srgbClr val="0274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5FC1D396-3698-484E-8061-0B1909EF7188}"/>
              </a:ext>
            </a:extLst>
          </p:cNvPr>
          <p:cNvCxnSpPr/>
          <p:nvPr/>
        </p:nvCxnSpPr>
        <p:spPr>
          <a:xfrm>
            <a:off x="3815829" y="467916"/>
            <a:ext cx="252028" cy="33639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62E3CE8-CD48-4926-A090-0870C6DECE4E}"/>
              </a:ext>
            </a:extLst>
          </p:cNvPr>
          <p:cNvSpPr txBox="1"/>
          <p:nvPr/>
        </p:nvSpPr>
        <p:spPr>
          <a:xfrm>
            <a:off x="3904715" y="863960"/>
            <a:ext cx="981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27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РЕЛЬЕФ</a:t>
            </a:r>
            <a:endParaRPr lang="en-US" sz="1200" b="1" dirty="0">
              <a:solidFill>
                <a:srgbClr val="0274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Облачко с текстом: прямоугольное со скругленными углами 21">
            <a:extLst>
              <a:ext uri="{FF2B5EF4-FFF2-40B4-BE49-F238E27FC236}">
                <a16:creationId xmlns:a16="http://schemas.microsoft.com/office/drawing/2014/main" id="{31535D93-52B4-4490-BE19-330345A6CDAA}"/>
              </a:ext>
            </a:extLst>
          </p:cNvPr>
          <p:cNvSpPr/>
          <p:nvPr/>
        </p:nvSpPr>
        <p:spPr>
          <a:xfrm>
            <a:off x="107416" y="1463664"/>
            <a:ext cx="1745937" cy="1416519"/>
          </a:xfrm>
          <a:prstGeom prst="wedgeRoundRectCallout">
            <a:avLst>
              <a:gd name="adj1" fmla="val -323"/>
              <a:gd name="adj2" fmla="val -73376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27405"/>
                </a:solidFill>
              </a:rPr>
              <a:t>Обуславливает зональное распределение температуры, давления воздуха, воздушных масс и ветров от экватора к полюсам</a:t>
            </a:r>
            <a:endParaRPr lang="en-US" dirty="0">
              <a:solidFill>
                <a:srgbClr val="027405"/>
              </a:solidFill>
            </a:endParaRPr>
          </a:p>
        </p:txBody>
      </p:sp>
      <p:sp>
        <p:nvSpPr>
          <p:cNvPr id="23" name="Облачко с текстом: прямоугольное со скругленными углами 22">
            <a:extLst>
              <a:ext uri="{FF2B5EF4-FFF2-40B4-BE49-F238E27FC236}">
                <a16:creationId xmlns:a16="http://schemas.microsoft.com/office/drawing/2014/main" id="{2BDF1A03-97AE-4E6E-AC46-08DF21BE2070}"/>
              </a:ext>
            </a:extLst>
          </p:cNvPr>
          <p:cNvSpPr/>
          <p:nvPr/>
        </p:nvSpPr>
        <p:spPr>
          <a:xfrm>
            <a:off x="2015629" y="1872072"/>
            <a:ext cx="1656184" cy="477969"/>
          </a:xfrm>
          <a:prstGeom prst="wedgeRoundRectCallout">
            <a:avLst>
              <a:gd name="adj1" fmla="val -13111"/>
              <a:gd name="adj2" fmla="val -70054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27405"/>
              </a:solidFill>
            </a:endParaRPr>
          </a:p>
          <a:p>
            <a:pPr algn="ctr"/>
            <a:r>
              <a:rPr lang="ru-RU" dirty="0">
                <a:solidFill>
                  <a:srgbClr val="027405"/>
                </a:solidFill>
              </a:rPr>
              <a:t>Количество осадков и постоянные ветры.</a:t>
            </a:r>
          </a:p>
          <a:p>
            <a:pPr algn="ctr"/>
            <a:endParaRPr lang="en-US" dirty="0">
              <a:solidFill>
                <a:srgbClr val="027405"/>
              </a:solidFill>
            </a:endParaRPr>
          </a:p>
        </p:txBody>
      </p:sp>
      <p:sp>
        <p:nvSpPr>
          <p:cNvPr id="24" name="Облачко с текстом: прямоугольное со скругленными углами 23">
            <a:extLst>
              <a:ext uri="{FF2B5EF4-FFF2-40B4-BE49-F238E27FC236}">
                <a16:creationId xmlns:a16="http://schemas.microsoft.com/office/drawing/2014/main" id="{89DDA484-BA71-403A-901A-C7655720AB15}"/>
              </a:ext>
            </a:extLst>
          </p:cNvPr>
          <p:cNvSpPr/>
          <p:nvPr/>
        </p:nvSpPr>
        <p:spPr>
          <a:xfrm>
            <a:off x="2087637" y="2520583"/>
            <a:ext cx="1368152" cy="701330"/>
          </a:xfrm>
          <a:prstGeom prst="wedgeRoundRectCallout">
            <a:avLst>
              <a:gd name="adj1" fmla="val -11341"/>
              <a:gd name="adj2" fmla="val -68107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rgbClr val="027405"/>
                </a:solidFill>
              </a:rPr>
              <a:t>Экваториальнаятропическая</a:t>
            </a:r>
            <a:r>
              <a:rPr lang="ru-RU" dirty="0">
                <a:solidFill>
                  <a:srgbClr val="027405"/>
                </a:solidFill>
              </a:rPr>
              <a:t>, умеренная, полярная</a:t>
            </a:r>
            <a:endParaRPr lang="en-US" dirty="0">
              <a:solidFill>
                <a:srgbClr val="027405"/>
              </a:solidFill>
            </a:endParaRPr>
          </a:p>
        </p:txBody>
      </p:sp>
      <p:sp>
        <p:nvSpPr>
          <p:cNvPr id="25" name="Облачко с текстом: прямоугольное со скругленными углами 24">
            <a:extLst>
              <a:ext uri="{FF2B5EF4-FFF2-40B4-BE49-F238E27FC236}">
                <a16:creationId xmlns:a16="http://schemas.microsoft.com/office/drawing/2014/main" id="{35A8BFF1-019D-41B6-8183-4F352C1B71EC}"/>
              </a:ext>
            </a:extLst>
          </p:cNvPr>
          <p:cNvSpPr/>
          <p:nvPr/>
        </p:nvSpPr>
        <p:spPr>
          <a:xfrm>
            <a:off x="4157327" y="1453630"/>
            <a:ext cx="1458416" cy="1283622"/>
          </a:xfrm>
          <a:prstGeom prst="wedgeRoundRectCallout">
            <a:avLst>
              <a:gd name="adj1" fmla="val -30479"/>
              <a:gd name="adj2" fmla="val -77271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27405"/>
                </a:solidFill>
              </a:rPr>
              <a:t>Движение воздушных масс и ветров, на распределение температуры воздуха</a:t>
            </a:r>
            <a:endParaRPr lang="en-US" dirty="0">
              <a:solidFill>
                <a:srgbClr val="0274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26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991"/>
            <a:ext cx="5759450" cy="386260"/>
          </a:xfrm>
          <a:solidFill>
            <a:srgbClr val="1F02AE"/>
          </a:solidFill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Климатические пояса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5F44AD-6256-4ADD-8E50-E2E381786F4A}"/>
              </a:ext>
            </a:extLst>
          </p:cNvPr>
          <p:cNvSpPr txBox="1"/>
          <p:nvPr/>
        </p:nvSpPr>
        <p:spPr>
          <a:xfrm>
            <a:off x="3671217" y="863960"/>
            <a:ext cx="2088233" cy="1663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1494B"/>
                </a:solidFill>
              </a:rPr>
              <a:t>Климат – это многолетний режим погоды на определённой территории Земли. Вполне естественно, </a:t>
            </a:r>
          </a:p>
          <a:p>
            <a:pPr algn="ctr"/>
            <a:r>
              <a:rPr lang="ru-RU" b="1" i="1" dirty="0">
                <a:solidFill>
                  <a:srgbClr val="01494B"/>
                </a:solidFill>
              </a:rPr>
              <a:t>что климатические условия в разных частях планеты сильно отличаются.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765E25-A142-4945-84C5-268EB8122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29" y="503920"/>
            <a:ext cx="3232704" cy="259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98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991"/>
            <a:ext cx="5759450" cy="386260"/>
          </a:xfrm>
          <a:solidFill>
            <a:srgbClr val="1F02AE"/>
          </a:solidFill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Климатические пояса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5F44AD-6256-4ADD-8E50-E2E381786F4A}"/>
              </a:ext>
            </a:extLst>
          </p:cNvPr>
          <p:cNvSpPr txBox="1"/>
          <p:nvPr/>
        </p:nvSpPr>
        <p:spPr>
          <a:xfrm>
            <a:off x="3419785" y="647936"/>
            <a:ext cx="2268252" cy="2186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1494B"/>
                </a:solidFill>
              </a:rPr>
              <a:t>Климатический пояс — область земной поверхности </a:t>
            </a:r>
            <a:endParaRPr lang="en-US" b="1" i="1" dirty="0">
              <a:solidFill>
                <a:srgbClr val="01494B"/>
              </a:solidFill>
            </a:endParaRPr>
          </a:p>
          <a:p>
            <a:pPr algn="ctr"/>
            <a:r>
              <a:rPr lang="ru-RU" b="1" i="1" dirty="0">
                <a:solidFill>
                  <a:srgbClr val="01494B"/>
                </a:solidFill>
              </a:rPr>
              <a:t>с относительно однородными климатическими условиями. </a:t>
            </a:r>
          </a:p>
          <a:p>
            <a:pPr algn="ctr"/>
            <a:r>
              <a:rPr lang="ru-RU" b="1" i="1" dirty="0">
                <a:solidFill>
                  <a:srgbClr val="01494B"/>
                </a:solidFill>
              </a:rPr>
              <a:t>Климатические пояса протягиваются </a:t>
            </a:r>
            <a:endParaRPr lang="en-US" b="1" i="1" dirty="0">
              <a:solidFill>
                <a:srgbClr val="01494B"/>
              </a:solidFill>
            </a:endParaRPr>
          </a:p>
          <a:p>
            <a:pPr algn="ctr"/>
            <a:r>
              <a:rPr lang="ru-RU" b="1" i="1" dirty="0">
                <a:solidFill>
                  <a:srgbClr val="01494B"/>
                </a:solidFill>
              </a:rPr>
              <a:t>в широтном направлении </a:t>
            </a:r>
            <a:endParaRPr lang="en-US" b="1" i="1" dirty="0">
              <a:solidFill>
                <a:srgbClr val="01494B"/>
              </a:solidFill>
            </a:endParaRPr>
          </a:p>
          <a:p>
            <a:pPr algn="ctr"/>
            <a:r>
              <a:rPr lang="ru-RU" b="1" i="1" dirty="0">
                <a:solidFill>
                  <a:srgbClr val="01494B"/>
                </a:solidFill>
              </a:rPr>
              <a:t>в соответствии </a:t>
            </a:r>
            <a:endParaRPr lang="en-US" b="1" i="1" dirty="0">
              <a:solidFill>
                <a:srgbClr val="01494B"/>
              </a:solidFill>
            </a:endParaRPr>
          </a:p>
          <a:p>
            <a:pPr algn="ctr"/>
            <a:r>
              <a:rPr lang="ru-RU" b="1" i="1" dirty="0">
                <a:solidFill>
                  <a:srgbClr val="01494B"/>
                </a:solidFill>
              </a:rPr>
              <a:t>с зональностью климата.</a:t>
            </a:r>
            <a:endParaRPr lang="en-US" b="1" i="1" dirty="0">
              <a:solidFill>
                <a:srgbClr val="01494B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F438E1-E0D3-409B-A18E-7AE1E33C5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13" y="431912"/>
            <a:ext cx="3276364" cy="27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015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991"/>
            <a:ext cx="5759450" cy="386260"/>
          </a:xfrm>
          <a:solidFill>
            <a:srgbClr val="1F02AE"/>
          </a:solidFill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ЭКВАТОРИАЛЬНЫЙ ПОЯС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9A3B06-09C2-496C-9E9C-64587A34D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13" y="431912"/>
            <a:ext cx="2864568" cy="27003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56D366-7AF9-4339-B235-5FFC524DE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4" y="431912"/>
            <a:ext cx="2864568" cy="27003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3E87E0-587B-4611-B8DB-97577BD22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14" y="431912"/>
            <a:ext cx="2864567" cy="27003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8D02E35-AA96-44DB-ADB0-49D0FFE8A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13" y="431912"/>
            <a:ext cx="2864569" cy="27003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4ED6CD7-B218-42CF-B459-17EA047C6D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37" y="420406"/>
            <a:ext cx="3050315" cy="281968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9D6E08-42A9-4056-8A15-05222C2CC5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14" y="420406"/>
            <a:ext cx="3060338" cy="28081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3B42C8B-4024-46B9-8A6D-0B91BEB7B26E}"/>
              </a:ext>
            </a:extLst>
          </p:cNvPr>
          <p:cNvSpPr txBox="1"/>
          <p:nvPr/>
        </p:nvSpPr>
        <p:spPr>
          <a:xfrm>
            <a:off x="3323491" y="503920"/>
            <a:ext cx="2340260" cy="2710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27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Экваториальный пояс — географический пояс Земли, расположенный по обе стороны от экватора </a:t>
            </a:r>
          </a:p>
          <a:p>
            <a:pPr algn="ctr"/>
            <a:r>
              <a:rPr lang="ru-RU" b="1" dirty="0">
                <a:solidFill>
                  <a:srgbClr val="027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5°—8° с. ш. </a:t>
            </a:r>
          </a:p>
          <a:p>
            <a:pPr algn="ctr"/>
            <a:r>
              <a:rPr lang="ru-RU" b="1" dirty="0">
                <a:solidFill>
                  <a:srgbClr val="027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4°—11° ю. ш., между субэкваториальными поясами. Характеристики экваториального пояса: Преобладание в течение всего года экваториальных воздушных масс. Постоянно высокие температуры. Слабые неустойчивые ветры.</a:t>
            </a:r>
            <a:endParaRPr lang="en-US" b="1" dirty="0">
              <a:solidFill>
                <a:srgbClr val="0274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29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5878C00-F2C9-4761-9D34-BF9461E233D9}"/>
              </a:ext>
            </a:extLst>
          </p:cNvPr>
          <p:cNvSpPr txBox="1"/>
          <p:nvPr/>
        </p:nvSpPr>
        <p:spPr>
          <a:xfrm>
            <a:off x="9683" y="-14258"/>
            <a:ext cx="5749767" cy="338554"/>
          </a:xfrm>
          <a:prstGeom prst="rect">
            <a:avLst/>
          </a:prstGeom>
          <a:solidFill>
            <a:srgbClr val="1F02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СУБЭКВАТОРИАЛЬНЫЙ КЛИМАТИЧЕСКИЙ ПОЯС</a:t>
            </a:r>
            <a:endParaRPr lang="en-US" sz="16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6D649A-30EB-4B1D-8F5C-D0F79F340693}"/>
              </a:ext>
            </a:extLst>
          </p:cNvPr>
          <p:cNvSpPr txBox="1"/>
          <p:nvPr/>
        </p:nvSpPr>
        <p:spPr>
          <a:xfrm>
            <a:off x="24681" y="324296"/>
            <a:ext cx="2242976" cy="2884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27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Пояс переходный, вследствие этого происходит сезонная смена воздушных масс — летом экваториальных, зимой тропических. Летом в этом поясе господствуют экваториальные западные муссоны, а зимой — тропические восточные. ... 90—95 % осадков приходятся на летний дождливый период продолжительностью </a:t>
            </a:r>
          </a:p>
          <a:p>
            <a:pPr algn="ctr"/>
            <a:r>
              <a:rPr lang="ru-RU" b="1" dirty="0">
                <a:solidFill>
                  <a:srgbClr val="027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2—3 до 9—10 месяцев, зима сухая</a:t>
            </a:r>
            <a:endParaRPr lang="en-US" b="1" dirty="0">
              <a:solidFill>
                <a:srgbClr val="0274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C43544-9891-40B5-B3DE-FA626554F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673" y="393726"/>
            <a:ext cx="3282456" cy="27103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E06868-DBBD-459C-9F40-D05DF01BF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845" y="393726"/>
            <a:ext cx="3277284" cy="27103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611D79-79F5-47A9-A7DA-59C2F4DFE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673" y="389999"/>
            <a:ext cx="3277284" cy="27103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CD1E56F-7CE1-46CF-926E-7429BF0758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673" y="379490"/>
            <a:ext cx="3277284" cy="27283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5D401BA-4CCA-4985-B9F1-C91CB03493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6846" y="372708"/>
            <a:ext cx="3272112" cy="273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62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5878C00-F2C9-4761-9D34-BF9461E233D9}"/>
              </a:ext>
            </a:extLst>
          </p:cNvPr>
          <p:cNvSpPr txBox="1"/>
          <p:nvPr/>
        </p:nvSpPr>
        <p:spPr>
          <a:xfrm>
            <a:off x="9683" y="-14258"/>
            <a:ext cx="5749767" cy="461665"/>
          </a:xfrm>
          <a:prstGeom prst="rect">
            <a:avLst/>
          </a:prstGeom>
          <a:solidFill>
            <a:srgbClr val="1F02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Тропический климатический пояс</a:t>
            </a:r>
            <a:endParaRPr lang="en-US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3877093-E1FC-45E8-ADF3-0C23B23C5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33" y="791952"/>
            <a:ext cx="2232248" cy="1800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512EEA-CB43-430E-B8E9-7298209791FB}"/>
              </a:ext>
            </a:extLst>
          </p:cNvPr>
          <p:cNvSpPr txBox="1"/>
          <p:nvPr/>
        </p:nvSpPr>
        <p:spPr>
          <a:xfrm>
            <a:off x="3419785" y="611932"/>
            <a:ext cx="223224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i="1" dirty="0">
                <a:solidFill>
                  <a:srgbClr val="027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температура зимой не ниже 15 °C, летом в среднем 30-35 °С. В засушливых местах расположены пустыни </a:t>
            </a:r>
          </a:p>
          <a:p>
            <a:pPr algn="ctr"/>
            <a:r>
              <a:rPr lang="ru-RU" sz="1200" b="1" i="1" dirty="0">
                <a:solidFill>
                  <a:srgbClr val="027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полупустыни, в более увлажненных местах — саванны и листопадные леса. Преобладают пассаты, хорошо выражены сезонные изменения температуры воздуха, в особенности, на материках.</a:t>
            </a:r>
            <a:endParaRPr lang="en-US" sz="1200" b="1" i="1" dirty="0">
              <a:solidFill>
                <a:srgbClr val="0274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B4CA3F-1725-4ADB-9BCE-7F0094C88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17" y="504056"/>
            <a:ext cx="3240360" cy="26776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5434F8-42D0-4BD0-AE2A-27FBE4BFD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18" y="504055"/>
            <a:ext cx="3240360" cy="267938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FA53C1F-DE91-4B20-80D6-17BBB262A9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37" y="502330"/>
            <a:ext cx="3237141" cy="26811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DEBCDEB-3F79-48EA-913E-3C53D3F18D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827"/>
          <a:stretch/>
        </p:blipFill>
        <p:spPr>
          <a:xfrm>
            <a:off x="110638" y="502329"/>
            <a:ext cx="3237140" cy="267765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8232BC7-2A0C-479A-A04F-77198DDB82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17" y="510068"/>
            <a:ext cx="3237140" cy="267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2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B14EFC-B24D-44F7-9593-C83669B57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409"/>
            <a:ext cx="5759450" cy="440321"/>
          </a:xfrm>
          <a:solidFill>
            <a:srgbClr val="1F02AE"/>
          </a:solidFill>
        </p:spPr>
        <p:txBody>
          <a:bodyPr>
            <a:noAutofit/>
          </a:bodyPr>
          <a:lstStyle/>
          <a:p>
            <a:b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СУБТРОПИЧЕСКИЙ КЛИМАТИЧЕСКИЙ ПОЯС</a:t>
            </a:r>
            <a:b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1B2BFE-B1E8-4BB8-A0A2-521BFC181388}"/>
              </a:ext>
            </a:extLst>
          </p:cNvPr>
          <p:cNvSpPr txBox="1"/>
          <p:nvPr/>
        </p:nvSpPr>
        <p:spPr>
          <a:xfrm>
            <a:off x="289" y="438005"/>
            <a:ext cx="2303372" cy="2361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27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Субтропические климатические пояса следуют за тропическими и находятся примерно между 30 и 40° широты в Северном и Южном полушарии. Летом здесь господствует тропический воздух, зимой — умеренный. Характерно наличие сухого и влажного периодов. ... Зима влажная и теплая, но возможны и температуры ниже 0°С.</a:t>
            </a:r>
            <a:endParaRPr lang="en-US" b="1" dirty="0">
              <a:solidFill>
                <a:srgbClr val="0274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B5E84D0-C6D1-4690-8AFF-29ACB3100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590" y="827956"/>
            <a:ext cx="2162403" cy="16921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EDCE1F2-5BC2-4815-9487-D23FABCD2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669" y="493406"/>
            <a:ext cx="3276364" cy="26748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C190FA8-9B2F-4066-B618-E3EBD7BD2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5669" y="493406"/>
            <a:ext cx="3276364" cy="26748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47148C7-1335-4190-82F1-2AA6CB800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5670" y="502753"/>
            <a:ext cx="3276364" cy="267481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489EF0B-48FE-43CF-BB44-2296B105C9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3661" y="502753"/>
            <a:ext cx="3348374" cy="267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5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550504-37AC-4FE0-8DB2-8E39DC04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5759450" cy="431912"/>
          </a:xfrm>
          <a:solidFill>
            <a:srgbClr val="1F02AE"/>
          </a:solidFill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УМЕРЕННЫЙ КЛИМАТИЧЕСКИЙ ПОЯС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EC1C71-9442-48D9-8CB1-92EFA46AFFFB}"/>
              </a:ext>
            </a:extLst>
          </p:cNvPr>
          <p:cNvSpPr txBox="1"/>
          <p:nvPr/>
        </p:nvSpPr>
        <p:spPr>
          <a:xfrm>
            <a:off x="17077" y="611932"/>
            <a:ext cx="268262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27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Умеренный климат, или климат умеренных широт — климат, формирующийся </a:t>
            </a:r>
          </a:p>
          <a:p>
            <a:pPr algn="ctr"/>
            <a:r>
              <a:rPr lang="ru-RU" sz="1200" b="1" dirty="0">
                <a:solidFill>
                  <a:srgbClr val="027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Северном полушарии между </a:t>
            </a:r>
          </a:p>
          <a:p>
            <a:pPr algn="ctr"/>
            <a:r>
              <a:rPr lang="ru-RU" sz="1200" b="1" dirty="0">
                <a:solidFill>
                  <a:srgbClr val="027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40—45° и 62—68° с. ш. </a:t>
            </a:r>
          </a:p>
          <a:p>
            <a:pPr algn="ctr"/>
            <a:r>
              <a:rPr lang="ru-RU" sz="1200" b="1" dirty="0">
                <a:solidFill>
                  <a:srgbClr val="027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 Южном между 42° и 58° ю. ш.</a:t>
            </a:r>
          </a:p>
          <a:p>
            <a:pPr algn="ctr"/>
            <a:r>
              <a:rPr lang="ru-RU" sz="1200" b="1" dirty="0">
                <a:solidFill>
                  <a:srgbClr val="027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Северном полушарии свыше ½ поверхности умеренного пояса занимает суша, в южном — 98 % территории покрыто водой.</a:t>
            </a:r>
            <a:endParaRPr lang="en-US" sz="1200" b="1" dirty="0">
              <a:solidFill>
                <a:srgbClr val="0274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6B6BC0-5D87-4BCE-9141-DDE092F80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713" y="500036"/>
            <a:ext cx="2916324" cy="26321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9710D46-8BBD-4D4C-B045-5709D9E9B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13" y="500036"/>
            <a:ext cx="2916324" cy="26321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CC85806-F0DA-4A3D-AA2F-951CC9183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713" y="500036"/>
            <a:ext cx="2916324" cy="263217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DCB0BA-BC48-46E5-8709-78A156C997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713" y="500036"/>
            <a:ext cx="2941432" cy="26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24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153527</TotalTime>
  <Words>552</Words>
  <Application>Microsoft Office PowerPoint</Application>
  <PresentationFormat>Произвольный</PresentationFormat>
  <Paragraphs>60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Open Sans</vt:lpstr>
      <vt:lpstr>Open Sans Light</vt:lpstr>
      <vt:lpstr>1_Office Theme</vt:lpstr>
      <vt:lpstr>Презентация PowerPoint</vt:lpstr>
      <vt:lpstr>КЛИМАТООБРАЗУЮЩИЕ ФАКТОРЫ</vt:lpstr>
      <vt:lpstr>Климатические пояса</vt:lpstr>
      <vt:lpstr>Климатические пояса</vt:lpstr>
      <vt:lpstr>ЭКВАТОРИАЛЬНЫЙ ПОЯС</vt:lpstr>
      <vt:lpstr>Презентация PowerPoint</vt:lpstr>
      <vt:lpstr>Презентация PowerPoint</vt:lpstr>
      <vt:lpstr> СУБТРОПИЧЕСКИЙ КЛИМАТИЧЕСКИЙ ПОЯС </vt:lpstr>
      <vt:lpstr>УМЕРЕННЫЙ КЛИМАТИЧЕСКИЙ ПОЯС</vt:lpstr>
      <vt:lpstr>СУБАНТАРКТИЧЕСКИЙ И СУБАРКТИЧЕСКИЙ КЛИМАТИЧЕСКИЕ ПОЯСА </vt:lpstr>
      <vt:lpstr>АНТАРКТИЧЕСКИЙ И АРКТИЧЕСКИЙ КЛИМАТИЧЕСКИЕ ПОЯСА </vt:lpstr>
      <vt:lpstr>Презентация PowerPoint</vt:lpstr>
      <vt:lpstr>Презентация PowerPoint</vt:lpstr>
      <vt:lpstr>Презентация PowerPoint</vt:lpstr>
      <vt:lpstr> Задание: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WINDOWS 10</cp:lastModifiedBy>
  <cp:revision>1608</cp:revision>
  <dcterms:created xsi:type="dcterms:W3CDTF">2014-10-08T23:03:32Z</dcterms:created>
  <dcterms:modified xsi:type="dcterms:W3CDTF">2020-09-12T03:42:03Z</dcterms:modified>
</cp:coreProperties>
</file>