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4" r:id="rId2"/>
    <p:sldId id="429" r:id="rId3"/>
    <p:sldId id="424" r:id="rId4"/>
    <p:sldId id="427" r:id="rId5"/>
    <p:sldId id="428" r:id="rId6"/>
    <p:sldId id="416" r:id="rId7"/>
    <p:sldId id="420" r:id="rId8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56" d="100"/>
          <a:sy n="56" d="100"/>
        </p:scale>
        <p:origin x="892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535" y="492299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766912" y="2235607"/>
            <a:ext cx="11846518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ru-RU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MAZMUNDAGI </a:t>
            </a:r>
            <a:r>
              <a:rPr lang="en-US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MATNLI MASALALAR 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6912" y="454530"/>
            <a:ext cx="11297851" cy="1201701"/>
            <a:chOff x="439458" y="322808"/>
            <a:chExt cx="4985770" cy="541242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  <a:ln w="25400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52423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48" y="3871914"/>
            <a:ext cx="3528392" cy="28968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4486" y="2360273"/>
            <a:ext cx="760549" cy="14816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4485" y="4752578"/>
            <a:ext cx="760549" cy="1440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85454" y="768235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824" y="5121775"/>
            <a:ext cx="3577002" cy="928588"/>
          </a:xfrm>
        </p:spPr>
        <p:txBody>
          <a:bodyPr/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4176" y="7200900"/>
            <a:ext cx="4050550" cy="4809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3313155"/>
            <a:ext cx="8640960" cy="2769989"/>
          </a:xfrm>
        </p:spPr>
        <p:txBody>
          <a:bodyPr/>
          <a:lstStyle/>
          <a:p>
            <a:r>
              <a:rPr lang="en-US" sz="2800" b="1" dirty="0" smtClean="0"/>
              <a:t>   1) </a:t>
            </a:r>
            <a:r>
              <a:rPr lang="en-US" sz="2800" b="1" dirty="0" smtClean="0">
                <a:solidFill>
                  <a:srgbClr val="FF0000"/>
                </a:solidFill>
              </a:rPr>
              <a:t>C=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 · n </a:t>
            </a:r>
            <a:r>
              <a:rPr lang="en-US" sz="2800" b="1" dirty="0" smtClean="0"/>
              <a:t>– </a:t>
            </a:r>
            <a:r>
              <a:rPr lang="en-US" sz="2400" b="1" dirty="0" err="1" smtClean="0"/>
              <a:t>Xarid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uchun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to‘langan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pulni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uchun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tovar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narxini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xarid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qilingan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miqdoriga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ko‘paytirish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kerak</a:t>
            </a:r>
            <a:r>
              <a:rPr lang="en-US" sz="2400" b="1" dirty="0" smtClean="0"/>
              <a:t>.</a:t>
            </a:r>
          </a:p>
          <a:p>
            <a:r>
              <a:rPr lang="en-US" sz="2800" b="1" dirty="0" smtClean="0"/>
              <a:t>   2) </a:t>
            </a:r>
            <a:r>
              <a:rPr lang="en-US" sz="2800" b="1" dirty="0" smtClean="0">
                <a:solidFill>
                  <a:srgbClr val="FF0000"/>
                </a:solidFill>
              </a:rPr>
              <a:t>p= C : n </a:t>
            </a:r>
            <a:r>
              <a:rPr lang="en-US" sz="2800" b="1" dirty="0" smtClean="0">
                <a:solidFill>
                  <a:schemeClr val="tx1"/>
                </a:solidFill>
              </a:rPr>
              <a:t>–</a:t>
            </a:r>
            <a:r>
              <a:rPr lang="en-US" sz="2400" b="1" dirty="0" smtClean="0"/>
              <a:t>Tovar </a:t>
            </a:r>
            <a:r>
              <a:rPr lang="en-US" sz="2400" b="1" dirty="0" err="1" smtClean="0"/>
              <a:t>narxini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uchun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to‘langan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pulni</a:t>
            </a:r>
            <a:r>
              <a:rPr lang="en-US" sz="2400" b="1" dirty="0"/>
              <a:t> </a:t>
            </a:r>
            <a:r>
              <a:rPr lang="en-US" sz="2400" b="1" dirty="0" err="1" smtClean="0"/>
              <a:t>tovar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miqdoriga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kerak</a:t>
            </a:r>
            <a:r>
              <a:rPr lang="en-US" sz="2400" b="1" dirty="0" smtClean="0"/>
              <a:t>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3) </a:t>
            </a:r>
            <a:r>
              <a:rPr lang="en-US" sz="2800" b="1" dirty="0" smtClean="0">
                <a:solidFill>
                  <a:srgbClr val="FF0000"/>
                </a:solidFill>
              </a:rPr>
              <a:t>n=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 : p </a:t>
            </a:r>
            <a:r>
              <a:rPr lang="en-US" sz="2800" b="1" dirty="0" smtClean="0">
                <a:solidFill>
                  <a:schemeClr val="tx1"/>
                </a:solidFill>
              </a:rPr>
              <a:t>–</a:t>
            </a:r>
            <a:r>
              <a:rPr lang="en-US" sz="2400" b="1" dirty="0" smtClean="0"/>
              <a:t>Tovar </a:t>
            </a:r>
            <a:r>
              <a:rPr lang="en-US" sz="2400" b="1" dirty="0" err="1" smtClean="0"/>
              <a:t>miqdorini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uchun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to‘langan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pulni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tovar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narxiga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kerak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1296194"/>
            <a:ext cx="6400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Jami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Narx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·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804060" y="2078371"/>
            <a:ext cx="914400" cy="914400"/>
          </a:xfrm>
          <a:prstGeom prst="star8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4798789" y="2082675"/>
            <a:ext cx="914400" cy="914400"/>
          </a:xfrm>
          <a:prstGeom prst="star8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809451" y="2331966"/>
            <a:ext cx="914400" cy="612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718461" y="1881840"/>
            <a:ext cx="630234" cy="45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86467" y="1819414"/>
            <a:ext cx="675299" cy="49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74308" y="1777706"/>
            <a:ext cx="475904" cy="40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518" y="1391971"/>
            <a:ext cx="3685387" cy="32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78" y="5018053"/>
            <a:ext cx="1329553" cy="165739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031" y="4463389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57594" y="242864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487-masala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795" y="1305364"/>
            <a:ext cx="11754583" cy="1477328"/>
          </a:xfrm>
        </p:spPr>
        <p:txBody>
          <a:bodyPr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Oromgohda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bolaga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kuniga</a:t>
            </a:r>
            <a:r>
              <a:rPr lang="en-US" sz="2400" b="1" dirty="0" smtClean="0">
                <a:solidFill>
                  <a:schemeClr val="tx1"/>
                </a:solidFill>
              </a:rPr>
              <a:t> 60 g </a:t>
            </a:r>
            <a:r>
              <a:rPr lang="en-US" sz="2400" b="1" dirty="0" err="1" smtClean="0">
                <a:solidFill>
                  <a:schemeClr val="tx1"/>
                </a:solidFill>
              </a:rPr>
              <a:t>shakar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beriladi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Oromgohda</a:t>
            </a:r>
            <a:r>
              <a:rPr lang="en-US" sz="2400" b="1" dirty="0" smtClean="0">
                <a:solidFill>
                  <a:schemeClr val="tx1"/>
                </a:solidFill>
              </a:rPr>
              <a:t> 342 ta bola bor.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kun </a:t>
            </a:r>
            <a:r>
              <a:rPr lang="en-US" sz="2400" b="1" dirty="0" err="1" smtClean="0">
                <a:solidFill>
                  <a:schemeClr val="tx1"/>
                </a:solidFill>
              </a:rPr>
              <a:t>bolalarni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shakar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bilan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ta’minlash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kilogramlik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shakar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paketlardan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kamida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nechta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400" b="1" dirty="0" smtClean="0">
                <a:solidFill>
                  <a:schemeClr val="tx1"/>
                </a:solidFill>
              </a:rPr>
              <a:t>? Agar </a:t>
            </a:r>
            <a:r>
              <a:rPr lang="en-US" sz="2400" b="1" dirty="0" err="1" smtClean="0">
                <a:solidFill>
                  <a:schemeClr val="tx1"/>
                </a:solidFill>
              </a:rPr>
              <a:t>shakarning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narxi</a:t>
            </a:r>
            <a:r>
              <a:rPr lang="en-US" sz="2400" b="1" dirty="0" smtClean="0">
                <a:solidFill>
                  <a:schemeClr val="tx1"/>
                </a:solidFill>
              </a:rPr>
              <a:t> 8300 </a:t>
            </a:r>
            <a:r>
              <a:rPr lang="en-US" sz="2400" b="1" dirty="0" err="1" smtClean="0">
                <a:solidFill>
                  <a:schemeClr val="tx1"/>
                </a:solidFill>
              </a:rPr>
              <a:t>so‘m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bo‘lsa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kunda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oromgohda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necha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so‘mlik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shakar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ishlatiladi</a:t>
            </a:r>
            <a:r>
              <a:rPr lang="en-US" sz="2400" b="1" dirty="0" smtClean="0">
                <a:solidFill>
                  <a:schemeClr val="tx1"/>
                </a:solidFill>
              </a:rPr>
              <a:t> 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84879" y="4556387"/>
            <a:ext cx="1450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407365" y="4694221"/>
            <a:ext cx="28312" cy="2146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28192" y="2754393"/>
            <a:ext cx="11494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· 342 = 20520 – 20 kg 520 g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 kg - 1000 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 kg 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 · 1000 =20 000 g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 ta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paket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+ 520 ham 1 ta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paket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kamida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21 ta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paket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3411" y="5018053"/>
            <a:ext cx="2468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n=21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p=8300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C=?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928255" y="5018052"/>
            <a:ext cx="302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 · n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8300 · 21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174300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so‘m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23230" y="5767515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kunda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oromgohda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174300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so‘mlik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shakar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ishlatiladi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130" y="2754393"/>
            <a:ext cx="2319248" cy="217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build="p"/>
      <p:bldP spid="36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898" y="4817258"/>
            <a:ext cx="1654873" cy="430887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Yechish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98713" y="1362083"/>
            <a:ext cx="11806743" cy="1477328"/>
          </a:xfrm>
        </p:spPr>
        <p:txBody>
          <a:bodyPr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1m² </a:t>
            </a:r>
            <a:r>
              <a:rPr lang="en-US" sz="2400" b="1" dirty="0" err="1" smtClean="0">
                <a:solidFill>
                  <a:schemeClr val="tx1"/>
                </a:solidFill>
              </a:rPr>
              <a:t>polni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bo‘yash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200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 </a:t>
            </a:r>
            <a:r>
              <a:rPr lang="en-US" sz="2400" b="1" dirty="0" err="1" smtClean="0">
                <a:solidFill>
                  <a:schemeClr val="tx1"/>
                </a:solidFill>
              </a:rPr>
              <a:t>bo‘yoq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Bo‘yoq</a:t>
            </a:r>
            <a:r>
              <a:rPr lang="en-US" sz="2400" b="1" dirty="0" smtClean="0">
                <a:solidFill>
                  <a:schemeClr val="tx1"/>
                </a:solidFill>
              </a:rPr>
              <a:t> 2 kg </a:t>
            </a:r>
            <a:r>
              <a:rPr lang="en-US" sz="2400" b="1" dirty="0" err="1" smtClean="0">
                <a:solidFill>
                  <a:schemeClr val="tx1"/>
                </a:solidFill>
              </a:rPr>
              <a:t>lik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bankalarda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sotiladi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Yuzi</a:t>
            </a:r>
            <a:r>
              <a:rPr lang="en-US" sz="2400" b="1" dirty="0" smtClean="0">
                <a:solidFill>
                  <a:schemeClr val="tx1"/>
                </a:solidFill>
              </a:rPr>
              <a:t> 64 m² </a:t>
            </a:r>
            <a:r>
              <a:rPr lang="en-US" sz="24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polni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bo‘yash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necha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banka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bo‘yoq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sotib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olish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banka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bo‘yoq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narxi</a:t>
            </a:r>
            <a:r>
              <a:rPr lang="en-US" sz="2400" b="1" dirty="0" smtClean="0">
                <a:solidFill>
                  <a:schemeClr val="tx1"/>
                </a:solidFill>
              </a:rPr>
              <a:t> 80 000 </a:t>
            </a:r>
            <a:r>
              <a:rPr lang="en-US" sz="2400" b="1" dirty="0" err="1" smtClean="0">
                <a:solidFill>
                  <a:schemeClr val="tx1"/>
                </a:solidFill>
              </a:rPr>
              <a:t>so‘m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bo‘lsa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bo‘yoq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ishlari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qancha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mablag</a:t>
            </a:r>
            <a:r>
              <a:rPr lang="en-US" sz="2400" b="1" dirty="0" smtClean="0">
                <a:solidFill>
                  <a:schemeClr val="tx1"/>
                </a:solidFill>
              </a:rPr>
              <a:t>‘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152" y="2835622"/>
            <a:ext cx="4989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m²- 200 g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 kg - 2000 g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64 m²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64 · 200 = 12 800 g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12800 : 2000 = 6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qoldiq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800)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banka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bo‘yoq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olinishi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713" y="4445550"/>
            <a:ext cx="2606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3771" y="5265250"/>
            <a:ext cx="4077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2980" y="4608995"/>
            <a:ext cx="6320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4576" y="314302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490-masala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 flipH="1">
            <a:off x="1437431" y="6469830"/>
            <a:ext cx="5724636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560 000 </a:t>
            </a:r>
            <a:r>
              <a:rPr lang="en-US" sz="2400" b="1" dirty="0" err="1" smtClean="0">
                <a:solidFill>
                  <a:schemeClr val="tx1"/>
                </a:solidFill>
              </a:rPr>
              <a:t>so‘m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mablag</a:t>
            </a:r>
            <a:r>
              <a:rPr lang="en-US" sz="2400" b="1" dirty="0" smtClean="0">
                <a:solidFill>
                  <a:schemeClr val="tx1"/>
                </a:solidFill>
              </a:rPr>
              <a:t>‘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26885" y="4797343"/>
            <a:ext cx="2777934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2"/>
                </a:solidFill>
              </a:rPr>
              <a:t>Berilgan</a:t>
            </a:r>
            <a:r>
              <a:rPr lang="en-US" sz="2800" b="1" kern="0" dirty="0" smtClean="0">
                <a:solidFill>
                  <a:schemeClr val="tx2"/>
                </a:solidFill>
              </a:rPr>
              <a:t>:</a:t>
            </a:r>
          </a:p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n=7 </a:t>
            </a:r>
          </a:p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p=80 000 </a:t>
            </a:r>
            <a:r>
              <a:rPr lang="en-US" sz="2400" b="1" kern="0" dirty="0" err="1" smtClean="0">
                <a:solidFill>
                  <a:schemeClr val="tx1"/>
                </a:solidFill>
              </a:rPr>
              <a:t>so‘m</a:t>
            </a:r>
            <a:r>
              <a:rPr lang="en-US" sz="2400" b="1" kern="0" dirty="0" smtClean="0">
                <a:solidFill>
                  <a:schemeClr val="tx1"/>
                </a:solidFill>
              </a:rPr>
              <a:t> </a:t>
            </a:r>
          </a:p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C=?</a:t>
            </a:r>
          </a:p>
          <a:p>
            <a:pPr defTabSz="914400"/>
            <a:endParaRPr lang="en-US" sz="2800" b="1" kern="0" dirty="0">
              <a:solidFill>
                <a:schemeClr val="tx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76" y="2592338"/>
            <a:ext cx="3090910" cy="3277604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3467059" y="5284565"/>
            <a:ext cx="86223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C=p · n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436319" y="6051796"/>
            <a:ext cx="30039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C=560 000 </a:t>
            </a:r>
            <a:r>
              <a:rPr lang="en-US" sz="2400" kern="0" dirty="0" err="1" smtClean="0">
                <a:solidFill>
                  <a:schemeClr val="tx1"/>
                </a:solidFill>
              </a:rPr>
              <a:t>so‘m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451083" y="5646154"/>
            <a:ext cx="30039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C=7 · 80 000</a:t>
            </a:r>
            <a:endParaRPr lang="ru-RU" sz="24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9" grpId="0" build="p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4929" y="1273532"/>
            <a:ext cx="11780528" cy="4801314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Uyni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ta’mirlash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42 </a:t>
            </a:r>
            <a:r>
              <a:rPr lang="en-US" sz="2400" b="1" dirty="0" err="1" smtClean="0">
                <a:solidFill>
                  <a:schemeClr val="tx1"/>
                </a:solidFill>
              </a:rPr>
              <a:t>o‘ram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gulqog‘oz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sotib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olindi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Bitta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yelim</a:t>
            </a:r>
            <a:r>
              <a:rPr lang="en-US" sz="2400" b="1" dirty="0" smtClean="0">
                <a:solidFill>
                  <a:schemeClr val="tx1"/>
                </a:solidFill>
              </a:rPr>
              <a:t> 8 ta </a:t>
            </a:r>
            <a:r>
              <a:rPr lang="en-US" sz="2400" b="1" dirty="0" err="1" smtClean="0">
                <a:solidFill>
                  <a:schemeClr val="tx1"/>
                </a:solidFill>
              </a:rPr>
              <a:t>o‘ram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qulqog‘oz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yetadi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Gulqo</a:t>
            </a:r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‘ozlarni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devorga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yopishtirish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necha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yelim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sotib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olish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o‘ram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gulqog‘oz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narxi</a:t>
            </a:r>
            <a:r>
              <a:rPr lang="en-US" sz="2400" b="1" dirty="0" smtClean="0">
                <a:solidFill>
                  <a:schemeClr val="tx1"/>
                </a:solidFill>
              </a:rPr>
              <a:t> 70 000 </a:t>
            </a:r>
            <a:r>
              <a:rPr lang="en-US" sz="2400" b="1" dirty="0" err="1" smtClean="0">
                <a:solidFill>
                  <a:schemeClr val="tx1"/>
                </a:solidFill>
              </a:rPr>
              <a:t>so‘m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yelim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narxi</a:t>
            </a:r>
            <a:r>
              <a:rPr lang="en-US" sz="2400" b="1" dirty="0" smtClean="0">
                <a:solidFill>
                  <a:schemeClr val="tx1"/>
                </a:solidFill>
              </a:rPr>
              <a:t> 10 000 </a:t>
            </a:r>
            <a:r>
              <a:rPr lang="en-US" sz="2400" b="1" dirty="0" err="1" smtClean="0">
                <a:solidFill>
                  <a:schemeClr val="tx1"/>
                </a:solidFill>
              </a:rPr>
              <a:t>so‘m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bo‘lsa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uyni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ta’mirlash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qancha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mablag</a:t>
            </a:r>
            <a:r>
              <a:rPr lang="en-US" sz="2400" b="1" dirty="0" smtClean="0">
                <a:solidFill>
                  <a:schemeClr val="tx1"/>
                </a:solidFill>
              </a:rPr>
              <a:t>‘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400" b="1" dirty="0" smtClean="0">
                <a:solidFill>
                  <a:schemeClr val="tx1"/>
                </a:solidFill>
              </a:rPr>
              <a:t>? 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42 : 8 = 5 (</a:t>
            </a:r>
            <a:r>
              <a:rPr lang="en-US" sz="2400" b="1" dirty="0" err="1" smtClean="0">
                <a:solidFill>
                  <a:schemeClr val="tx1"/>
                </a:solidFill>
              </a:rPr>
              <a:t>qoldiq</a:t>
            </a:r>
            <a:r>
              <a:rPr lang="en-US" sz="2400" b="1" dirty="0" smtClean="0">
                <a:solidFill>
                  <a:schemeClr val="tx1"/>
                </a:solidFill>
              </a:rPr>
              <a:t> 2)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6 </a:t>
            </a:r>
            <a:r>
              <a:rPr lang="en-US" sz="2400" b="1" dirty="0" err="1" smtClean="0">
                <a:solidFill>
                  <a:schemeClr val="tx1"/>
                </a:solidFill>
              </a:rPr>
              <a:t>quti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yelim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olish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o‘ram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gulqog‘oz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narxi</a:t>
            </a:r>
            <a:r>
              <a:rPr lang="en-US" sz="2400" b="1" dirty="0" smtClean="0">
                <a:solidFill>
                  <a:schemeClr val="tx1"/>
                </a:solidFill>
              </a:rPr>
              <a:t> : 42 · 70 000 = 2 940 000 </a:t>
            </a:r>
            <a:r>
              <a:rPr lang="en-US" sz="2400" b="1" dirty="0" err="1" smtClean="0">
                <a:solidFill>
                  <a:schemeClr val="tx1"/>
                </a:solidFill>
              </a:rPr>
              <a:t>so‘m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yelim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narxi</a:t>
            </a:r>
            <a:r>
              <a:rPr lang="en-US" sz="2400" b="1" dirty="0" smtClean="0">
                <a:solidFill>
                  <a:schemeClr val="tx1"/>
                </a:solidFill>
              </a:rPr>
              <a:t>:           6· 10 000 = 60 000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Jami to ‘</a:t>
            </a:r>
            <a:r>
              <a:rPr lang="en-US" sz="2400" b="1" dirty="0" err="1" smtClean="0">
                <a:solidFill>
                  <a:schemeClr val="tx1"/>
                </a:solidFill>
              </a:rPr>
              <a:t>langan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pul</a:t>
            </a:r>
            <a:r>
              <a:rPr lang="en-US" sz="2400" b="1" dirty="0" smtClean="0">
                <a:solidFill>
                  <a:schemeClr val="tx1"/>
                </a:solidFill>
              </a:rPr>
              <a:t>:          2 940 000 + 60 000 =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2"/>
                </a:solidFill>
              </a:rPr>
              <a:t>Javob</a:t>
            </a:r>
            <a:r>
              <a:rPr lang="en-US" sz="2400" b="1" dirty="0" smtClean="0">
                <a:solidFill>
                  <a:schemeClr val="tx2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3 000 000 </a:t>
            </a:r>
            <a:r>
              <a:rPr lang="en-US" sz="2400" b="1" dirty="0" err="1" smtClean="0">
                <a:solidFill>
                  <a:schemeClr val="tx1"/>
                </a:solidFill>
              </a:rPr>
              <a:t>so‘m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810" y="6391676"/>
            <a:ext cx="860664" cy="20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0481" y="241416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491-masala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150550" y="4905577"/>
            <a:ext cx="635775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>
                <a:solidFill>
                  <a:schemeClr val="tx2"/>
                </a:solidFill>
              </a:rPr>
              <a:t> </a:t>
            </a:r>
            <a:endParaRPr lang="en-US" sz="2800" b="1" kern="0" dirty="0" smtClean="0">
              <a:solidFill>
                <a:schemeClr val="tx2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40198" y="4756310"/>
            <a:ext cx="2509379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endParaRPr lang="ru-RU" sz="2800" kern="0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5301" y="5954488"/>
            <a:ext cx="3241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4719" y="508968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83843" y="595181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5301" y="63489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226" y="2848133"/>
            <a:ext cx="3047814" cy="2425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92888" y="4510088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3 000 000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729" y="145262"/>
            <a:ext cx="4357718" cy="928588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400" dirty="0" smtClean="0"/>
              <a:t>492-masala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90169" y="4882787"/>
            <a:ext cx="3214710" cy="172354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 smtClean="0"/>
          </a:p>
          <a:p>
            <a:endParaRPr lang="ru-RU" sz="28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50872" y="1385873"/>
            <a:ext cx="11564967" cy="2585323"/>
          </a:xfrm>
        </p:spPr>
        <p:txBody>
          <a:bodyPr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Oromgohda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bola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kuniga</a:t>
            </a:r>
            <a:r>
              <a:rPr lang="en-US" sz="2400" b="1" dirty="0" smtClean="0">
                <a:solidFill>
                  <a:schemeClr val="tx1"/>
                </a:solidFill>
              </a:rPr>
              <a:t> 20 g </a:t>
            </a:r>
            <a:r>
              <a:rPr lang="en-US" sz="2400" b="1" dirty="0" err="1" smtClean="0">
                <a:solidFill>
                  <a:schemeClr val="tx1"/>
                </a:solidFill>
              </a:rPr>
              <a:t>sariyog</a:t>
            </a:r>
            <a:r>
              <a:rPr lang="en-US" sz="2400" b="1" dirty="0" smtClean="0">
                <a:solidFill>
                  <a:schemeClr val="tx1"/>
                </a:solidFill>
              </a:rPr>
              <a:t>‘ </a:t>
            </a:r>
            <a:r>
              <a:rPr lang="en-US" sz="2400" b="1" dirty="0" err="1" smtClean="0">
                <a:solidFill>
                  <a:schemeClr val="tx1"/>
                </a:solidFill>
              </a:rPr>
              <a:t>beriladi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Oromgohda</a:t>
            </a:r>
            <a:r>
              <a:rPr lang="en-US" sz="2400" b="1" dirty="0" smtClean="0">
                <a:solidFill>
                  <a:schemeClr val="tx1"/>
                </a:solidFill>
              </a:rPr>
              <a:t> 456 ta bola bor. </a:t>
            </a:r>
            <a:r>
              <a:rPr lang="en-US" sz="2400" b="1" dirty="0" err="1" smtClean="0">
                <a:solidFill>
                  <a:schemeClr val="tx1"/>
                </a:solidFill>
              </a:rPr>
              <a:t>Bir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kunda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bolalarni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sariyog</a:t>
            </a:r>
            <a:r>
              <a:rPr lang="en-US" sz="2400" b="1" dirty="0" smtClean="0">
                <a:solidFill>
                  <a:schemeClr val="tx1"/>
                </a:solidFill>
              </a:rPr>
              <a:t>‘ </a:t>
            </a:r>
            <a:r>
              <a:rPr lang="en-US" sz="2400" b="1" dirty="0" err="1" smtClean="0">
                <a:solidFill>
                  <a:schemeClr val="tx1"/>
                </a:solidFill>
              </a:rPr>
              <a:t>bilan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ta’minlash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kilogramlik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sariyog</a:t>
            </a:r>
            <a:r>
              <a:rPr lang="en-US" sz="2400" b="1" dirty="0" smtClean="0">
                <a:solidFill>
                  <a:schemeClr val="tx1"/>
                </a:solidFill>
              </a:rPr>
              <a:t>‘ </a:t>
            </a:r>
            <a:r>
              <a:rPr lang="en-US" sz="2400" b="1" dirty="0" err="1" smtClean="0">
                <a:solidFill>
                  <a:schemeClr val="tx1"/>
                </a:solidFill>
              </a:rPr>
              <a:t>bo‘laklardan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kamida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nechta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456 · 20 = 9120 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3 kg = 3000 g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490" y="3773232"/>
            <a:ext cx="3608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C=9120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p=3000 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5517" y="3788089"/>
            <a:ext cx="2084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5994" y="4655158"/>
            <a:ext cx="7263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C= p · n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9529" y="5011204"/>
            <a:ext cx="600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n= C : p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55517" y="5404160"/>
            <a:ext cx="6101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n= 9120 : 3000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6703" y="5993911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588" y="5728631"/>
            <a:ext cx="7223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n= 3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qoldiq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120)  4 ta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sariyog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‘ deb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olinadi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7314" y="6320059"/>
            <a:ext cx="901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 ta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sariyog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368966" y="4049699"/>
            <a:ext cx="7575" cy="1983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984977" y="2622949"/>
            <a:ext cx="1914924" cy="52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44816" y="2572408"/>
            <a:ext cx="1440161" cy="628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7984977" y="3671911"/>
            <a:ext cx="1572010" cy="131574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97839" y="574939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416" y="2296729"/>
            <a:ext cx="3124607" cy="253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/>
      <p:bldP spid="10" grpId="0"/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16" y="1355824"/>
            <a:ext cx="9937104" cy="55569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2428" y="2978581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600" b="1" dirty="0" err="1" smtClean="0">
                <a:ln w="0"/>
                <a:latin typeface="Arial" pitchFamily="34" charset="0"/>
                <a:cs typeface="Arial" pitchFamily="34" charset="0"/>
              </a:rPr>
              <a:t>Darslikdagi</a:t>
            </a:r>
            <a:r>
              <a:rPr lang="en-US" altLang="ru-RU" sz="3600" b="1" dirty="0" smtClean="0">
                <a:ln w="0"/>
                <a:latin typeface="Arial" pitchFamily="34" charset="0"/>
                <a:cs typeface="Arial" pitchFamily="34" charset="0"/>
              </a:rPr>
              <a:t> 111-betidagi</a:t>
            </a:r>
            <a:endParaRPr lang="ru-RU" sz="3600" b="1" dirty="0">
              <a:ln w="0"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ru-RU" sz="3600" b="1" dirty="0" smtClean="0">
                <a:ln w="0"/>
                <a:latin typeface="Arial" pitchFamily="34" charset="0"/>
                <a:cs typeface="Arial" pitchFamily="34" charset="0"/>
              </a:rPr>
              <a:t> 493-, 494-, 495- </a:t>
            </a:r>
            <a:r>
              <a:rPr lang="en-US" altLang="ru-RU" sz="3600" b="1" dirty="0" err="1" smtClean="0">
                <a:ln w="0"/>
                <a:latin typeface="Arial" pitchFamily="34" charset="0"/>
                <a:cs typeface="Arial" pitchFamily="34" charset="0"/>
              </a:rPr>
              <a:t>masalalarni</a:t>
            </a:r>
            <a:r>
              <a:rPr lang="en-US" altLang="ru-RU" sz="36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6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36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9423</TotalTime>
  <Words>561</Words>
  <Application>Microsoft Office PowerPoint</Application>
  <PresentationFormat>Произвольный</PresentationFormat>
  <Paragraphs>82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MATEMATIKA</vt:lpstr>
      <vt:lpstr>C</vt:lpstr>
      <vt:lpstr>   </vt:lpstr>
      <vt:lpstr>Yechish:</vt:lpstr>
      <vt:lpstr>Презентация PowerPoint</vt:lpstr>
      <vt:lpstr>     492-masala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715</cp:revision>
  <dcterms:created xsi:type="dcterms:W3CDTF">2020-04-09T07:32:19Z</dcterms:created>
  <dcterms:modified xsi:type="dcterms:W3CDTF">2020-11-25T04:58:10Z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