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9"/>
  </p:notesMasterIdLst>
  <p:sldIdLst>
    <p:sldId id="284" r:id="rId2"/>
    <p:sldId id="429" r:id="rId3"/>
    <p:sldId id="424" r:id="rId4"/>
    <p:sldId id="427" r:id="rId5"/>
    <p:sldId id="428" r:id="rId6"/>
    <p:sldId id="416" r:id="rId7"/>
    <p:sldId id="420" r:id="rId8"/>
  </p:sldIdLst>
  <p:sldSz cx="12801600" cy="7200900"/>
  <p:notesSz cx="5765800" cy="3244850"/>
  <p:defaultTextStyle>
    <a:defPPr>
      <a:defRPr lang="ru-RU"/>
    </a:defPPr>
    <a:lvl1pPr marL="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1pPr>
    <a:lvl2pPr marL="968152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2pPr>
    <a:lvl3pPr marL="193630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3pPr>
    <a:lvl4pPr marL="290445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4pPr>
    <a:lvl5pPr marL="3872609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5pPr>
    <a:lvl6pPr marL="4840763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6pPr>
    <a:lvl7pPr marL="5808915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7pPr>
    <a:lvl8pPr marL="6777067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8pPr>
    <a:lvl9pPr marL="7745220" algn="l" defTabSz="1936305" rtl="0" eaLnBrk="1" latinLnBrk="0" hangingPunct="1">
      <a:defRPr sz="3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327" userDrawn="1">
          <p15:clr>
            <a:srgbClr val="A4A3A4"/>
          </p15:clr>
        </p15:guide>
        <p15:guide id="3" orient="horz" pos="6391" userDrawn="1">
          <p15:clr>
            <a:srgbClr val="A4A3A4"/>
          </p15:clr>
        </p15:guide>
        <p15:guide id="4" pos="479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5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9012ECD-51FC-41F1-AA8D-1B2483CD663E}" styleName="Светлый стиль 2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29" autoAdjust="0"/>
    <p:restoredTop sz="90293" autoAdjust="0"/>
  </p:normalViewPr>
  <p:slideViewPr>
    <p:cSldViewPr>
      <p:cViewPr varScale="1">
        <p:scale>
          <a:sx n="56" d="100"/>
          <a:sy n="56" d="100"/>
        </p:scale>
        <p:origin x="892" y="52"/>
      </p:cViewPr>
      <p:guideLst>
        <p:guide orient="horz" pos="2880"/>
        <p:guide pos="2327"/>
        <p:guide orient="horz" pos="6391"/>
        <p:guide pos="47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0D9A4-C2EF-4B1B-8DB5-85EC06DD3650}" type="datetimeFigureOut">
              <a:rPr lang="ru-RU" smtClean="0"/>
              <a:pPr/>
              <a:t>25.11.2020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4AC081-F56F-466E-9CDC-774CD659513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2959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4AC081-F56F-466E-9CDC-774CD6595131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0457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60121" y="2232277"/>
            <a:ext cx="1088136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920241" y="4032504"/>
            <a:ext cx="896112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6"/>
            <a:ext cx="8834039" cy="779316"/>
          </a:xfrm>
        </p:spPr>
        <p:txBody>
          <a:bodyPr lIns="0" tIns="0" rIns="0" bIns="0"/>
          <a:lstStyle>
            <a:lvl1pPr>
              <a:defRPr sz="5064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17" name="bg object 17"/>
          <p:cNvSpPr/>
          <p:nvPr/>
        </p:nvSpPr>
        <p:spPr>
          <a:xfrm>
            <a:off x="148421" y="157913"/>
            <a:ext cx="12546414" cy="95260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50873" y="1599501"/>
            <a:ext cx="4050550" cy="4809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125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92825" y="1656207"/>
            <a:ext cx="5568696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11/25/2020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3511390" y="2344141"/>
            <a:ext cx="5821344" cy="2295551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1"/>
            <a:ext cx="3577002" cy="928588"/>
          </a:xfrm>
        </p:spPr>
        <p:txBody>
          <a:bodyPr lIns="0" tIns="0" rIns="0" bIns="0"/>
          <a:lstStyle>
            <a:lvl1pPr>
              <a:defRPr sz="6034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11/25/2020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11/25/2020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6707" y="238364"/>
            <a:ext cx="10467975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368938" y="1678545"/>
            <a:ext cx="5062855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645151" y="1678545"/>
            <a:ext cx="5065078" cy="172354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59"/>
          <p:cNvSpPr>
            <a:spLocks noGrp="1" noChangeArrowheads="1"/>
          </p:cNvSpPr>
          <p:nvPr>
            <p:ph type="dt" sz="half" idx="10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0"/>
          <p:cNvSpPr>
            <a:spLocks noGrp="1" noChangeArrowheads="1"/>
          </p:cNvSpPr>
          <p:nvPr>
            <p:ph type="ftr" sz="quarter" idx="11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1"/>
          <p:cNvSpPr>
            <a:spLocks noGrp="1" noChangeArrowheads="1"/>
          </p:cNvSpPr>
          <p:nvPr>
            <p:ph type="sldNum" sz="quarter" idx="12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659A22-F514-4D5A-8495-8ED58DC7B7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8404" y="1189854"/>
            <a:ext cx="12546414" cy="587909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420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612299" y="2978580"/>
            <a:ext cx="3577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83781" y="2180055"/>
            <a:ext cx="8834039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352544" y="6696836"/>
            <a:ext cx="4096512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40079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11/25/2020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9217152" y="6696836"/>
            <a:ext cx="2944369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43184">
        <a:defRPr>
          <a:latin typeface="+mn-lt"/>
          <a:ea typeface="+mn-ea"/>
          <a:cs typeface="+mn-cs"/>
        </a:defRPr>
      </a:lvl2pPr>
      <a:lvl3pPr marL="2086369">
        <a:defRPr>
          <a:latin typeface="+mn-lt"/>
          <a:ea typeface="+mn-ea"/>
          <a:cs typeface="+mn-cs"/>
        </a:defRPr>
      </a:lvl3pPr>
      <a:lvl4pPr marL="3129552">
        <a:defRPr>
          <a:latin typeface="+mn-lt"/>
          <a:ea typeface="+mn-ea"/>
          <a:cs typeface="+mn-cs"/>
        </a:defRPr>
      </a:lvl4pPr>
      <a:lvl5pPr marL="4172736">
        <a:defRPr>
          <a:latin typeface="+mn-lt"/>
          <a:ea typeface="+mn-ea"/>
          <a:cs typeface="+mn-cs"/>
        </a:defRPr>
      </a:lvl5pPr>
      <a:lvl6pPr marL="5215922">
        <a:defRPr>
          <a:latin typeface="+mn-lt"/>
          <a:ea typeface="+mn-ea"/>
          <a:cs typeface="+mn-cs"/>
        </a:defRPr>
      </a:lvl6pPr>
      <a:lvl7pPr marL="6259106">
        <a:defRPr>
          <a:latin typeface="+mn-lt"/>
          <a:ea typeface="+mn-ea"/>
          <a:cs typeface="+mn-cs"/>
        </a:defRPr>
      </a:lvl7pPr>
      <a:lvl8pPr marL="7302290">
        <a:defRPr>
          <a:latin typeface="+mn-lt"/>
          <a:ea typeface="+mn-ea"/>
          <a:cs typeface="+mn-cs"/>
        </a:defRPr>
      </a:lvl8pPr>
      <a:lvl9pPr marL="834547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7912" y="0"/>
            <a:ext cx="12788910" cy="202861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8659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818535" y="492299"/>
            <a:ext cx="7136016" cy="1194470"/>
          </a:xfrm>
          <a:prstGeom prst="rect">
            <a:avLst/>
          </a:prstGeom>
        </p:spPr>
        <p:txBody>
          <a:bodyPr vert="horz" wrap="square" lIns="0" tIns="32425" rIns="0" bIns="0" rtlCol="0">
            <a:spAutoFit/>
          </a:bodyPr>
          <a:lstStyle/>
          <a:p>
            <a:pPr marL="28199">
              <a:spcBef>
                <a:spcPts val="253"/>
              </a:spcBef>
            </a:pPr>
            <a:r>
              <a:rPr lang="en-US" sz="7549" spc="11" dirty="0"/>
              <a:t>MATEMATIKA</a:t>
            </a:r>
            <a:endParaRPr lang="en-US" sz="7549" dirty="0"/>
          </a:p>
        </p:txBody>
      </p:sp>
      <p:sp>
        <p:nvSpPr>
          <p:cNvPr id="4" name="object 4"/>
          <p:cNvSpPr txBox="1"/>
          <p:nvPr/>
        </p:nvSpPr>
        <p:spPr>
          <a:xfrm>
            <a:off x="766912" y="2235607"/>
            <a:ext cx="11846518" cy="2272959"/>
          </a:xfrm>
          <a:prstGeom prst="rect">
            <a:avLst/>
          </a:prstGeom>
        </p:spPr>
        <p:txBody>
          <a:bodyPr vert="horz" wrap="square" lIns="0" tIns="31017" rIns="0" bIns="0" rtlCol="0">
            <a:spAutoFit/>
          </a:bodyPr>
          <a:lstStyle/>
          <a:p>
            <a:pPr marL="40888" algn="ctr">
              <a:spcBef>
                <a:spcPts val="245"/>
              </a:spcBef>
            </a:pPr>
            <a:r>
              <a:rPr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AVZU</a:t>
            </a:r>
            <a:r>
              <a:rPr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ru-RU" alt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MAZMUNDAGI </a:t>
            </a:r>
            <a:r>
              <a:rPr lang="en-US" altLang="ru-RU" sz="4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MATNLI MASALALAR </a:t>
            </a:r>
            <a:endParaRPr lang="ru-RU" sz="4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888">
              <a:spcBef>
                <a:spcPts val="245"/>
              </a:spcBef>
            </a:pPr>
            <a:endParaRPr lang="en-US" sz="4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766912" y="454530"/>
            <a:ext cx="11297851" cy="1201701"/>
            <a:chOff x="439458" y="322808"/>
            <a:chExt cx="4985770" cy="541242"/>
          </a:xfrm>
        </p:grpSpPr>
        <p:sp>
          <p:nvSpPr>
            <p:cNvPr id="8" name="object 8"/>
            <p:cNvSpPr/>
            <p:nvPr/>
          </p:nvSpPr>
          <p:spPr>
            <a:xfrm>
              <a:off x="439458" y="322808"/>
              <a:ext cx="396240" cy="394970"/>
            </a:xfrm>
            <a:custGeom>
              <a:avLst/>
              <a:gdLst/>
              <a:ahLst/>
              <a:cxnLst/>
              <a:rect l="l" t="t" r="r" b="b"/>
              <a:pathLst>
                <a:path w="396240" h="394970">
                  <a:moveTo>
                    <a:pt x="65938" y="0"/>
                  </a:moveTo>
                  <a:lnTo>
                    <a:pt x="0" y="0"/>
                  </a:lnTo>
                  <a:lnTo>
                    <a:pt x="0" y="33020"/>
                  </a:lnTo>
                  <a:lnTo>
                    <a:pt x="0" y="361950"/>
                  </a:lnTo>
                  <a:lnTo>
                    <a:pt x="0" y="394970"/>
                  </a:lnTo>
                  <a:lnTo>
                    <a:pt x="65938" y="394970"/>
                  </a:lnTo>
                  <a:lnTo>
                    <a:pt x="65938" y="361950"/>
                  </a:lnTo>
                  <a:lnTo>
                    <a:pt x="32969" y="361950"/>
                  </a:lnTo>
                  <a:lnTo>
                    <a:pt x="32969" y="33020"/>
                  </a:lnTo>
                  <a:lnTo>
                    <a:pt x="65938" y="33020"/>
                  </a:lnTo>
                  <a:lnTo>
                    <a:pt x="65938" y="0"/>
                  </a:lnTo>
                  <a:close/>
                </a:path>
                <a:path w="396240" h="394970">
                  <a:moveTo>
                    <a:pt x="296710" y="65366"/>
                  </a:moveTo>
                  <a:lnTo>
                    <a:pt x="98907" y="65366"/>
                  </a:lnTo>
                  <a:lnTo>
                    <a:pt x="98907" y="96126"/>
                  </a:lnTo>
                  <a:lnTo>
                    <a:pt x="184454" y="197243"/>
                  </a:lnTo>
                  <a:lnTo>
                    <a:pt x="98907" y="298361"/>
                  </a:lnTo>
                  <a:lnTo>
                    <a:pt x="98907" y="329120"/>
                  </a:lnTo>
                  <a:lnTo>
                    <a:pt x="296710" y="329120"/>
                  </a:lnTo>
                  <a:lnTo>
                    <a:pt x="296710" y="263182"/>
                  </a:lnTo>
                  <a:lnTo>
                    <a:pt x="263740" y="263182"/>
                  </a:lnTo>
                  <a:lnTo>
                    <a:pt x="263740" y="296151"/>
                  </a:lnTo>
                  <a:lnTo>
                    <a:pt x="143954" y="296151"/>
                  </a:lnTo>
                  <a:lnTo>
                    <a:pt x="227647" y="197243"/>
                  </a:lnTo>
                  <a:lnTo>
                    <a:pt x="143954" y="98336"/>
                  </a:lnTo>
                  <a:lnTo>
                    <a:pt x="263740" y="98336"/>
                  </a:lnTo>
                  <a:lnTo>
                    <a:pt x="263740" y="131305"/>
                  </a:lnTo>
                  <a:lnTo>
                    <a:pt x="296710" y="131305"/>
                  </a:lnTo>
                  <a:lnTo>
                    <a:pt x="296710" y="65366"/>
                  </a:lnTo>
                  <a:close/>
                </a:path>
                <a:path w="396240" h="394970">
                  <a:moveTo>
                    <a:pt x="395617" y="0"/>
                  </a:moveTo>
                  <a:lnTo>
                    <a:pt x="329679" y="0"/>
                  </a:lnTo>
                  <a:lnTo>
                    <a:pt x="329679" y="33020"/>
                  </a:lnTo>
                  <a:lnTo>
                    <a:pt x="362648" y="33020"/>
                  </a:lnTo>
                  <a:lnTo>
                    <a:pt x="362648" y="361950"/>
                  </a:lnTo>
                  <a:lnTo>
                    <a:pt x="329679" y="361950"/>
                  </a:lnTo>
                  <a:lnTo>
                    <a:pt x="329679" y="394970"/>
                  </a:lnTo>
                  <a:lnTo>
                    <a:pt x="395617" y="394970"/>
                  </a:lnTo>
                  <a:lnTo>
                    <a:pt x="395617" y="361950"/>
                  </a:lnTo>
                  <a:lnTo>
                    <a:pt x="395617" y="33020"/>
                  </a:lnTo>
                  <a:lnTo>
                    <a:pt x="395617" y="0"/>
                  </a:lnTo>
                  <a:close/>
                </a:path>
              </a:pathLst>
            </a:custGeom>
            <a:solidFill>
              <a:srgbClr val="00AFEF"/>
            </a:solidFill>
            <a:ln w="25400">
              <a:solidFill>
                <a:schemeClr val="bg2"/>
              </a:solidFill>
            </a:ln>
          </p:spPr>
          <p:txBody>
            <a:bodyPr wrap="square" lIns="0" tIns="0" rIns="0" bIns="0" rtlCol="0"/>
            <a:lstStyle/>
            <a:p>
              <a:endParaRPr sz="8659"/>
            </a:p>
          </p:txBody>
        </p:sp>
        <p:sp>
          <p:nvSpPr>
            <p:cNvPr id="10" name="object 10"/>
            <p:cNvSpPr/>
            <p:nvPr/>
          </p:nvSpPr>
          <p:spPr>
            <a:xfrm>
              <a:off x="4586445" y="339819"/>
              <a:ext cx="838783" cy="524231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B050"/>
            </a:solidFill>
            <a:ln w="57150">
              <a:solidFill>
                <a:schemeClr val="bg2"/>
              </a:solidFill>
            </a:ln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wrap="square" lIns="0" tIns="0" rIns="0" bIns="0" rtlCol="0"/>
            <a:lstStyle/>
            <a:p>
              <a:pPr algn="ctr"/>
              <a:endParaRPr sz="8659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48" y="3871914"/>
            <a:ext cx="3528392" cy="2896887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34486" y="2360273"/>
            <a:ext cx="760549" cy="1481632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234485" y="4752578"/>
            <a:ext cx="760549" cy="144016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10285454" y="768235"/>
            <a:ext cx="16962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5-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en-US"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84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16824" y="5121775"/>
            <a:ext cx="3577002" cy="928588"/>
          </a:xfrm>
        </p:spPr>
        <p:txBody>
          <a:bodyPr/>
          <a:lstStyle/>
          <a:p>
            <a:r>
              <a:rPr lang="en-US" dirty="0" smtClean="0"/>
              <a:t>C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784176" y="7200900"/>
            <a:ext cx="4050550" cy="480901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52128" y="3313155"/>
            <a:ext cx="8640960" cy="2769989"/>
          </a:xfrm>
        </p:spPr>
        <p:txBody>
          <a:bodyPr/>
          <a:lstStyle/>
          <a:p>
            <a:r>
              <a:rPr lang="en-US" sz="2800" b="1" dirty="0" smtClean="0"/>
              <a:t>   1) </a:t>
            </a:r>
            <a:r>
              <a:rPr lang="en-US" sz="2800" b="1" dirty="0" smtClean="0">
                <a:solidFill>
                  <a:srgbClr val="FF0000"/>
                </a:solidFill>
              </a:rPr>
              <a:t>C=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</a:rPr>
              <a:t>p · n </a:t>
            </a:r>
            <a:r>
              <a:rPr lang="en-US" sz="2800" b="1" dirty="0" smtClean="0"/>
              <a:t>– </a:t>
            </a:r>
            <a:r>
              <a:rPr lang="en-US" sz="2400" b="1" dirty="0" err="1" smtClean="0"/>
              <a:t>Xarid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uchun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jami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to‘langan</a:t>
            </a:r>
            <a:r>
              <a:rPr lang="en-US" sz="2400" b="1" dirty="0" smtClean="0"/>
              <a:t>  </a:t>
            </a:r>
            <a:r>
              <a:rPr lang="en-US" sz="2400" b="1" dirty="0" err="1" smtClean="0"/>
              <a:t>pulni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topish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uchun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tovar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narxini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uning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xarid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qilingan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miqdoriga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ko‘paytirish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kerak</a:t>
            </a:r>
            <a:r>
              <a:rPr lang="en-US" sz="2400" b="1" dirty="0" smtClean="0"/>
              <a:t>.</a:t>
            </a:r>
          </a:p>
          <a:p>
            <a:r>
              <a:rPr lang="en-US" sz="2800" b="1" dirty="0" smtClean="0"/>
              <a:t>   2) </a:t>
            </a:r>
            <a:r>
              <a:rPr lang="en-US" sz="2800" b="1" dirty="0" smtClean="0">
                <a:solidFill>
                  <a:srgbClr val="FF0000"/>
                </a:solidFill>
              </a:rPr>
              <a:t>p= C : n </a:t>
            </a:r>
            <a:r>
              <a:rPr lang="en-US" sz="2800" b="1" dirty="0" smtClean="0">
                <a:solidFill>
                  <a:schemeClr val="tx1"/>
                </a:solidFill>
              </a:rPr>
              <a:t>–</a:t>
            </a:r>
            <a:r>
              <a:rPr lang="en-US" sz="2400" b="1" dirty="0" smtClean="0"/>
              <a:t>Tovar </a:t>
            </a:r>
            <a:r>
              <a:rPr lang="en-US" sz="2400" b="1" dirty="0" err="1" smtClean="0"/>
              <a:t>narxini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topish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uchun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jami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to‘langan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pulni</a:t>
            </a:r>
            <a:r>
              <a:rPr lang="en-US" sz="2400" b="1" dirty="0"/>
              <a:t> </a:t>
            </a:r>
            <a:r>
              <a:rPr lang="en-US" sz="2400" b="1" dirty="0" err="1" smtClean="0"/>
              <a:t>tovar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miqdoriga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bo‘lish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kerak</a:t>
            </a:r>
            <a:r>
              <a:rPr lang="en-US" sz="2400" b="1" dirty="0" smtClean="0"/>
              <a:t>.</a:t>
            </a:r>
          </a:p>
          <a:p>
            <a:r>
              <a:rPr lang="en-US" sz="2800" b="1" dirty="0"/>
              <a:t> </a:t>
            </a:r>
            <a:r>
              <a:rPr lang="en-US" sz="2800" b="1" dirty="0" smtClean="0"/>
              <a:t>  3) </a:t>
            </a:r>
            <a:r>
              <a:rPr lang="en-US" sz="2800" b="1" dirty="0" smtClean="0">
                <a:solidFill>
                  <a:srgbClr val="FF0000"/>
                </a:solidFill>
              </a:rPr>
              <a:t>n=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en-US" sz="2800" b="1" dirty="0" smtClean="0">
                <a:solidFill>
                  <a:srgbClr val="FF0000"/>
                </a:solidFill>
              </a:rPr>
              <a:t>C : p </a:t>
            </a:r>
            <a:r>
              <a:rPr lang="en-US" sz="2800" b="1" dirty="0" smtClean="0">
                <a:solidFill>
                  <a:schemeClr val="tx1"/>
                </a:solidFill>
              </a:rPr>
              <a:t>–</a:t>
            </a:r>
            <a:r>
              <a:rPr lang="en-US" sz="2400" b="1" dirty="0" smtClean="0"/>
              <a:t>Tovar </a:t>
            </a:r>
            <a:r>
              <a:rPr lang="en-US" sz="2400" b="1" dirty="0" err="1" smtClean="0"/>
              <a:t>miqdorini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topish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uchun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jami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to‘langan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pulni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tovar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narxiga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bo‘lish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kerak</a:t>
            </a:r>
            <a:r>
              <a:rPr lang="en-US" sz="2400" b="1" dirty="0" smtClean="0"/>
              <a:t>.</a:t>
            </a:r>
            <a:endParaRPr lang="en-US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2128" y="1296194"/>
            <a:ext cx="64008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Jami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to‘langan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pul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=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Narx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 ·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Miqdor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8-конечная звезда 5"/>
          <p:cNvSpPr/>
          <p:nvPr/>
        </p:nvSpPr>
        <p:spPr>
          <a:xfrm>
            <a:off x="804060" y="2078371"/>
            <a:ext cx="914400" cy="914400"/>
          </a:xfrm>
          <a:prstGeom prst="star8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8-конечная звезда 6"/>
          <p:cNvSpPr/>
          <p:nvPr/>
        </p:nvSpPr>
        <p:spPr>
          <a:xfrm>
            <a:off x="4798789" y="2082675"/>
            <a:ext cx="914400" cy="914400"/>
          </a:xfrm>
          <a:prstGeom prst="star8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Выноска-облако 7"/>
          <p:cNvSpPr/>
          <p:nvPr/>
        </p:nvSpPr>
        <p:spPr>
          <a:xfrm>
            <a:off x="2809451" y="2331966"/>
            <a:ext cx="914400" cy="612648"/>
          </a:xfrm>
          <a:prstGeom prst="cloudCallou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endParaRPr lang="ru-RU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" name="Прямая со стрелкой 12"/>
          <p:cNvCxnSpPr/>
          <p:nvPr/>
        </p:nvCxnSpPr>
        <p:spPr>
          <a:xfrm flipH="1">
            <a:off x="1718461" y="1881840"/>
            <a:ext cx="630234" cy="4501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H="1">
            <a:off x="3786467" y="1819414"/>
            <a:ext cx="675299" cy="4901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5574308" y="1777706"/>
            <a:ext cx="475904" cy="4075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Рисунок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93518" y="1391971"/>
            <a:ext cx="3685387" cy="3201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5165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 animBg="1"/>
      <p:bldP spid="7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6178" y="5018053"/>
            <a:ext cx="1329553" cy="1657395"/>
          </a:xfrm>
        </p:spPr>
        <p:txBody>
          <a:bodyPr/>
          <a:lstStyle/>
          <a:p>
            <a: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8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</a:b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</a:br>
            <a:r>
              <a:rPr lang="en-US" sz="28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49031" y="4463389"/>
            <a:ext cx="16033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 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3757594" y="242864"/>
            <a:ext cx="457203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487-masala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4795" y="1305364"/>
            <a:ext cx="11754583" cy="1477328"/>
          </a:xfrm>
        </p:spPr>
        <p:txBody>
          <a:bodyPr/>
          <a:lstStyle/>
          <a:p>
            <a:pPr algn="just"/>
            <a:r>
              <a:rPr lang="en-US" sz="2400" b="1" dirty="0" err="1" smtClean="0">
                <a:solidFill>
                  <a:schemeClr val="tx1"/>
                </a:solidFill>
              </a:rPr>
              <a:t>Oromgohda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har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bir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bolaga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kuniga</a:t>
            </a:r>
            <a:r>
              <a:rPr lang="en-US" sz="2400" b="1" dirty="0" smtClean="0">
                <a:solidFill>
                  <a:schemeClr val="tx1"/>
                </a:solidFill>
              </a:rPr>
              <a:t> 60 g </a:t>
            </a:r>
            <a:r>
              <a:rPr lang="en-US" sz="2400" b="1" dirty="0" err="1" smtClean="0">
                <a:solidFill>
                  <a:schemeClr val="tx1"/>
                </a:solidFill>
              </a:rPr>
              <a:t>shakar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beriladi</a:t>
            </a:r>
            <a:r>
              <a:rPr lang="en-US" sz="2400" b="1" dirty="0" smtClean="0">
                <a:solidFill>
                  <a:schemeClr val="tx1"/>
                </a:solidFill>
              </a:rPr>
              <a:t>. </a:t>
            </a:r>
            <a:r>
              <a:rPr lang="en-US" sz="2400" b="1" dirty="0" err="1" smtClean="0">
                <a:solidFill>
                  <a:schemeClr val="tx1"/>
                </a:solidFill>
              </a:rPr>
              <a:t>Oromgohda</a:t>
            </a:r>
            <a:r>
              <a:rPr lang="en-US" sz="2400" b="1" dirty="0" smtClean="0">
                <a:solidFill>
                  <a:schemeClr val="tx1"/>
                </a:solidFill>
              </a:rPr>
              <a:t> 342 ta bola bor.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Bir</a:t>
            </a:r>
            <a:r>
              <a:rPr lang="en-US" sz="2400" b="1" dirty="0" smtClean="0">
                <a:solidFill>
                  <a:schemeClr val="tx1"/>
                </a:solidFill>
              </a:rPr>
              <a:t> kun </a:t>
            </a:r>
            <a:r>
              <a:rPr lang="en-US" sz="2400" b="1" dirty="0" err="1" smtClean="0">
                <a:solidFill>
                  <a:schemeClr val="tx1"/>
                </a:solidFill>
              </a:rPr>
              <a:t>bolalarni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shakar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bilan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ta’minlash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uchun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bir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kilogramlik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shakar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paketlardan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kamida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nechta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kerak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bo‘ladi</a:t>
            </a:r>
            <a:r>
              <a:rPr lang="en-US" sz="2400" b="1" dirty="0" smtClean="0">
                <a:solidFill>
                  <a:schemeClr val="tx1"/>
                </a:solidFill>
              </a:rPr>
              <a:t>? Agar </a:t>
            </a:r>
            <a:r>
              <a:rPr lang="en-US" sz="2400" b="1" dirty="0" err="1" smtClean="0">
                <a:solidFill>
                  <a:schemeClr val="tx1"/>
                </a:solidFill>
              </a:rPr>
              <a:t>shakarning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narxi</a:t>
            </a:r>
            <a:r>
              <a:rPr lang="en-US" sz="2400" b="1" dirty="0" smtClean="0">
                <a:solidFill>
                  <a:schemeClr val="tx1"/>
                </a:solidFill>
              </a:rPr>
              <a:t> 8300 </a:t>
            </a:r>
            <a:r>
              <a:rPr lang="en-US" sz="2400" b="1" dirty="0" err="1" smtClean="0">
                <a:solidFill>
                  <a:schemeClr val="tx1"/>
                </a:solidFill>
              </a:rPr>
              <a:t>so‘m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bo‘lsa</a:t>
            </a:r>
            <a:r>
              <a:rPr lang="en-US" sz="2400" b="1" dirty="0" smtClean="0">
                <a:solidFill>
                  <a:schemeClr val="tx1"/>
                </a:solidFill>
              </a:rPr>
              <a:t>,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bir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kunda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oromgohda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necha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so‘mlik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shakar</a:t>
            </a:r>
            <a:r>
              <a:rPr lang="en-US" sz="2400" b="1" dirty="0" smtClean="0">
                <a:solidFill>
                  <a:schemeClr val="tx1"/>
                </a:solidFill>
              </a:rPr>
              <a:t>  </a:t>
            </a:r>
            <a:r>
              <a:rPr lang="en-US" sz="2400" b="1" dirty="0" err="1" smtClean="0">
                <a:solidFill>
                  <a:schemeClr val="tx1"/>
                </a:solidFill>
              </a:rPr>
              <a:t>ishlatiladi</a:t>
            </a:r>
            <a:r>
              <a:rPr lang="en-US" sz="2400" b="1" dirty="0" smtClean="0">
                <a:solidFill>
                  <a:schemeClr val="tx1"/>
                </a:solidFill>
              </a:rPr>
              <a:t> ?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2984879" y="4556387"/>
            <a:ext cx="14500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H="1">
            <a:off x="2407365" y="4694221"/>
            <a:ext cx="28312" cy="214658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Прямоугольник 36"/>
          <p:cNvSpPr/>
          <p:nvPr/>
        </p:nvSpPr>
        <p:spPr>
          <a:xfrm>
            <a:off x="928192" y="2754393"/>
            <a:ext cx="1149429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60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· 342 = 20520 – 20 kg 520 g</a:t>
            </a:r>
          </a:p>
          <a:p>
            <a:pPr algn="just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1 kg - 1000 g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20 kg =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20 · 1000 =20 000 g</a:t>
            </a:r>
          </a:p>
          <a:p>
            <a:pPr algn="just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20 ta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paket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+ 520 ham 1 ta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paket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bo‘lsa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,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kamida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21 ta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paket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353411" y="5018053"/>
            <a:ext cx="246861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n=21</a:t>
            </a:r>
          </a:p>
          <a:p>
            <a:pPr algn="just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p=8300</a:t>
            </a:r>
          </a:p>
          <a:p>
            <a:pPr algn="just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C=?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2928255" y="5018052"/>
            <a:ext cx="302477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C=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p · n</a:t>
            </a:r>
          </a:p>
          <a:p>
            <a:pPr algn="just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C=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8300 · 21</a:t>
            </a:r>
          </a:p>
          <a:p>
            <a:pPr algn="just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C=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174300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so‘m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2623230" y="5767515"/>
            <a:ext cx="68407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en-US" sz="24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24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kunda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oromgohda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174300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so‘mlik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shakar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ishlatiladi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0130" y="2754393"/>
            <a:ext cx="2319248" cy="21762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4" grpId="0" build="p"/>
      <p:bldP spid="36" grpId="0"/>
      <p:bldP spid="5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68898" y="4817258"/>
            <a:ext cx="1654873" cy="430887"/>
          </a:xfrm>
        </p:spPr>
        <p:txBody>
          <a:bodyPr/>
          <a:lstStyle/>
          <a:p>
            <a:r>
              <a:rPr lang="en-US" sz="2800" dirty="0" err="1" smtClean="0">
                <a:solidFill>
                  <a:schemeClr val="tx2"/>
                </a:solidFill>
              </a:rPr>
              <a:t>Yechish</a:t>
            </a:r>
            <a:r>
              <a:rPr lang="en-US" sz="2800" dirty="0" smtClean="0">
                <a:solidFill>
                  <a:schemeClr val="tx2"/>
                </a:solidFill>
              </a:rPr>
              <a:t>:</a:t>
            </a:r>
            <a:endParaRPr lang="ru-RU" sz="2400" dirty="0">
              <a:solidFill>
                <a:schemeClr val="tx1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498713" y="1362083"/>
            <a:ext cx="11806743" cy="1477328"/>
          </a:xfrm>
        </p:spPr>
        <p:txBody>
          <a:bodyPr/>
          <a:lstStyle/>
          <a:p>
            <a:pPr algn="just"/>
            <a:r>
              <a:rPr lang="en-US" sz="2400" b="1" dirty="0" smtClean="0">
                <a:solidFill>
                  <a:schemeClr val="tx1"/>
                </a:solidFill>
              </a:rPr>
              <a:t>1m² </a:t>
            </a:r>
            <a:r>
              <a:rPr lang="en-US" sz="2400" b="1" dirty="0" err="1" smtClean="0">
                <a:solidFill>
                  <a:schemeClr val="tx1"/>
                </a:solidFill>
              </a:rPr>
              <a:t>polni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bo‘yash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uchun</a:t>
            </a:r>
            <a:r>
              <a:rPr lang="en-US" sz="2400" b="1" dirty="0" smtClean="0">
                <a:solidFill>
                  <a:schemeClr val="tx1"/>
                </a:solidFill>
              </a:rPr>
              <a:t> 200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</a:rPr>
              <a:t>g </a:t>
            </a:r>
            <a:r>
              <a:rPr lang="en-US" sz="2400" b="1" dirty="0" err="1" smtClean="0">
                <a:solidFill>
                  <a:schemeClr val="tx1"/>
                </a:solidFill>
              </a:rPr>
              <a:t>bo‘yoq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kerak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bo‘ladi</a:t>
            </a:r>
            <a:r>
              <a:rPr lang="en-US" sz="2400" b="1" dirty="0" smtClean="0">
                <a:solidFill>
                  <a:schemeClr val="tx1"/>
                </a:solidFill>
              </a:rPr>
              <a:t>.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Bo‘yoq</a:t>
            </a:r>
            <a:r>
              <a:rPr lang="en-US" sz="2400" b="1" dirty="0" smtClean="0">
                <a:solidFill>
                  <a:schemeClr val="tx1"/>
                </a:solidFill>
              </a:rPr>
              <a:t> 2 kg </a:t>
            </a:r>
            <a:r>
              <a:rPr lang="en-US" sz="2400" b="1" dirty="0" err="1" smtClean="0">
                <a:solidFill>
                  <a:schemeClr val="tx1"/>
                </a:solidFill>
              </a:rPr>
              <a:t>lik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bankalarda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sotiladi</a:t>
            </a:r>
            <a:r>
              <a:rPr lang="en-US" sz="2400" b="1" dirty="0" smtClean="0">
                <a:solidFill>
                  <a:schemeClr val="tx1"/>
                </a:solidFill>
              </a:rPr>
              <a:t>.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Yuzi</a:t>
            </a:r>
            <a:r>
              <a:rPr lang="en-US" sz="2400" b="1" dirty="0" smtClean="0">
                <a:solidFill>
                  <a:schemeClr val="tx1"/>
                </a:solidFill>
              </a:rPr>
              <a:t> 64 m² </a:t>
            </a:r>
            <a:r>
              <a:rPr lang="en-US" sz="2400" b="1" dirty="0" err="1" smtClean="0">
                <a:solidFill>
                  <a:schemeClr val="tx1"/>
                </a:solidFill>
              </a:rPr>
              <a:t>bo‘lgan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polni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bo‘yash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uchun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necha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banka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bo‘yoq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sotib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olish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kerak</a:t>
            </a:r>
            <a:r>
              <a:rPr lang="en-US" sz="2400" b="1" dirty="0" smtClean="0">
                <a:solidFill>
                  <a:schemeClr val="tx1"/>
                </a:solidFill>
              </a:rPr>
              <a:t>? </a:t>
            </a:r>
            <a:r>
              <a:rPr lang="en-US" sz="2400" b="1" dirty="0" err="1" smtClean="0">
                <a:solidFill>
                  <a:schemeClr val="tx1"/>
                </a:solidFill>
              </a:rPr>
              <a:t>Bir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banka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bo‘yoq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narxi</a:t>
            </a:r>
            <a:r>
              <a:rPr lang="en-US" sz="2400" b="1" dirty="0" smtClean="0">
                <a:solidFill>
                  <a:schemeClr val="tx1"/>
                </a:solidFill>
              </a:rPr>
              <a:t> 80 000 </a:t>
            </a:r>
            <a:r>
              <a:rPr lang="en-US" sz="2400" b="1" dirty="0" err="1" smtClean="0">
                <a:solidFill>
                  <a:schemeClr val="tx1"/>
                </a:solidFill>
              </a:rPr>
              <a:t>so‘m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bo‘lsa</a:t>
            </a:r>
            <a:r>
              <a:rPr lang="en-US" sz="2400" b="1" dirty="0" smtClean="0">
                <a:solidFill>
                  <a:schemeClr val="tx1"/>
                </a:solidFill>
              </a:rPr>
              <a:t>,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bo‘yoq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ishlari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uchun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qancha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mablag</a:t>
            </a:r>
            <a:r>
              <a:rPr lang="en-US" sz="2400" b="1" dirty="0" smtClean="0">
                <a:solidFill>
                  <a:schemeClr val="tx1"/>
                </a:solidFill>
              </a:rPr>
              <a:t>‘ </a:t>
            </a:r>
            <a:r>
              <a:rPr lang="en-US" sz="2400" b="1" dirty="0" err="1" smtClean="0">
                <a:solidFill>
                  <a:schemeClr val="tx1"/>
                </a:solidFill>
              </a:rPr>
              <a:t>kerak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bo‘ladi</a:t>
            </a:r>
            <a:r>
              <a:rPr lang="en-US" sz="2400" b="1" dirty="0" smtClean="0">
                <a:solidFill>
                  <a:schemeClr val="tx1"/>
                </a:solidFill>
              </a:rPr>
              <a:t>? 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09152" y="2835622"/>
            <a:ext cx="498913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m²- 200 g</a:t>
            </a:r>
          </a:p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2 kg - 2000 g</a:t>
            </a:r>
          </a:p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64 m²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64 · 200 = 12 800 g</a:t>
            </a:r>
          </a:p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12800 : 2000 = 6 (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qoldiq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800)</a:t>
            </a:r>
          </a:p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7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banka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bo‘yoq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olinishi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kerak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98713" y="4445550"/>
            <a:ext cx="260610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23771" y="5265250"/>
            <a:ext cx="407747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242980" y="4608995"/>
            <a:ext cx="632073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8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384576" y="314302"/>
            <a:ext cx="352839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490-masala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Объект 18"/>
          <p:cNvSpPr>
            <a:spLocks noGrp="1"/>
          </p:cNvSpPr>
          <p:nvPr>
            <p:ph sz="half" idx="2"/>
          </p:nvPr>
        </p:nvSpPr>
        <p:spPr>
          <a:xfrm flipH="1">
            <a:off x="1437431" y="6469830"/>
            <a:ext cx="5724636" cy="430887"/>
          </a:xfrm>
        </p:spPr>
        <p:txBody>
          <a:bodyPr/>
          <a:lstStyle/>
          <a:p>
            <a:r>
              <a:rPr lang="en-US" sz="2800" b="1" dirty="0" err="1" smtClean="0">
                <a:solidFill>
                  <a:schemeClr val="tx2"/>
                </a:solidFill>
              </a:rPr>
              <a:t>Javob</a:t>
            </a:r>
            <a:r>
              <a:rPr lang="en-US" sz="2800" b="1" dirty="0" smtClean="0">
                <a:solidFill>
                  <a:schemeClr val="tx2"/>
                </a:solidFill>
              </a:rPr>
              <a:t>:</a:t>
            </a:r>
            <a:r>
              <a:rPr lang="ru-RU" sz="2800" b="1" dirty="0" smtClean="0">
                <a:solidFill>
                  <a:schemeClr val="tx2"/>
                </a:solidFill>
              </a:rPr>
              <a:t> </a:t>
            </a:r>
            <a:r>
              <a:rPr lang="en-US" sz="2400" b="1" dirty="0" smtClean="0">
                <a:solidFill>
                  <a:schemeClr val="tx1"/>
                </a:solidFill>
              </a:rPr>
              <a:t>560 000 </a:t>
            </a:r>
            <a:r>
              <a:rPr lang="en-US" sz="2400" b="1" dirty="0" err="1" smtClean="0">
                <a:solidFill>
                  <a:schemeClr val="tx1"/>
                </a:solidFill>
              </a:rPr>
              <a:t>so‘m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mablag</a:t>
            </a:r>
            <a:r>
              <a:rPr lang="en-US" sz="2400" b="1" dirty="0" smtClean="0">
                <a:solidFill>
                  <a:schemeClr val="tx1"/>
                </a:solidFill>
              </a:rPr>
              <a:t>‘ </a:t>
            </a:r>
            <a:r>
              <a:rPr lang="en-US" sz="2400" b="1" dirty="0" err="1" smtClean="0">
                <a:solidFill>
                  <a:schemeClr val="tx1"/>
                </a:solidFill>
              </a:rPr>
              <a:t>kerak</a:t>
            </a:r>
            <a:r>
              <a:rPr lang="en-US" sz="2400" b="1" dirty="0" smtClean="0">
                <a:solidFill>
                  <a:schemeClr val="tx1"/>
                </a:solidFill>
              </a:rPr>
              <a:t>.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5" name="Содержимое 2"/>
          <p:cNvSpPr txBox="1">
            <a:spLocks/>
          </p:cNvSpPr>
          <p:nvPr/>
        </p:nvSpPr>
        <p:spPr>
          <a:xfrm>
            <a:off x="326885" y="4797343"/>
            <a:ext cx="2777934" cy="19697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 err="1" smtClean="0">
                <a:solidFill>
                  <a:schemeClr val="tx2"/>
                </a:solidFill>
              </a:rPr>
              <a:t>Berilgan</a:t>
            </a:r>
            <a:r>
              <a:rPr lang="en-US" sz="2800" b="1" kern="0" dirty="0" smtClean="0">
                <a:solidFill>
                  <a:schemeClr val="tx2"/>
                </a:solidFill>
              </a:rPr>
              <a:t>:</a:t>
            </a:r>
          </a:p>
          <a:p>
            <a:pPr defTabSz="914400"/>
            <a:r>
              <a:rPr lang="en-US" sz="2400" b="1" kern="0" dirty="0" smtClean="0">
                <a:solidFill>
                  <a:schemeClr val="tx1"/>
                </a:solidFill>
              </a:rPr>
              <a:t>n=7 </a:t>
            </a:r>
          </a:p>
          <a:p>
            <a:pPr defTabSz="914400"/>
            <a:r>
              <a:rPr lang="en-US" sz="2400" b="1" kern="0" dirty="0" smtClean="0">
                <a:solidFill>
                  <a:schemeClr val="tx1"/>
                </a:solidFill>
              </a:rPr>
              <a:t>p=80 000 </a:t>
            </a:r>
            <a:r>
              <a:rPr lang="en-US" sz="2400" b="1" kern="0" dirty="0" err="1" smtClean="0">
                <a:solidFill>
                  <a:schemeClr val="tx1"/>
                </a:solidFill>
              </a:rPr>
              <a:t>so‘m</a:t>
            </a:r>
            <a:r>
              <a:rPr lang="en-US" sz="2400" b="1" kern="0" dirty="0" smtClean="0">
                <a:solidFill>
                  <a:schemeClr val="tx1"/>
                </a:solidFill>
              </a:rPr>
              <a:t> </a:t>
            </a:r>
          </a:p>
          <a:p>
            <a:pPr defTabSz="914400"/>
            <a:r>
              <a:rPr lang="en-US" sz="2400" b="1" kern="0" dirty="0" smtClean="0">
                <a:solidFill>
                  <a:schemeClr val="tx1"/>
                </a:solidFill>
              </a:rPr>
              <a:t>C=?</a:t>
            </a:r>
          </a:p>
          <a:p>
            <a:pPr defTabSz="914400"/>
            <a:endParaRPr lang="en-US" sz="2800" b="1" kern="0" dirty="0">
              <a:solidFill>
                <a:schemeClr val="tx2"/>
              </a:solidFill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4776" y="2592338"/>
            <a:ext cx="3090910" cy="3277604"/>
          </a:xfrm>
          <a:prstGeom prst="rect">
            <a:avLst/>
          </a:prstGeom>
        </p:spPr>
      </p:pic>
      <p:sp>
        <p:nvSpPr>
          <p:cNvPr id="26" name="Заголовок 1"/>
          <p:cNvSpPr txBox="1">
            <a:spLocks/>
          </p:cNvSpPr>
          <p:nvPr/>
        </p:nvSpPr>
        <p:spPr>
          <a:xfrm>
            <a:off x="3467059" y="5284565"/>
            <a:ext cx="8622373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400" kern="0" dirty="0" smtClean="0">
                <a:solidFill>
                  <a:schemeClr val="tx1"/>
                </a:solidFill>
              </a:rPr>
              <a:t>C=p · n</a:t>
            </a:r>
            <a:endParaRPr lang="ru-RU" sz="2400" kern="0" dirty="0">
              <a:solidFill>
                <a:schemeClr val="tx1"/>
              </a:solidFill>
            </a:endParaRPr>
          </a:p>
        </p:txBody>
      </p:sp>
      <p:sp>
        <p:nvSpPr>
          <p:cNvPr id="28" name="Заголовок 1"/>
          <p:cNvSpPr txBox="1">
            <a:spLocks/>
          </p:cNvSpPr>
          <p:nvPr/>
        </p:nvSpPr>
        <p:spPr>
          <a:xfrm>
            <a:off x="3436319" y="6051796"/>
            <a:ext cx="300391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400" kern="0" dirty="0" smtClean="0">
                <a:solidFill>
                  <a:schemeClr val="tx1"/>
                </a:solidFill>
              </a:rPr>
              <a:t>C=560 000 </a:t>
            </a:r>
            <a:r>
              <a:rPr lang="en-US" sz="2400" kern="0" dirty="0" err="1" smtClean="0">
                <a:solidFill>
                  <a:schemeClr val="tx1"/>
                </a:solidFill>
              </a:rPr>
              <a:t>so‘m</a:t>
            </a:r>
            <a:endParaRPr lang="ru-RU" sz="2400" kern="0" dirty="0">
              <a:solidFill>
                <a:schemeClr val="tx1"/>
              </a:solidFill>
            </a:endParaRPr>
          </a:p>
        </p:txBody>
      </p:sp>
      <p:sp>
        <p:nvSpPr>
          <p:cNvPr id="29" name="Заголовок 1"/>
          <p:cNvSpPr txBox="1">
            <a:spLocks/>
          </p:cNvSpPr>
          <p:nvPr/>
        </p:nvSpPr>
        <p:spPr>
          <a:xfrm>
            <a:off x="3451083" y="5646154"/>
            <a:ext cx="300391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r>
              <a:rPr lang="en-US" sz="2400" kern="0" dirty="0" smtClean="0">
                <a:solidFill>
                  <a:schemeClr val="tx1"/>
                </a:solidFill>
              </a:rPr>
              <a:t>C=7 · 80 000</a:t>
            </a:r>
            <a:endParaRPr lang="ru-RU" sz="2400" kern="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19" grpId="0" build="p"/>
      <p:bldP spid="26" grpId="0"/>
      <p:bldP spid="28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524929" y="1273532"/>
            <a:ext cx="11780528" cy="4801314"/>
          </a:xfrm>
        </p:spPr>
        <p:txBody>
          <a:bodyPr/>
          <a:lstStyle/>
          <a:p>
            <a:pPr algn="just"/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Uyni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ta’mirlash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uchun</a:t>
            </a:r>
            <a:r>
              <a:rPr lang="en-US" sz="2400" b="1" dirty="0" smtClean="0">
                <a:solidFill>
                  <a:schemeClr val="tx1"/>
                </a:solidFill>
              </a:rPr>
              <a:t> 42 </a:t>
            </a:r>
            <a:r>
              <a:rPr lang="en-US" sz="2400" b="1" dirty="0" err="1" smtClean="0">
                <a:solidFill>
                  <a:schemeClr val="tx1"/>
                </a:solidFill>
              </a:rPr>
              <a:t>o‘ram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gulqog‘oz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sotib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olindi</a:t>
            </a:r>
            <a:r>
              <a:rPr lang="en-US" sz="2400" b="1" dirty="0" smtClean="0">
                <a:solidFill>
                  <a:schemeClr val="tx1"/>
                </a:solidFill>
              </a:rPr>
              <a:t>.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Bitta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quti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yelim</a:t>
            </a:r>
            <a:r>
              <a:rPr lang="en-US" sz="2400" b="1" dirty="0" smtClean="0">
                <a:solidFill>
                  <a:schemeClr val="tx1"/>
                </a:solidFill>
              </a:rPr>
              <a:t> 8 ta </a:t>
            </a:r>
            <a:r>
              <a:rPr lang="en-US" sz="2400" b="1" dirty="0" err="1" smtClean="0">
                <a:solidFill>
                  <a:schemeClr val="tx1"/>
                </a:solidFill>
              </a:rPr>
              <a:t>o‘ram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qulqog‘oz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uchun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yetadi</a:t>
            </a:r>
            <a:r>
              <a:rPr lang="en-US" sz="2400" b="1" dirty="0" smtClean="0">
                <a:solidFill>
                  <a:schemeClr val="tx1"/>
                </a:solidFill>
              </a:rPr>
              <a:t>.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Gulqo</a:t>
            </a:r>
            <a:r>
              <a:rPr lang="en-US" sz="2400" b="1" dirty="0" err="1">
                <a:solidFill>
                  <a:schemeClr val="tx1"/>
                </a:solidFill>
              </a:rPr>
              <a:t>g</a:t>
            </a:r>
            <a:r>
              <a:rPr lang="en-US" sz="2400" b="1" dirty="0" err="1" smtClean="0">
                <a:solidFill>
                  <a:schemeClr val="tx1"/>
                </a:solidFill>
              </a:rPr>
              <a:t>‘ozlarni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devorga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yopishtirish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uchun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necha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quti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yelim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sotib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olish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kerak</a:t>
            </a:r>
            <a:r>
              <a:rPr lang="en-US" sz="2400" b="1" dirty="0" smtClean="0">
                <a:solidFill>
                  <a:schemeClr val="tx1"/>
                </a:solidFill>
              </a:rPr>
              <a:t>? </a:t>
            </a:r>
            <a:r>
              <a:rPr lang="en-US" sz="2400" b="1" dirty="0" err="1" smtClean="0">
                <a:solidFill>
                  <a:schemeClr val="tx1"/>
                </a:solidFill>
              </a:rPr>
              <a:t>Bir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o‘ram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gulqog‘oz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narxi</a:t>
            </a:r>
            <a:r>
              <a:rPr lang="en-US" sz="2400" b="1" dirty="0" smtClean="0">
                <a:solidFill>
                  <a:schemeClr val="tx1"/>
                </a:solidFill>
              </a:rPr>
              <a:t> 70 000 </a:t>
            </a:r>
            <a:r>
              <a:rPr lang="en-US" sz="2400" b="1" dirty="0" err="1" smtClean="0">
                <a:solidFill>
                  <a:schemeClr val="tx1"/>
                </a:solidFill>
              </a:rPr>
              <a:t>so‘m</a:t>
            </a:r>
            <a:r>
              <a:rPr lang="en-US" sz="2400" b="1" dirty="0" smtClean="0">
                <a:solidFill>
                  <a:schemeClr val="tx1"/>
                </a:solidFill>
              </a:rPr>
              <a:t>, </a:t>
            </a:r>
            <a:r>
              <a:rPr lang="en-US" sz="2400" b="1" dirty="0" err="1" smtClean="0">
                <a:solidFill>
                  <a:schemeClr val="tx1"/>
                </a:solidFill>
              </a:rPr>
              <a:t>bir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quti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yelim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narxi</a:t>
            </a:r>
            <a:r>
              <a:rPr lang="en-US" sz="2400" b="1" dirty="0" smtClean="0">
                <a:solidFill>
                  <a:schemeClr val="tx1"/>
                </a:solidFill>
              </a:rPr>
              <a:t> 10 000 </a:t>
            </a:r>
            <a:r>
              <a:rPr lang="en-US" sz="2400" b="1" dirty="0" err="1" smtClean="0">
                <a:solidFill>
                  <a:schemeClr val="tx1"/>
                </a:solidFill>
              </a:rPr>
              <a:t>so‘m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bo‘lsa</a:t>
            </a:r>
            <a:r>
              <a:rPr lang="en-US" sz="2400" b="1" dirty="0" smtClean="0">
                <a:solidFill>
                  <a:schemeClr val="tx1"/>
                </a:solidFill>
              </a:rPr>
              <a:t>, </a:t>
            </a:r>
            <a:r>
              <a:rPr lang="en-US" sz="2400" b="1" dirty="0" err="1" smtClean="0">
                <a:solidFill>
                  <a:schemeClr val="tx1"/>
                </a:solidFill>
              </a:rPr>
              <a:t>uyni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ta’mirlash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uchun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qancha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mablag</a:t>
            </a:r>
            <a:r>
              <a:rPr lang="en-US" sz="2400" b="1" dirty="0" smtClean="0">
                <a:solidFill>
                  <a:schemeClr val="tx1"/>
                </a:solidFill>
              </a:rPr>
              <a:t>‘ </a:t>
            </a:r>
            <a:r>
              <a:rPr lang="en-US" sz="2400" b="1" dirty="0" err="1" smtClean="0">
                <a:solidFill>
                  <a:schemeClr val="tx1"/>
                </a:solidFill>
              </a:rPr>
              <a:t>kerak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bo‘ladi</a:t>
            </a:r>
            <a:r>
              <a:rPr lang="en-US" sz="2400" b="1" dirty="0" smtClean="0">
                <a:solidFill>
                  <a:schemeClr val="tx1"/>
                </a:solidFill>
              </a:rPr>
              <a:t>?  </a:t>
            </a:r>
          </a:p>
          <a:p>
            <a:endParaRPr lang="en-US" sz="2400" b="1" dirty="0">
              <a:solidFill>
                <a:schemeClr val="tx1"/>
              </a:solidFill>
            </a:endParaRPr>
          </a:p>
          <a:p>
            <a:r>
              <a:rPr lang="en-US" sz="2400" b="1" dirty="0" smtClean="0">
                <a:solidFill>
                  <a:schemeClr val="tx1"/>
                </a:solidFill>
              </a:rPr>
              <a:t>42 : 8 = 5 (</a:t>
            </a:r>
            <a:r>
              <a:rPr lang="en-US" sz="2400" b="1" dirty="0" err="1" smtClean="0">
                <a:solidFill>
                  <a:schemeClr val="tx1"/>
                </a:solidFill>
              </a:rPr>
              <a:t>qoldiq</a:t>
            </a:r>
            <a:r>
              <a:rPr lang="en-US" sz="2400" b="1" dirty="0" smtClean="0">
                <a:solidFill>
                  <a:schemeClr val="tx1"/>
                </a:solidFill>
              </a:rPr>
              <a:t> 2)</a:t>
            </a:r>
          </a:p>
          <a:p>
            <a:r>
              <a:rPr lang="en-US" sz="2400" b="1" dirty="0" smtClean="0">
                <a:solidFill>
                  <a:schemeClr val="tx1"/>
                </a:solidFill>
              </a:rPr>
              <a:t>6 </a:t>
            </a:r>
            <a:r>
              <a:rPr lang="en-US" sz="2400" b="1" dirty="0" err="1" smtClean="0">
                <a:solidFill>
                  <a:schemeClr val="tx1"/>
                </a:solidFill>
              </a:rPr>
              <a:t>quti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yelim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olish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kerak</a:t>
            </a:r>
            <a:endParaRPr lang="en-US" sz="2400" b="1" dirty="0" smtClean="0">
              <a:solidFill>
                <a:schemeClr val="tx1"/>
              </a:solidFill>
            </a:endParaRPr>
          </a:p>
          <a:p>
            <a:r>
              <a:rPr lang="en-US" sz="2400" b="1" dirty="0" err="1" smtClean="0">
                <a:solidFill>
                  <a:schemeClr val="tx1"/>
                </a:solidFill>
              </a:rPr>
              <a:t>Bir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o‘ram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gulqog‘oz</a:t>
            </a:r>
            <a:r>
              <a:rPr lang="en-US" sz="2400" b="1" dirty="0" smtClean="0">
                <a:solidFill>
                  <a:schemeClr val="tx1"/>
                </a:solidFill>
              </a:rPr>
              <a:t>  </a:t>
            </a:r>
            <a:r>
              <a:rPr lang="en-US" sz="2400" b="1" dirty="0" err="1" smtClean="0">
                <a:solidFill>
                  <a:schemeClr val="tx1"/>
                </a:solidFill>
              </a:rPr>
              <a:t>narxi</a:t>
            </a:r>
            <a:r>
              <a:rPr lang="en-US" sz="2400" b="1" dirty="0" smtClean="0">
                <a:solidFill>
                  <a:schemeClr val="tx1"/>
                </a:solidFill>
              </a:rPr>
              <a:t> : 42 · 70 000 = 2 940 000 </a:t>
            </a:r>
            <a:r>
              <a:rPr lang="en-US" sz="2400" b="1" dirty="0" err="1" smtClean="0">
                <a:solidFill>
                  <a:schemeClr val="tx1"/>
                </a:solidFill>
              </a:rPr>
              <a:t>so‘m</a:t>
            </a:r>
            <a:endParaRPr lang="en-US" sz="2400" b="1" dirty="0" smtClean="0">
              <a:solidFill>
                <a:schemeClr val="tx1"/>
              </a:solidFill>
            </a:endParaRPr>
          </a:p>
          <a:p>
            <a:r>
              <a:rPr lang="en-US" sz="2400" b="1" dirty="0" err="1" smtClean="0">
                <a:solidFill>
                  <a:schemeClr val="tx1"/>
                </a:solidFill>
              </a:rPr>
              <a:t>Bir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quti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yelim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narxi</a:t>
            </a:r>
            <a:r>
              <a:rPr lang="en-US" sz="2400" b="1" dirty="0" smtClean="0">
                <a:solidFill>
                  <a:schemeClr val="tx1"/>
                </a:solidFill>
              </a:rPr>
              <a:t>:           6· 10 000 = 60 000</a:t>
            </a:r>
          </a:p>
          <a:p>
            <a:r>
              <a:rPr lang="en-US" sz="2400" b="1" dirty="0" smtClean="0">
                <a:solidFill>
                  <a:schemeClr val="tx1"/>
                </a:solidFill>
              </a:rPr>
              <a:t>Jami to ‘</a:t>
            </a:r>
            <a:r>
              <a:rPr lang="en-US" sz="2400" b="1" dirty="0" err="1" smtClean="0">
                <a:solidFill>
                  <a:schemeClr val="tx1"/>
                </a:solidFill>
              </a:rPr>
              <a:t>langan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pul</a:t>
            </a:r>
            <a:r>
              <a:rPr lang="en-US" sz="2400" b="1" dirty="0" smtClean="0">
                <a:solidFill>
                  <a:schemeClr val="tx1"/>
                </a:solidFill>
              </a:rPr>
              <a:t>:          2 940 000 + 60 000 =</a:t>
            </a:r>
          </a:p>
          <a:p>
            <a:endParaRPr lang="en-US" sz="2400" b="1" dirty="0">
              <a:solidFill>
                <a:schemeClr val="tx1"/>
              </a:solidFill>
            </a:endParaRPr>
          </a:p>
          <a:p>
            <a:endParaRPr lang="en-US" sz="2400" b="1" dirty="0" smtClean="0">
              <a:solidFill>
                <a:schemeClr val="tx1"/>
              </a:solidFill>
            </a:endParaRPr>
          </a:p>
          <a:p>
            <a:r>
              <a:rPr lang="en-US" sz="2400" b="1" dirty="0" err="1" smtClean="0">
                <a:solidFill>
                  <a:schemeClr val="tx2"/>
                </a:solidFill>
              </a:rPr>
              <a:t>Javob</a:t>
            </a:r>
            <a:r>
              <a:rPr lang="en-US" sz="2400" b="1" dirty="0" smtClean="0">
                <a:solidFill>
                  <a:schemeClr val="tx2"/>
                </a:solidFill>
              </a:rPr>
              <a:t>: </a:t>
            </a:r>
            <a:r>
              <a:rPr lang="en-US" sz="2400" b="1" dirty="0" smtClean="0">
                <a:solidFill>
                  <a:schemeClr val="tx1"/>
                </a:solidFill>
              </a:rPr>
              <a:t>3 000 000 </a:t>
            </a:r>
            <a:r>
              <a:rPr lang="en-US" sz="2400" b="1" dirty="0" err="1" smtClean="0">
                <a:solidFill>
                  <a:schemeClr val="tx1"/>
                </a:solidFill>
              </a:rPr>
              <a:t>so‘m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500810" y="6391676"/>
            <a:ext cx="860664" cy="2064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520481" y="241416"/>
            <a:ext cx="460851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491-masala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Объект 2"/>
          <p:cNvSpPr txBox="1">
            <a:spLocks/>
          </p:cNvSpPr>
          <p:nvPr/>
        </p:nvSpPr>
        <p:spPr>
          <a:xfrm>
            <a:off x="6150550" y="4905577"/>
            <a:ext cx="6357755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3125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1043184">
              <a:defRPr>
                <a:latin typeface="+mn-lt"/>
                <a:ea typeface="+mn-ea"/>
                <a:cs typeface="+mn-cs"/>
              </a:defRPr>
            </a:lvl2pPr>
            <a:lvl3pPr marL="2086369">
              <a:defRPr>
                <a:latin typeface="+mn-lt"/>
                <a:ea typeface="+mn-ea"/>
                <a:cs typeface="+mn-cs"/>
              </a:defRPr>
            </a:lvl3pPr>
            <a:lvl4pPr marL="3129552">
              <a:defRPr>
                <a:latin typeface="+mn-lt"/>
                <a:ea typeface="+mn-ea"/>
                <a:cs typeface="+mn-cs"/>
              </a:defRPr>
            </a:lvl4pPr>
            <a:lvl5pPr marL="4172736">
              <a:defRPr>
                <a:latin typeface="+mn-lt"/>
                <a:ea typeface="+mn-ea"/>
                <a:cs typeface="+mn-cs"/>
              </a:defRPr>
            </a:lvl5pPr>
            <a:lvl6pPr marL="5215922">
              <a:defRPr>
                <a:latin typeface="+mn-lt"/>
                <a:ea typeface="+mn-ea"/>
                <a:cs typeface="+mn-cs"/>
              </a:defRPr>
            </a:lvl6pPr>
            <a:lvl7pPr marL="6259106">
              <a:defRPr>
                <a:latin typeface="+mn-lt"/>
                <a:ea typeface="+mn-ea"/>
                <a:cs typeface="+mn-cs"/>
              </a:defRPr>
            </a:lvl7pPr>
            <a:lvl8pPr marL="7302290">
              <a:defRPr>
                <a:latin typeface="+mn-lt"/>
                <a:ea typeface="+mn-ea"/>
                <a:cs typeface="+mn-cs"/>
              </a:defRPr>
            </a:lvl8pPr>
            <a:lvl9pPr marL="8345475">
              <a:defRPr>
                <a:latin typeface="+mn-lt"/>
                <a:ea typeface="+mn-ea"/>
                <a:cs typeface="+mn-cs"/>
              </a:defRPr>
            </a:lvl9pPr>
          </a:lstStyle>
          <a:p>
            <a:pPr defTabSz="914400"/>
            <a:r>
              <a:rPr lang="en-US" sz="2800" b="1" kern="0" dirty="0">
                <a:solidFill>
                  <a:schemeClr val="tx2"/>
                </a:solidFill>
              </a:rPr>
              <a:t> </a:t>
            </a:r>
            <a:endParaRPr lang="en-US" sz="2800" b="1" kern="0" dirty="0" smtClean="0">
              <a:solidFill>
                <a:schemeClr val="tx2"/>
              </a:solidFill>
            </a:endParaRPr>
          </a:p>
        </p:txBody>
      </p:sp>
      <p:sp>
        <p:nvSpPr>
          <p:cNvPr id="28" name="Заголовок 1"/>
          <p:cNvSpPr txBox="1">
            <a:spLocks/>
          </p:cNvSpPr>
          <p:nvPr/>
        </p:nvSpPr>
        <p:spPr>
          <a:xfrm>
            <a:off x="340198" y="4756310"/>
            <a:ext cx="2509379" cy="430887"/>
          </a:xfrm>
          <a:prstGeom prst="rect">
            <a:avLst/>
          </a:prstGeom>
          <a:ln>
            <a:noFill/>
          </a:ln>
        </p:spPr>
        <p:txBody>
          <a:bodyPr wrap="square" lIns="0" tIns="0" rIns="0" bIns="0">
            <a:spAutoFit/>
          </a:bodyPr>
          <a:lstStyle>
            <a:lvl1pPr>
              <a:defRPr sz="6034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defTabSz="914400"/>
            <a:endParaRPr lang="ru-RU" sz="2800" kern="0" dirty="0">
              <a:solidFill>
                <a:schemeClr val="tx2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65301" y="5954488"/>
            <a:ext cx="32418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44719" y="5089684"/>
            <a:ext cx="184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383843" y="5951818"/>
            <a:ext cx="184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65301" y="6348969"/>
            <a:ext cx="184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2400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51226" y="2848133"/>
            <a:ext cx="3047814" cy="2425800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7192888" y="4510088"/>
            <a:ext cx="23583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3 000 000 </a:t>
            </a:r>
            <a:r>
              <a:rPr lang="en-US" sz="2400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so‘m</a:t>
            </a:r>
            <a:endParaRPr lang="en-US" sz="24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0648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3729" y="145262"/>
            <a:ext cx="4357718" cy="928588"/>
          </a:xfrm>
        </p:spPr>
        <p:txBody>
          <a:bodyPr/>
          <a:lstStyle/>
          <a:p>
            <a:r>
              <a:rPr lang="en-US" dirty="0" smtClean="0"/>
              <a:t>     </a:t>
            </a:r>
            <a:r>
              <a:rPr lang="en-US" sz="4400" dirty="0" smtClean="0"/>
              <a:t>492-masala</a:t>
            </a:r>
            <a:endParaRPr lang="ru-RU" sz="4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3"/>
          </p:nvPr>
        </p:nvSpPr>
        <p:spPr>
          <a:xfrm>
            <a:off x="390169" y="4882787"/>
            <a:ext cx="3214710" cy="1723549"/>
          </a:xfrm>
        </p:spPr>
        <p:txBody>
          <a:bodyPr/>
          <a:lstStyle/>
          <a:p>
            <a:r>
              <a:rPr lang="en-US" sz="2800" b="1" dirty="0" smtClean="0">
                <a:solidFill>
                  <a:schemeClr val="tx1"/>
                </a:solidFill>
              </a:rPr>
              <a:t>  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endParaRPr lang="en-US" sz="2800" b="1" dirty="0" smtClean="0">
              <a:solidFill>
                <a:schemeClr val="tx1"/>
              </a:solidFill>
            </a:endParaRPr>
          </a:p>
          <a:p>
            <a:endParaRPr lang="en-US" sz="2800" b="1" dirty="0" smtClean="0"/>
          </a:p>
          <a:p>
            <a:endParaRPr lang="ru-RU" sz="2800" b="1" dirty="0"/>
          </a:p>
        </p:txBody>
      </p:sp>
      <p:sp>
        <p:nvSpPr>
          <p:cNvPr id="16" name="Содержимое 15"/>
          <p:cNvSpPr>
            <a:spLocks noGrp="1"/>
          </p:cNvSpPr>
          <p:nvPr>
            <p:ph sz="half" idx="2"/>
          </p:nvPr>
        </p:nvSpPr>
        <p:spPr>
          <a:xfrm>
            <a:off x="550872" y="1385873"/>
            <a:ext cx="11564967" cy="2585323"/>
          </a:xfrm>
        </p:spPr>
        <p:txBody>
          <a:bodyPr/>
          <a:lstStyle/>
          <a:p>
            <a:pPr algn="just"/>
            <a:r>
              <a:rPr lang="en-US" sz="2400" b="1" dirty="0" err="1" smtClean="0">
                <a:solidFill>
                  <a:schemeClr val="tx1"/>
                </a:solidFill>
              </a:rPr>
              <a:t>Oromgohda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har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bir</a:t>
            </a:r>
            <a:r>
              <a:rPr lang="en-US" sz="2400" b="1" dirty="0" smtClean="0">
                <a:solidFill>
                  <a:schemeClr val="tx1"/>
                </a:solidFill>
              </a:rPr>
              <a:t> bola </a:t>
            </a:r>
            <a:r>
              <a:rPr lang="en-US" sz="2400" b="1" dirty="0" err="1" smtClean="0">
                <a:solidFill>
                  <a:schemeClr val="tx1"/>
                </a:solidFill>
              </a:rPr>
              <a:t>uchun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kuniga</a:t>
            </a:r>
            <a:r>
              <a:rPr lang="en-US" sz="2400" b="1" dirty="0" smtClean="0">
                <a:solidFill>
                  <a:schemeClr val="tx1"/>
                </a:solidFill>
              </a:rPr>
              <a:t> 20 g </a:t>
            </a:r>
            <a:r>
              <a:rPr lang="en-US" sz="2400" b="1" dirty="0" err="1" smtClean="0">
                <a:solidFill>
                  <a:schemeClr val="tx1"/>
                </a:solidFill>
              </a:rPr>
              <a:t>sariyog</a:t>
            </a:r>
            <a:r>
              <a:rPr lang="en-US" sz="2400" b="1" dirty="0" smtClean="0">
                <a:solidFill>
                  <a:schemeClr val="tx1"/>
                </a:solidFill>
              </a:rPr>
              <a:t>‘ </a:t>
            </a:r>
            <a:r>
              <a:rPr lang="en-US" sz="2400" b="1" dirty="0" err="1" smtClean="0">
                <a:solidFill>
                  <a:schemeClr val="tx1"/>
                </a:solidFill>
              </a:rPr>
              <a:t>beriladi</a:t>
            </a:r>
            <a:r>
              <a:rPr lang="en-US" sz="2400" b="1" dirty="0" smtClean="0">
                <a:solidFill>
                  <a:schemeClr val="tx1"/>
                </a:solidFill>
              </a:rPr>
              <a:t>. </a:t>
            </a:r>
            <a:r>
              <a:rPr lang="en-US" sz="2400" b="1" dirty="0" err="1" smtClean="0">
                <a:solidFill>
                  <a:schemeClr val="tx1"/>
                </a:solidFill>
              </a:rPr>
              <a:t>Oromgohda</a:t>
            </a:r>
            <a:r>
              <a:rPr lang="en-US" sz="2400" b="1" dirty="0" smtClean="0">
                <a:solidFill>
                  <a:schemeClr val="tx1"/>
                </a:solidFill>
              </a:rPr>
              <a:t> 456 ta bola bor. </a:t>
            </a:r>
            <a:r>
              <a:rPr lang="en-US" sz="2400" b="1" dirty="0" err="1" smtClean="0">
                <a:solidFill>
                  <a:schemeClr val="tx1"/>
                </a:solidFill>
              </a:rPr>
              <a:t>Bir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kunda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bolalarni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sariyog</a:t>
            </a:r>
            <a:r>
              <a:rPr lang="en-US" sz="2400" b="1" dirty="0" smtClean="0">
                <a:solidFill>
                  <a:schemeClr val="tx1"/>
                </a:solidFill>
              </a:rPr>
              <a:t>‘ </a:t>
            </a:r>
            <a:r>
              <a:rPr lang="en-US" sz="2400" b="1" dirty="0" err="1" smtClean="0">
                <a:solidFill>
                  <a:schemeClr val="tx1"/>
                </a:solidFill>
              </a:rPr>
              <a:t>bilan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ta’minlash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uchun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uch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kilogramlik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sariyog</a:t>
            </a:r>
            <a:r>
              <a:rPr lang="en-US" sz="2400" b="1" dirty="0" smtClean="0">
                <a:solidFill>
                  <a:schemeClr val="tx1"/>
                </a:solidFill>
              </a:rPr>
              <a:t>‘ </a:t>
            </a:r>
            <a:r>
              <a:rPr lang="en-US" sz="2400" b="1" dirty="0" err="1" smtClean="0">
                <a:solidFill>
                  <a:schemeClr val="tx1"/>
                </a:solidFill>
              </a:rPr>
              <a:t>bo‘laklardan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kamida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nechta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kerak</a:t>
            </a:r>
            <a:r>
              <a:rPr lang="en-US" sz="2400" b="1" dirty="0" smtClean="0">
                <a:solidFill>
                  <a:schemeClr val="tx1"/>
                </a:solidFill>
              </a:rPr>
              <a:t> </a:t>
            </a:r>
            <a:r>
              <a:rPr lang="en-US" sz="2400" b="1" dirty="0" err="1" smtClean="0">
                <a:solidFill>
                  <a:schemeClr val="tx1"/>
                </a:solidFill>
              </a:rPr>
              <a:t>bo‘ladi</a:t>
            </a:r>
            <a:r>
              <a:rPr lang="en-US" sz="2400" b="1" dirty="0" smtClean="0">
                <a:solidFill>
                  <a:schemeClr val="tx1"/>
                </a:solidFill>
              </a:rPr>
              <a:t>?</a:t>
            </a:r>
          </a:p>
          <a:p>
            <a:endParaRPr lang="en-US" sz="2400" b="1" dirty="0">
              <a:solidFill>
                <a:schemeClr val="tx1"/>
              </a:solidFill>
            </a:endParaRPr>
          </a:p>
          <a:p>
            <a:r>
              <a:rPr lang="en-US" sz="2400" b="1" dirty="0" smtClean="0">
                <a:solidFill>
                  <a:schemeClr val="tx1"/>
                </a:solidFill>
              </a:rPr>
              <a:t>456 · 20 = 9120 g</a:t>
            </a:r>
          </a:p>
          <a:p>
            <a:r>
              <a:rPr lang="en-US" sz="2400" b="1" dirty="0" smtClean="0">
                <a:solidFill>
                  <a:schemeClr val="tx1"/>
                </a:solidFill>
              </a:rPr>
              <a:t>3 kg = 3000 g</a:t>
            </a:r>
          </a:p>
          <a:p>
            <a:endParaRPr lang="ru-RU" sz="24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18490" y="3773232"/>
            <a:ext cx="3608848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endParaRPr lang="en-US" sz="2800" b="1" dirty="0">
              <a:latin typeface="Arial" pitchFamily="34" charset="0"/>
              <a:cs typeface="Arial" pitchFamily="34" charset="0"/>
            </a:endParaRPr>
          </a:p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C=9120 </a:t>
            </a:r>
          </a:p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p=3000 </a:t>
            </a:r>
          </a:p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=?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455517" y="3788089"/>
            <a:ext cx="20842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Yechish</a:t>
            </a:r>
            <a:r>
              <a:rPr lang="en-US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2800" b="1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495994" y="4655158"/>
            <a:ext cx="72639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C= p · n 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19529" y="5011204"/>
            <a:ext cx="60077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n= C : p  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455517" y="5404160"/>
            <a:ext cx="61014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n= 9120 : 3000</a:t>
            </a:r>
          </a:p>
          <a:p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106703" y="5993911"/>
            <a:ext cx="257176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536588" y="5728631"/>
            <a:ext cx="72233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n= 3 (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qoldiq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120)  4 ta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sariyog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‘ deb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olinadi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87314" y="6320059"/>
            <a:ext cx="90182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Javob</a:t>
            </a:r>
            <a:r>
              <a:rPr lang="en-US" sz="2800" b="1" dirty="0" smtClean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4 ta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sariyog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‘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kerak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bo‘ladi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flipH="1">
            <a:off x="3368966" y="4049699"/>
            <a:ext cx="7575" cy="19830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7984977" y="2622949"/>
            <a:ext cx="1914924" cy="527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0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544816" y="2572408"/>
            <a:ext cx="1440161" cy="6286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0" name="Минус 29"/>
          <p:cNvSpPr/>
          <p:nvPr/>
        </p:nvSpPr>
        <p:spPr>
          <a:xfrm>
            <a:off x="7984977" y="3671911"/>
            <a:ext cx="1572010" cy="1315748"/>
          </a:xfrm>
          <a:prstGeom prst="mathMin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8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297839" y="5749395"/>
            <a:ext cx="1847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38416" y="2296729"/>
            <a:ext cx="3124607" cy="25364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uild="p"/>
      <p:bldP spid="9" grpId="0"/>
      <p:bldP spid="10" grpId="0"/>
      <p:bldP spid="11" grpId="0"/>
      <p:bldP spid="15" grpId="0"/>
      <p:bldP spid="1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00008" y="242864"/>
            <a:ext cx="12001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altLang="ru-RU" sz="4400" b="1" dirty="0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4400" b="1" dirty="0" err="1" smtClean="0">
                <a:ln w="0"/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topshiriqlar</a:t>
            </a:r>
            <a:endParaRPr lang="ru-RU" sz="4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216" y="1355824"/>
            <a:ext cx="9937104" cy="555699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52428" y="2978581"/>
            <a:ext cx="669674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ru-RU" sz="3600" b="1" dirty="0" err="1" smtClean="0">
                <a:ln w="0"/>
                <a:latin typeface="Arial" pitchFamily="34" charset="0"/>
                <a:cs typeface="Arial" pitchFamily="34" charset="0"/>
              </a:rPr>
              <a:t>Darslikdagi</a:t>
            </a:r>
            <a:r>
              <a:rPr lang="en-US" altLang="ru-RU" sz="3600" b="1" dirty="0" smtClean="0">
                <a:ln w="0"/>
                <a:latin typeface="Arial" pitchFamily="34" charset="0"/>
                <a:cs typeface="Arial" pitchFamily="34" charset="0"/>
              </a:rPr>
              <a:t> 111-betidagi</a:t>
            </a:r>
            <a:endParaRPr lang="ru-RU" sz="3600" b="1" dirty="0">
              <a:ln w="0"/>
              <a:latin typeface="Arial" pitchFamily="34" charset="0"/>
              <a:cs typeface="Arial" pitchFamily="34" charset="0"/>
            </a:endParaRPr>
          </a:p>
          <a:p>
            <a:pPr algn="ctr">
              <a:defRPr/>
            </a:pPr>
            <a:r>
              <a:rPr lang="en-US" altLang="ru-RU" sz="3600" b="1" dirty="0" smtClean="0">
                <a:ln w="0"/>
                <a:latin typeface="Arial" pitchFamily="34" charset="0"/>
                <a:cs typeface="Arial" pitchFamily="34" charset="0"/>
              </a:rPr>
              <a:t> 493-, 494-, 495- </a:t>
            </a:r>
            <a:r>
              <a:rPr lang="en-US" altLang="ru-RU" sz="3600" b="1" dirty="0" err="1" smtClean="0">
                <a:ln w="0"/>
                <a:latin typeface="Arial" pitchFamily="34" charset="0"/>
                <a:cs typeface="Arial" pitchFamily="34" charset="0"/>
              </a:rPr>
              <a:t>masalalarni</a:t>
            </a:r>
            <a:r>
              <a:rPr lang="en-US" altLang="ru-RU" sz="3600" b="1" dirty="0" smtClean="0">
                <a:ln w="0"/>
                <a:latin typeface="Arial" pitchFamily="34" charset="0"/>
                <a:cs typeface="Arial" pitchFamily="34" charset="0"/>
              </a:rPr>
              <a:t> </a:t>
            </a:r>
            <a:r>
              <a:rPr lang="en-US" altLang="ru-RU" sz="3600" b="1" dirty="0" err="1" smtClean="0">
                <a:ln w="0"/>
                <a:latin typeface="Arial" pitchFamily="34" charset="0"/>
                <a:cs typeface="Arial" pitchFamily="34" charset="0"/>
              </a:rPr>
              <a:t>yechish</a:t>
            </a:r>
            <a:r>
              <a:rPr lang="en-US" altLang="ru-RU" sz="3600" b="1" dirty="0" smtClean="0">
                <a:ln w="0"/>
                <a:latin typeface="Arial" pitchFamily="34" charset="0"/>
                <a:cs typeface="Arial" pitchFamily="34" charset="0"/>
              </a:rPr>
              <a:t>.</a:t>
            </a:r>
            <a:endParaRPr lang="ru-RU" sz="3600" b="1" dirty="0">
              <a:ln w="0"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9423</TotalTime>
  <Words>561</Words>
  <Application>Microsoft Office PowerPoint</Application>
  <PresentationFormat>Произвольный</PresentationFormat>
  <Paragraphs>82</Paragraphs>
  <Slides>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MATEMATIKA</vt:lpstr>
      <vt:lpstr>C</vt:lpstr>
      <vt:lpstr>   </vt:lpstr>
      <vt:lpstr>Yechish:</vt:lpstr>
      <vt:lpstr>Презентация PowerPoint</vt:lpstr>
      <vt:lpstr>     492-masala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Пользователь</cp:lastModifiedBy>
  <cp:revision>715</cp:revision>
  <dcterms:created xsi:type="dcterms:W3CDTF">2020-04-09T07:32:19Z</dcterms:created>
  <dcterms:modified xsi:type="dcterms:W3CDTF">2020-11-25T04:58:10Z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