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4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5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51" r:id="rId2"/>
    <p:sldMasterId id="2147483763" r:id="rId3"/>
    <p:sldMasterId id="2147483799" r:id="rId4"/>
    <p:sldMasterId id="2147483857" r:id="rId5"/>
    <p:sldMasterId id="2147483864" r:id="rId6"/>
  </p:sldMasterIdLst>
  <p:notesMasterIdLst>
    <p:notesMasterId r:id="rId22"/>
  </p:notesMasterIdLst>
  <p:handoutMasterIdLst>
    <p:handoutMasterId r:id="rId23"/>
  </p:handoutMasterIdLst>
  <p:sldIdLst>
    <p:sldId id="390" r:id="rId7"/>
    <p:sldId id="415" r:id="rId8"/>
    <p:sldId id="411" r:id="rId9"/>
    <p:sldId id="416" r:id="rId10"/>
    <p:sldId id="402" r:id="rId11"/>
    <p:sldId id="393" r:id="rId12"/>
    <p:sldId id="412" r:id="rId13"/>
    <p:sldId id="413" r:id="rId14"/>
    <p:sldId id="414" r:id="rId15"/>
    <p:sldId id="407" r:id="rId16"/>
    <p:sldId id="408" r:id="rId17"/>
    <p:sldId id="417" r:id="rId18"/>
    <p:sldId id="418" r:id="rId19"/>
    <p:sldId id="419" r:id="rId20"/>
    <p:sldId id="331" r:id="rId21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8000"/>
    <a:srgbClr val="CCFFFF"/>
    <a:srgbClr val="FF66CC"/>
    <a:srgbClr val="FF33CC"/>
    <a:srgbClr val="CC3399"/>
    <a:srgbClr val="FFFF99"/>
    <a:srgbClr val="FFCC99"/>
    <a:srgbClr val="FF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49" autoAdjust="0"/>
  </p:normalViewPr>
  <p:slideViewPr>
    <p:cSldViewPr snapToGrid="0">
      <p:cViewPr varScale="1">
        <p:scale>
          <a:sx n="85" d="100"/>
          <a:sy n="85" d="100"/>
        </p:scale>
        <p:origin x="-96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0B3D3-477A-432D-AA21-0DF74A9A2BC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86E3C7-2A61-4251-9211-2A07D98367ED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z-Latn-U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Bulbulning sayrashi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8D949-DF14-4E12-9B31-970933D16C08}" type="parTrans" cxnId="{B67B98C1-62F5-4E3C-9C99-427EA9D03ECE}">
      <dgm:prSet/>
      <dgm:spPr/>
      <dgm:t>
        <a:bodyPr/>
        <a:lstStyle/>
        <a:p>
          <a:endParaRPr lang="ru-RU"/>
        </a:p>
      </dgm:t>
    </dgm:pt>
    <dgm:pt modelId="{D81B86DB-8188-419E-8A56-1217E7DF0009}" type="sibTrans" cxnId="{B67B98C1-62F5-4E3C-9C99-427EA9D03ECE}">
      <dgm:prSet/>
      <dgm:spPr/>
      <dgm:t>
        <a:bodyPr/>
        <a:lstStyle/>
        <a:p>
          <a:endParaRPr lang="ru-RU"/>
        </a:p>
      </dgm:t>
    </dgm:pt>
    <dgm:pt modelId="{66A0804D-08A7-4AAE-890F-06CA924D9742}">
      <dgm:prSet phldrT="[Текст]"/>
      <dgm:spPr/>
      <dgm:t>
        <a:bodyPr/>
        <a:lstStyle/>
        <a:p>
          <a:r>
            <a:rPr lang="uz-Latn-U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Tanburning ovozi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997E26-8A57-493A-BE62-4E9CBC3268D8}" type="parTrans" cxnId="{2728DD99-F0A6-498A-9AA8-A0608D920A96}">
      <dgm:prSet/>
      <dgm:spPr/>
      <dgm:t>
        <a:bodyPr/>
        <a:lstStyle/>
        <a:p>
          <a:endParaRPr lang="ru-RU"/>
        </a:p>
      </dgm:t>
    </dgm:pt>
    <dgm:pt modelId="{7CB47F1F-45C1-483A-A30A-B38B3AA89534}" type="sibTrans" cxnId="{2728DD99-F0A6-498A-9AA8-A0608D920A96}">
      <dgm:prSet/>
      <dgm:spPr/>
      <dgm:t>
        <a:bodyPr/>
        <a:lstStyle/>
        <a:p>
          <a:endParaRPr lang="ru-RU"/>
        </a:p>
      </dgm:t>
    </dgm:pt>
    <dgm:pt modelId="{9F63A135-2E40-4F81-BA6A-F69AE7FF2917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z-Latn-U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Ona allasi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D02CD-72B3-4CF9-A99F-5C875F5828C4}" type="parTrans" cxnId="{F5FB80B8-44C0-4BD7-A7D2-0B0B914FE9B7}">
      <dgm:prSet/>
      <dgm:spPr/>
      <dgm:t>
        <a:bodyPr/>
        <a:lstStyle/>
        <a:p>
          <a:endParaRPr lang="ru-RU"/>
        </a:p>
      </dgm:t>
    </dgm:pt>
    <dgm:pt modelId="{D14A095B-CF04-42D4-8EF9-5F16B5212569}" type="sibTrans" cxnId="{F5FB80B8-44C0-4BD7-A7D2-0B0B914FE9B7}">
      <dgm:prSet/>
      <dgm:spPr/>
      <dgm:t>
        <a:bodyPr/>
        <a:lstStyle/>
        <a:p>
          <a:endParaRPr lang="ru-RU"/>
        </a:p>
      </dgm:t>
    </dgm:pt>
    <dgm:pt modelId="{06ADE566-B480-4440-971C-0EE97EA9DE1B}">
      <dgm:prSet/>
      <dgm:spPr>
        <a:solidFill>
          <a:srgbClr val="99FF99"/>
        </a:solidFill>
      </dgm:spPr>
      <dgm:t>
        <a:bodyPr/>
        <a:lstStyle/>
        <a:p>
          <a:r>
            <a:rPr lang="uz-Latn-UZ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Suvning shidirashi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688E7-5032-4129-AF41-1EEA1DAFB44F}" type="parTrans" cxnId="{CB548CE4-ED2B-4BCE-B381-4776E0561830}">
      <dgm:prSet/>
      <dgm:spPr/>
      <dgm:t>
        <a:bodyPr/>
        <a:lstStyle/>
        <a:p>
          <a:endParaRPr lang="ru-RU"/>
        </a:p>
      </dgm:t>
    </dgm:pt>
    <dgm:pt modelId="{2161EC3C-EC89-4EAA-A88A-96F505D00574}" type="sibTrans" cxnId="{CB548CE4-ED2B-4BCE-B381-4776E0561830}">
      <dgm:prSet/>
      <dgm:spPr/>
      <dgm:t>
        <a:bodyPr/>
        <a:lstStyle/>
        <a:p>
          <a:endParaRPr lang="ru-RU"/>
        </a:p>
      </dgm:t>
    </dgm:pt>
    <dgm:pt modelId="{1581B196-FB54-4BAA-97B2-F961F21AB698}" type="pres">
      <dgm:prSet presAssocID="{26D0B3D3-477A-432D-AA21-0DF74A9A2B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8F6ED4B-5CA5-48AB-915A-870C4DB339D4}" type="pres">
      <dgm:prSet presAssocID="{26D0B3D3-477A-432D-AA21-0DF74A9A2BC7}" presName="Name1" presStyleCnt="0"/>
      <dgm:spPr/>
    </dgm:pt>
    <dgm:pt modelId="{E692320D-570A-4DFB-BC5C-B511645492FB}" type="pres">
      <dgm:prSet presAssocID="{26D0B3D3-477A-432D-AA21-0DF74A9A2BC7}" presName="cycle" presStyleCnt="0"/>
      <dgm:spPr/>
    </dgm:pt>
    <dgm:pt modelId="{61F53414-46F0-4596-AF40-8426EDEBC86A}" type="pres">
      <dgm:prSet presAssocID="{26D0B3D3-477A-432D-AA21-0DF74A9A2BC7}" presName="srcNode" presStyleLbl="node1" presStyleIdx="0" presStyleCnt="4"/>
      <dgm:spPr/>
    </dgm:pt>
    <dgm:pt modelId="{C019FF10-AA1F-41AF-8EA7-41624EB208E8}" type="pres">
      <dgm:prSet presAssocID="{26D0B3D3-477A-432D-AA21-0DF74A9A2BC7}" presName="conn" presStyleLbl="parChTrans1D2" presStyleIdx="0" presStyleCnt="1"/>
      <dgm:spPr/>
      <dgm:t>
        <a:bodyPr/>
        <a:lstStyle/>
        <a:p>
          <a:endParaRPr lang="ru-RU"/>
        </a:p>
      </dgm:t>
    </dgm:pt>
    <dgm:pt modelId="{78ED7890-BF77-4EDB-AA66-F3A33287A140}" type="pres">
      <dgm:prSet presAssocID="{26D0B3D3-477A-432D-AA21-0DF74A9A2BC7}" presName="extraNode" presStyleLbl="node1" presStyleIdx="0" presStyleCnt="4"/>
      <dgm:spPr/>
    </dgm:pt>
    <dgm:pt modelId="{F34A21A9-DCAB-4F29-A3CD-92586BBE7CA2}" type="pres">
      <dgm:prSet presAssocID="{26D0B3D3-477A-432D-AA21-0DF74A9A2BC7}" presName="dstNode" presStyleLbl="node1" presStyleIdx="0" presStyleCnt="4"/>
      <dgm:spPr/>
    </dgm:pt>
    <dgm:pt modelId="{39DBDFA1-1941-41E2-AD7D-266F65BE6AA2}" type="pres">
      <dgm:prSet presAssocID="{A686E3C7-2A61-4251-9211-2A07D98367E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E63B9-4976-4ACD-BC11-C57C1C4FEF46}" type="pres">
      <dgm:prSet presAssocID="{A686E3C7-2A61-4251-9211-2A07D98367ED}" presName="accent_1" presStyleCnt="0"/>
      <dgm:spPr/>
    </dgm:pt>
    <dgm:pt modelId="{699C5B64-242B-4D23-9E32-42585E271312}" type="pres">
      <dgm:prSet presAssocID="{A686E3C7-2A61-4251-9211-2A07D98367ED}" presName="accentRepeatNode" presStyleLbl="solidFgAcc1" presStyleIdx="0" presStyleCnt="4"/>
      <dgm:spPr/>
    </dgm:pt>
    <dgm:pt modelId="{8E7052C3-0432-4B30-A8F5-58B92FE545C6}" type="pres">
      <dgm:prSet presAssocID="{06ADE566-B480-4440-971C-0EE97EA9DE1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3A170-7AF5-49C7-9341-1DE18EBDC778}" type="pres">
      <dgm:prSet presAssocID="{06ADE566-B480-4440-971C-0EE97EA9DE1B}" presName="accent_2" presStyleCnt="0"/>
      <dgm:spPr/>
    </dgm:pt>
    <dgm:pt modelId="{A98097CB-5A93-4100-9886-BCC66D3FC29E}" type="pres">
      <dgm:prSet presAssocID="{06ADE566-B480-4440-971C-0EE97EA9DE1B}" presName="accentRepeatNode" presStyleLbl="solidFgAcc1" presStyleIdx="1" presStyleCnt="4"/>
      <dgm:spPr/>
    </dgm:pt>
    <dgm:pt modelId="{8F3DD723-56A0-48D6-987C-8F5EA6605B96}" type="pres">
      <dgm:prSet presAssocID="{66A0804D-08A7-4AAE-890F-06CA924D974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FA823-2B7E-4ED9-8A8D-00984806AA7A}" type="pres">
      <dgm:prSet presAssocID="{66A0804D-08A7-4AAE-890F-06CA924D9742}" presName="accent_3" presStyleCnt="0"/>
      <dgm:spPr/>
    </dgm:pt>
    <dgm:pt modelId="{05650D7B-FACA-4326-A8D7-1EB21D93EF3E}" type="pres">
      <dgm:prSet presAssocID="{66A0804D-08A7-4AAE-890F-06CA924D9742}" presName="accentRepeatNode" presStyleLbl="solidFgAcc1" presStyleIdx="2" presStyleCnt="4"/>
      <dgm:spPr/>
    </dgm:pt>
    <dgm:pt modelId="{14E84440-5726-4486-91C0-6AD7DDAA9F5A}" type="pres">
      <dgm:prSet presAssocID="{9F63A135-2E40-4F81-BA6A-F69AE7FF291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B2A19-6A80-43B4-905E-ED2BF7136378}" type="pres">
      <dgm:prSet presAssocID="{9F63A135-2E40-4F81-BA6A-F69AE7FF2917}" presName="accent_4" presStyleCnt="0"/>
      <dgm:spPr/>
    </dgm:pt>
    <dgm:pt modelId="{E9010296-AD08-4260-8496-BE14D9DEF6DF}" type="pres">
      <dgm:prSet presAssocID="{9F63A135-2E40-4F81-BA6A-F69AE7FF2917}" presName="accentRepeatNode" presStyleLbl="solidFgAcc1" presStyleIdx="3" presStyleCnt="4"/>
      <dgm:spPr/>
    </dgm:pt>
  </dgm:ptLst>
  <dgm:cxnLst>
    <dgm:cxn modelId="{B67B98C1-62F5-4E3C-9C99-427EA9D03ECE}" srcId="{26D0B3D3-477A-432D-AA21-0DF74A9A2BC7}" destId="{A686E3C7-2A61-4251-9211-2A07D98367ED}" srcOrd="0" destOrd="0" parTransId="{7958D949-DF14-4E12-9B31-970933D16C08}" sibTransId="{D81B86DB-8188-419E-8A56-1217E7DF0009}"/>
    <dgm:cxn modelId="{F5FB80B8-44C0-4BD7-A7D2-0B0B914FE9B7}" srcId="{26D0B3D3-477A-432D-AA21-0DF74A9A2BC7}" destId="{9F63A135-2E40-4F81-BA6A-F69AE7FF2917}" srcOrd="3" destOrd="0" parTransId="{5A6D02CD-72B3-4CF9-A99F-5C875F5828C4}" sibTransId="{D14A095B-CF04-42D4-8EF9-5F16B5212569}"/>
    <dgm:cxn modelId="{79BE2D88-7D3B-49DD-834F-3C4773D52E36}" type="presOf" srcId="{A686E3C7-2A61-4251-9211-2A07D98367ED}" destId="{39DBDFA1-1941-41E2-AD7D-266F65BE6AA2}" srcOrd="0" destOrd="0" presId="urn:microsoft.com/office/officeart/2008/layout/VerticalCurvedList"/>
    <dgm:cxn modelId="{E66EBCF0-7111-4234-A1F9-A52180A904B6}" type="presOf" srcId="{66A0804D-08A7-4AAE-890F-06CA924D9742}" destId="{8F3DD723-56A0-48D6-987C-8F5EA6605B96}" srcOrd="0" destOrd="0" presId="urn:microsoft.com/office/officeart/2008/layout/VerticalCurvedList"/>
    <dgm:cxn modelId="{5357398F-5ADA-4C4E-903B-D9F8CF7BB239}" type="presOf" srcId="{D81B86DB-8188-419E-8A56-1217E7DF0009}" destId="{C019FF10-AA1F-41AF-8EA7-41624EB208E8}" srcOrd="0" destOrd="0" presId="urn:microsoft.com/office/officeart/2008/layout/VerticalCurvedList"/>
    <dgm:cxn modelId="{F01EA757-7E9C-4EF4-A62E-E9FFC8C20583}" type="presOf" srcId="{26D0B3D3-477A-432D-AA21-0DF74A9A2BC7}" destId="{1581B196-FB54-4BAA-97B2-F961F21AB698}" srcOrd="0" destOrd="0" presId="urn:microsoft.com/office/officeart/2008/layout/VerticalCurvedList"/>
    <dgm:cxn modelId="{55BB90F0-3592-4D3A-84AF-61B4E32785BA}" type="presOf" srcId="{9F63A135-2E40-4F81-BA6A-F69AE7FF2917}" destId="{14E84440-5726-4486-91C0-6AD7DDAA9F5A}" srcOrd="0" destOrd="0" presId="urn:microsoft.com/office/officeart/2008/layout/VerticalCurvedList"/>
    <dgm:cxn modelId="{EF644D14-7E1E-484E-A845-AE38042CEE04}" type="presOf" srcId="{06ADE566-B480-4440-971C-0EE97EA9DE1B}" destId="{8E7052C3-0432-4B30-A8F5-58B92FE545C6}" srcOrd="0" destOrd="0" presId="urn:microsoft.com/office/officeart/2008/layout/VerticalCurvedList"/>
    <dgm:cxn modelId="{2728DD99-F0A6-498A-9AA8-A0608D920A96}" srcId="{26D0B3D3-477A-432D-AA21-0DF74A9A2BC7}" destId="{66A0804D-08A7-4AAE-890F-06CA924D9742}" srcOrd="2" destOrd="0" parTransId="{C5997E26-8A57-493A-BE62-4E9CBC3268D8}" sibTransId="{7CB47F1F-45C1-483A-A30A-B38B3AA89534}"/>
    <dgm:cxn modelId="{CB548CE4-ED2B-4BCE-B381-4776E0561830}" srcId="{26D0B3D3-477A-432D-AA21-0DF74A9A2BC7}" destId="{06ADE566-B480-4440-971C-0EE97EA9DE1B}" srcOrd="1" destOrd="0" parTransId="{59E688E7-5032-4129-AF41-1EEA1DAFB44F}" sibTransId="{2161EC3C-EC89-4EAA-A88A-96F505D00574}"/>
    <dgm:cxn modelId="{B9AF6CAD-8489-40D2-B365-85FFB0266308}" type="presParOf" srcId="{1581B196-FB54-4BAA-97B2-F961F21AB698}" destId="{F8F6ED4B-5CA5-48AB-915A-870C4DB339D4}" srcOrd="0" destOrd="0" presId="urn:microsoft.com/office/officeart/2008/layout/VerticalCurvedList"/>
    <dgm:cxn modelId="{95F8A282-3E03-48A8-951D-247BC68756AF}" type="presParOf" srcId="{F8F6ED4B-5CA5-48AB-915A-870C4DB339D4}" destId="{E692320D-570A-4DFB-BC5C-B511645492FB}" srcOrd="0" destOrd="0" presId="urn:microsoft.com/office/officeart/2008/layout/VerticalCurvedList"/>
    <dgm:cxn modelId="{98C683C8-CB51-4B06-9114-1789460A7B8A}" type="presParOf" srcId="{E692320D-570A-4DFB-BC5C-B511645492FB}" destId="{61F53414-46F0-4596-AF40-8426EDEBC86A}" srcOrd="0" destOrd="0" presId="urn:microsoft.com/office/officeart/2008/layout/VerticalCurvedList"/>
    <dgm:cxn modelId="{37248317-234B-4E18-A7E4-EFA130FAF2E0}" type="presParOf" srcId="{E692320D-570A-4DFB-BC5C-B511645492FB}" destId="{C019FF10-AA1F-41AF-8EA7-41624EB208E8}" srcOrd="1" destOrd="0" presId="urn:microsoft.com/office/officeart/2008/layout/VerticalCurvedList"/>
    <dgm:cxn modelId="{41424432-D5F0-4CE6-A0F9-0897CD43DB4A}" type="presParOf" srcId="{E692320D-570A-4DFB-BC5C-B511645492FB}" destId="{78ED7890-BF77-4EDB-AA66-F3A33287A140}" srcOrd="2" destOrd="0" presId="urn:microsoft.com/office/officeart/2008/layout/VerticalCurvedList"/>
    <dgm:cxn modelId="{EFE7B99D-13AA-4ED9-9CD3-189D439626F6}" type="presParOf" srcId="{E692320D-570A-4DFB-BC5C-B511645492FB}" destId="{F34A21A9-DCAB-4F29-A3CD-92586BBE7CA2}" srcOrd="3" destOrd="0" presId="urn:microsoft.com/office/officeart/2008/layout/VerticalCurvedList"/>
    <dgm:cxn modelId="{6DABD7A1-A5F9-4BCA-84BD-C4BA342C3F85}" type="presParOf" srcId="{F8F6ED4B-5CA5-48AB-915A-870C4DB339D4}" destId="{39DBDFA1-1941-41E2-AD7D-266F65BE6AA2}" srcOrd="1" destOrd="0" presId="urn:microsoft.com/office/officeart/2008/layout/VerticalCurvedList"/>
    <dgm:cxn modelId="{D456F763-960F-464D-8C1E-454E3E32399C}" type="presParOf" srcId="{F8F6ED4B-5CA5-48AB-915A-870C4DB339D4}" destId="{250E63B9-4976-4ACD-BC11-C57C1C4FEF46}" srcOrd="2" destOrd="0" presId="urn:microsoft.com/office/officeart/2008/layout/VerticalCurvedList"/>
    <dgm:cxn modelId="{C09333D8-6869-43EE-B5B1-1B76F8421ACD}" type="presParOf" srcId="{250E63B9-4976-4ACD-BC11-C57C1C4FEF46}" destId="{699C5B64-242B-4D23-9E32-42585E271312}" srcOrd="0" destOrd="0" presId="urn:microsoft.com/office/officeart/2008/layout/VerticalCurvedList"/>
    <dgm:cxn modelId="{EB57DEB8-CC6D-49A7-AA82-C63CCA3522AB}" type="presParOf" srcId="{F8F6ED4B-5CA5-48AB-915A-870C4DB339D4}" destId="{8E7052C3-0432-4B30-A8F5-58B92FE545C6}" srcOrd="3" destOrd="0" presId="urn:microsoft.com/office/officeart/2008/layout/VerticalCurvedList"/>
    <dgm:cxn modelId="{09FE4FB8-D845-4CE8-BD04-2FB70D97D15E}" type="presParOf" srcId="{F8F6ED4B-5CA5-48AB-915A-870C4DB339D4}" destId="{02F3A170-7AF5-49C7-9341-1DE18EBDC778}" srcOrd="4" destOrd="0" presId="urn:microsoft.com/office/officeart/2008/layout/VerticalCurvedList"/>
    <dgm:cxn modelId="{A7AF3640-F63D-4E80-A737-8D7224497839}" type="presParOf" srcId="{02F3A170-7AF5-49C7-9341-1DE18EBDC778}" destId="{A98097CB-5A93-4100-9886-BCC66D3FC29E}" srcOrd="0" destOrd="0" presId="urn:microsoft.com/office/officeart/2008/layout/VerticalCurvedList"/>
    <dgm:cxn modelId="{7F1559D3-E446-446E-A0A2-0C81AC127C2D}" type="presParOf" srcId="{F8F6ED4B-5CA5-48AB-915A-870C4DB339D4}" destId="{8F3DD723-56A0-48D6-987C-8F5EA6605B96}" srcOrd="5" destOrd="0" presId="urn:microsoft.com/office/officeart/2008/layout/VerticalCurvedList"/>
    <dgm:cxn modelId="{15A83DDF-53F8-4353-B97D-B508D947EC5A}" type="presParOf" srcId="{F8F6ED4B-5CA5-48AB-915A-870C4DB339D4}" destId="{174FA823-2B7E-4ED9-8A8D-00984806AA7A}" srcOrd="6" destOrd="0" presId="urn:microsoft.com/office/officeart/2008/layout/VerticalCurvedList"/>
    <dgm:cxn modelId="{F21A3940-F1D9-4CEC-B312-12F82A962CDC}" type="presParOf" srcId="{174FA823-2B7E-4ED9-8A8D-00984806AA7A}" destId="{05650D7B-FACA-4326-A8D7-1EB21D93EF3E}" srcOrd="0" destOrd="0" presId="urn:microsoft.com/office/officeart/2008/layout/VerticalCurvedList"/>
    <dgm:cxn modelId="{3E36D106-1B5A-470F-BD3F-EDC7F4B06DAA}" type="presParOf" srcId="{F8F6ED4B-5CA5-48AB-915A-870C4DB339D4}" destId="{14E84440-5726-4486-91C0-6AD7DDAA9F5A}" srcOrd="7" destOrd="0" presId="urn:microsoft.com/office/officeart/2008/layout/VerticalCurvedList"/>
    <dgm:cxn modelId="{9CB1949E-C8CD-4B48-B044-DFB0CFFBD57F}" type="presParOf" srcId="{F8F6ED4B-5CA5-48AB-915A-870C4DB339D4}" destId="{4FFB2A19-6A80-43B4-905E-ED2BF7136378}" srcOrd="8" destOrd="0" presId="urn:microsoft.com/office/officeart/2008/layout/VerticalCurvedList"/>
    <dgm:cxn modelId="{88ACEBE6-3A47-4094-914E-C83E62178B75}" type="presParOf" srcId="{4FFB2A19-6A80-43B4-905E-ED2BF7136378}" destId="{E9010296-AD08-4260-8496-BE14D9DEF6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9FF10-AA1F-41AF-8EA7-41624EB208E8}">
      <dsp:nvSpPr>
        <dsp:cNvPr id="0" name=""/>
        <dsp:cNvSpPr/>
      </dsp:nvSpPr>
      <dsp:spPr>
        <a:xfrm>
          <a:off x="-3804591" y="-584345"/>
          <a:ext cx="4534656" cy="4534656"/>
        </a:xfrm>
        <a:prstGeom prst="blockArc">
          <a:avLst>
            <a:gd name="adj1" fmla="val 18900000"/>
            <a:gd name="adj2" fmla="val 2700000"/>
            <a:gd name="adj3" fmla="val 47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BDFA1-1941-41E2-AD7D-266F65BE6AA2}">
      <dsp:nvSpPr>
        <dsp:cNvPr id="0" name=""/>
        <dsp:cNvSpPr/>
      </dsp:nvSpPr>
      <dsp:spPr>
        <a:xfrm>
          <a:off x="382642" y="258775"/>
          <a:ext cx="3959341" cy="51782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Bulbulning sayrashi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642" y="258775"/>
        <a:ext cx="3959341" cy="517820"/>
      </dsp:txXfrm>
    </dsp:sp>
    <dsp:sp modelId="{699C5B64-242B-4D23-9E32-42585E271312}">
      <dsp:nvSpPr>
        <dsp:cNvPr id="0" name=""/>
        <dsp:cNvSpPr/>
      </dsp:nvSpPr>
      <dsp:spPr>
        <a:xfrm>
          <a:off x="59004" y="194047"/>
          <a:ext cx="647275" cy="647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052C3-0432-4B30-A8F5-58B92FE545C6}">
      <dsp:nvSpPr>
        <dsp:cNvPr id="0" name=""/>
        <dsp:cNvSpPr/>
      </dsp:nvSpPr>
      <dsp:spPr>
        <a:xfrm>
          <a:off x="679520" y="1035640"/>
          <a:ext cx="3662463" cy="517820"/>
        </a:xfrm>
        <a:prstGeom prst="rect">
          <a:avLst/>
        </a:prstGeom>
        <a:solidFill>
          <a:srgbClr val="99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Suvning shidirashi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520" y="1035640"/>
        <a:ext cx="3662463" cy="517820"/>
      </dsp:txXfrm>
    </dsp:sp>
    <dsp:sp modelId="{A98097CB-5A93-4100-9886-BCC66D3FC29E}">
      <dsp:nvSpPr>
        <dsp:cNvPr id="0" name=""/>
        <dsp:cNvSpPr/>
      </dsp:nvSpPr>
      <dsp:spPr>
        <a:xfrm>
          <a:off x="355883" y="970912"/>
          <a:ext cx="647275" cy="647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DD723-56A0-48D6-987C-8F5EA6605B96}">
      <dsp:nvSpPr>
        <dsp:cNvPr id="0" name=""/>
        <dsp:cNvSpPr/>
      </dsp:nvSpPr>
      <dsp:spPr>
        <a:xfrm>
          <a:off x="679520" y="1812504"/>
          <a:ext cx="3662463" cy="51782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Tanburning ovozi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520" y="1812504"/>
        <a:ext cx="3662463" cy="517820"/>
      </dsp:txXfrm>
    </dsp:sp>
    <dsp:sp modelId="{05650D7B-FACA-4326-A8D7-1EB21D93EF3E}">
      <dsp:nvSpPr>
        <dsp:cNvPr id="0" name=""/>
        <dsp:cNvSpPr/>
      </dsp:nvSpPr>
      <dsp:spPr>
        <a:xfrm>
          <a:off x="355883" y="1747777"/>
          <a:ext cx="647275" cy="647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84440-5726-4486-91C0-6AD7DDAA9F5A}">
      <dsp:nvSpPr>
        <dsp:cNvPr id="0" name=""/>
        <dsp:cNvSpPr/>
      </dsp:nvSpPr>
      <dsp:spPr>
        <a:xfrm>
          <a:off x="382642" y="2589369"/>
          <a:ext cx="3959341" cy="51782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0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Ona allasi</a:t>
          </a:r>
          <a:endParaRPr lang="ru-RU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2642" y="2589369"/>
        <a:ext cx="3959341" cy="517820"/>
      </dsp:txXfrm>
    </dsp:sp>
    <dsp:sp modelId="{E9010296-AD08-4260-8496-BE14D9DEF6DF}">
      <dsp:nvSpPr>
        <dsp:cNvPr id="0" name=""/>
        <dsp:cNvSpPr/>
      </dsp:nvSpPr>
      <dsp:spPr>
        <a:xfrm>
          <a:off x="59004" y="2524642"/>
          <a:ext cx="647275" cy="6472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12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7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0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758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444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823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492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639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073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250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229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299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7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6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58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85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71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36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36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01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37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723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29.xml"/><Relationship Id="rId55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53" Type="http://schemas.openxmlformats.org/officeDocument/2006/relationships/slideLayout" Target="../slideLayouts/slideLayout132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57" Type="http://schemas.openxmlformats.org/officeDocument/2006/relationships/slideLayout" Target="../slideLayouts/slideLayout136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slideLayout" Target="../slideLayouts/slideLayout131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56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9/12/2020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9/12/2020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5" Type="http://schemas.openxmlformats.org/officeDocument/2006/relationships/audio" Target="../media/audio1.wav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8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8889" y="1623171"/>
            <a:ext cx="7838539" cy="3446595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defTabSz="653107">
              <a:spcBef>
                <a:spcPts val="125"/>
              </a:spcBef>
            </a:pPr>
            <a:r>
              <a:rPr lang="en-US" sz="3600" b="1" dirty="0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NUTQ TOVUSHLARI</a:t>
            </a:r>
            <a:endParaRPr lang="uz-Latn-UZ" sz="3600" b="1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20853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/>
                <a:cs typeface="Arial"/>
              </a:rPr>
              <a:t>VA HARF </a:t>
            </a:r>
            <a:r>
              <a:rPr lang="uz-Latn-UZ" sz="36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lang="uz-Latn-UZ" sz="12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3143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400" i="1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ru-RU" sz="2400" i="1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r>
              <a:rPr sz="20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O‘qituvchi</a:t>
            </a:r>
            <a:r>
              <a:rPr lang="uz-Latn-UZ" sz="20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ru-RU" sz="20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2000" i="1" spc="6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Sodiqova Shoira Ibrohimovna</a:t>
            </a:r>
            <a:endParaRPr sz="20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5-sinf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417" y="2542918"/>
            <a:ext cx="2336518" cy="226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Kuz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matlari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34898" y="1202982"/>
            <a:ext cx="4491037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Yer tagida oltin qoziq,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Bargi quyon, molga oziq.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897" y="2604319"/>
            <a:ext cx="4491038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Marjon-marjon, yumaloq,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Yaproqlari shapaloq.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Qora, qizil, sariq, oq,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Yeb ko‘rmasdan o‘ylab top.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38" y="1047535"/>
            <a:ext cx="3580682" cy="359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67708" y="2612387"/>
            <a:ext cx="1675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Topishmoq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19" y="1047535"/>
            <a:ext cx="2255837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49" y="2627097"/>
            <a:ext cx="2198938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5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38-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2927" y="953566"/>
            <a:ext cx="8566430" cy="2585323"/>
          </a:xfrm>
        </p:spPr>
        <p:txBody>
          <a:bodyPr/>
          <a:lstStyle/>
          <a:p>
            <a:pPr algn="l"/>
            <a:r>
              <a:rPr lang="uz-Latn-UZ" sz="2400" dirty="0" smtClean="0"/>
              <a:t>    </a:t>
            </a:r>
            <a:r>
              <a:rPr lang="en-US" sz="2800" dirty="0" err="1" smtClean="0"/>
              <a:t>Kuzda</a:t>
            </a:r>
            <a:r>
              <a:rPr lang="en-US" sz="2800" dirty="0" smtClean="0"/>
              <a:t> </a:t>
            </a:r>
            <a:r>
              <a:rPr lang="en-US" sz="2800" dirty="0" err="1"/>
              <a:t>ona</a:t>
            </a:r>
            <a:r>
              <a:rPr lang="en-US" sz="2800" dirty="0"/>
              <a:t> </a:t>
            </a:r>
            <a:r>
              <a:rPr lang="en-US" sz="2800" dirty="0" err="1"/>
              <a:t>tabiat</a:t>
            </a:r>
            <a:r>
              <a:rPr lang="en-US" sz="2800" dirty="0"/>
              <a:t> </a:t>
            </a:r>
            <a:r>
              <a:rPr lang="en-US" sz="2800" dirty="0" err="1"/>
              <a:t>bor</a:t>
            </a:r>
            <a:r>
              <a:rPr lang="en-US" sz="2800" dirty="0"/>
              <a:t> </a:t>
            </a:r>
            <a:r>
              <a:rPr lang="en-US" sz="2800" dirty="0" err="1"/>
              <a:t>sa</a:t>
            </a:r>
            <a:r>
              <a:rPr lang="en-US" sz="2800" dirty="0"/>
              <a:t>...</a:t>
            </a:r>
            <a:r>
              <a:rPr lang="en-US" sz="2800" dirty="0" err="1"/>
              <a:t>ovatini</a:t>
            </a:r>
            <a:r>
              <a:rPr lang="en-US" sz="2800" dirty="0"/>
              <a:t> </a:t>
            </a:r>
            <a:r>
              <a:rPr lang="en-US" sz="2800" dirty="0" err="1"/>
              <a:t>insonlarga</a:t>
            </a:r>
            <a:r>
              <a:rPr lang="en-US" sz="2800" dirty="0"/>
              <a:t> </a:t>
            </a:r>
            <a:r>
              <a:rPr lang="en-US" sz="2800" dirty="0" err="1"/>
              <a:t>to‘ki</a:t>
            </a:r>
            <a:r>
              <a:rPr lang="en-US" sz="2800" dirty="0"/>
              <a:t>... </a:t>
            </a:r>
            <a:r>
              <a:rPr lang="en-US" sz="2800" dirty="0" err="1"/>
              <a:t>soladi</a:t>
            </a:r>
            <a:r>
              <a:rPr lang="en-US" sz="2800" dirty="0"/>
              <a:t>. </a:t>
            </a:r>
            <a:r>
              <a:rPr lang="en-US" sz="2800" dirty="0" err="1"/>
              <a:t>Bir-biridan</a:t>
            </a:r>
            <a:r>
              <a:rPr lang="en-US" sz="2800" dirty="0"/>
              <a:t> </a:t>
            </a:r>
            <a:r>
              <a:rPr lang="en-US" sz="2800" dirty="0" err="1"/>
              <a:t>shirin</a:t>
            </a:r>
            <a:r>
              <a:rPr lang="en-US" sz="2800" dirty="0"/>
              <a:t> </a:t>
            </a:r>
            <a:r>
              <a:rPr lang="en-US" sz="2800" dirty="0" err="1"/>
              <a:t>meva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sabz</a:t>
            </a:r>
            <a:r>
              <a:rPr lang="en-US" sz="2800" dirty="0"/>
              <a:t>...</a:t>
            </a:r>
            <a:r>
              <a:rPr lang="en-US" sz="2800" dirty="0" err="1"/>
              <a:t>votlardan</a:t>
            </a:r>
            <a:r>
              <a:rPr lang="en-US" sz="2800" dirty="0"/>
              <a:t> </a:t>
            </a:r>
            <a:r>
              <a:rPr lang="en-US" sz="2800" dirty="0" err="1"/>
              <a:t>to‘yib</a:t>
            </a:r>
            <a:r>
              <a:rPr lang="en-US" sz="2800" dirty="0"/>
              <a:t> </a:t>
            </a:r>
            <a:r>
              <a:rPr lang="en-US" sz="2800" dirty="0" err="1"/>
              <a:t>iste’mol</a:t>
            </a:r>
            <a:r>
              <a:rPr lang="en-US" sz="2800" dirty="0"/>
              <a:t> </a:t>
            </a:r>
            <a:r>
              <a:rPr lang="en-US" sz="2800" dirty="0" err="1"/>
              <a:t>qilgan</a:t>
            </a:r>
            <a:r>
              <a:rPr lang="en-US" sz="2800" dirty="0"/>
              <a:t> </a:t>
            </a:r>
            <a:r>
              <a:rPr lang="en-US" sz="2800" dirty="0" err="1"/>
              <a:t>kishi</a:t>
            </a:r>
            <a:r>
              <a:rPr lang="en-US" sz="2800" dirty="0"/>
              <a:t> </a:t>
            </a:r>
            <a:r>
              <a:rPr lang="en-US" sz="2800" dirty="0" err="1"/>
              <a:t>qish</a:t>
            </a:r>
            <a:r>
              <a:rPr lang="en-US" sz="2800" dirty="0"/>
              <a:t> </a:t>
            </a:r>
            <a:r>
              <a:rPr lang="en-US" sz="2800" dirty="0" err="1"/>
              <a:t>bo‘yi</a:t>
            </a:r>
            <a:r>
              <a:rPr lang="en-US" sz="2800" dirty="0"/>
              <a:t> </a:t>
            </a:r>
            <a:r>
              <a:rPr lang="en-US" sz="2800" dirty="0" err="1"/>
              <a:t>kasalga</a:t>
            </a:r>
            <a:r>
              <a:rPr lang="en-US" sz="2800" dirty="0"/>
              <a:t> </a:t>
            </a:r>
            <a:r>
              <a:rPr lang="en-US" sz="2800" dirty="0" err="1"/>
              <a:t>chali</a:t>
            </a:r>
            <a:r>
              <a:rPr lang="en-US" sz="2800" dirty="0"/>
              <a:t>..</a:t>
            </a:r>
            <a:r>
              <a:rPr lang="en-US" sz="2800" dirty="0" err="1"/>
              <a:t>maydi</a:t>
            </a:r>
            <a:r>
              <a:rPr lang="en-US" sz="2800" dirty="0"/>
              <a:t>. </a:t>
            </a:r>
            <a:r>
              <a:rPr lang="en-US" sz="2800" dirty="0" err="1"/>
              <a:t>Ayni</a:t>
            </a:r>
            <a:r>
              <a:rPr lang="en-US" sz="2800" dirty="0"/>
              <a:t>...</a:t>
            </a:r>
            <a:r>
              <a:rPr lang="en-US" sz="2800" dirty="0" err="1"/>
              <a:t>sa</a:t>
            </a:r>
            <a:r>
              <a:rPr lang="en-US" sz="2800" dirty="0"/>
              <a:t>, </a:t>
            </a:r>
            <a:r>
              <a:rPr lang="en-US" sz="2800" dirty="0" err="1"/>
              <a:t>yurtimizda</a:t>
            </a:r>
            <a:r>
              <a:rPr lang="en-US" sz="2800" dirty="0"/>
              <a:t> </a:t>
            </a:r>
            <a:r>
              <a:rPr lang="en-US" sz="2800" dirty="0" err="1"/>
              <a:t>kuz</a:t>
            </a:r>
            <a:r>
              <a:rPr lang="en-US" sz="2800" dirty="0"/>
              <a:t> </a:t>
            </a:r>
            <a:r>
              <a:rPr lang="en-US" sz="2800" dirty="0" err="1"/>
              <a:t>o‘zgacha</a:t>
            </a:r>
            <a:r>
              <a:rPr lang="en-US" sz="2800" dirty="0"/>
              <a:t> </a:t>
            </a:r>
            <a:r>
              <a:rPr lang="en-US" sz="2800" dirty="0" err="1"/>
              <a:t>fayzli</a:t>
            </a:r>
            <a:r>
              <a:rPr lang="en-US" sz="2800" dirty="0"/>
              <a:t> </a:t>
            </a:r>
            <a:r>
              <a:rPr lang="en-US" sz="2800" dirty="0" err="1"/>
              <a:t>bo‘ladi</a:t>
            </a:r>
            <a:r>
              <a:rPr lang="en-US" sz="2800" dirty="0"/>
              <a:t>. </a:t>
            </a:r>
            <a:r>
              <a:rPr lang="en-US" sz="2800" dirty="0" err="1"/>
              <a:t>Hamma</a:t>
            </a:r>
            <a:r>
              <a:rPr lang="en-US" sz="2800" dirty="0"/>
              <a:t> </a:t>
            </a:r>
            <a:r>
              <a:rPr lang="en-US" sz="2800" dirty="0" err="1"/>
              <a:t>yo</a:t>
            </a:r>
            <a:r>
              <a:rPr lang="en-US" sz="2800" dirty="0"/>
              <a:t>...da </a:t>
            </a:r>
            <a:r>
              <a:rPr lang="en-US" sz="2800" dirty="0" err="1"/>
              <a:t>to‘kin-sochinlik</a:t>
            </a:r>
            <a:r>
              <a:rPr lang="en-US" sz="2800" dirty="0"/>
              <a:t>. </a:t>
            </a:r>
            <a:r>
              <a:rPr lang="en-US" sz="2800" dirty="0" err="1"/>
              <a:t>Shunday</a:t>
            </a:r>
            <a:r>
              <a:rPr lang="en-US" sz="2800" dirty="0"/>
              <a:t> yurt...a </a:t>
            </a:r>
            <a:r>
              <a:rPr lang="en-US" sz="2800" dirty="0" err="1"/>
              <a:t>yashayot</a:t>
            </a:r>
            <a:r>
              <a:rPr lang="en-US" sz="2800" dirty="0"/>
              <a:t>...</a:t>
            </a:r>
            <a:r>
              <a:rPr lang="en-US" sz="2800" dirty="0" err="1"/>
              <a:t>animizdan</a:t>
            </a:r>
            <a:r>
              <a:rPr lang="en-US" sz="2800" dirty="0"/>
              <a:t> </a:t>
            </a:r>
            <a:r>
              <a:rPr lang="en-US" sz="2800" dirty="0" err="1"/>
              <a:t>fa</a:t>
            </a:r>
            <a:r>
              <a:rPr lang="en-US" sz="2800" dirty="0"/>
              <a:t>...</a:t>
            </a:r>
            <a:r>
              <a:rPr lang="en-US" sz="2800" dirty="0" err="1"/>
              <a:t>rlansak</a:t>
            </a:r>
            <a:r>
              <a:rPr lang="en-US" sz="2800" dirty="0"/>
              <a:t> </a:t>
            </a:r>
            <a:r>
              <a:rPr lang="en-US" sz="2800" dirty="0" err="1"/>
              <a:t>arziydi</a:t>
            </a:r>
            <a:r>
              <a:rPr lang="en-US" sz="2800" dirty="0"/>
              <a:t>. 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17" y="3661408"/>
            <a:ext cx="2051824" cy="12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3" y="3661409"/>
            <a:ext cx="2344660" cy="12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44" y="3661410"/>
            <a:ext cx="2207942" cy="123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6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4848"/>
          <a:stretch/>
        </p:blipFill>
        <p:spPr bwMode="auto">
          <a:xfrm>
            <a:off x="5006897" y="992456"/>
            <a:ext cx="3947337" cy="394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38-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080" y="975867"/>
            <a:ext cx="5219228" cy="3939540"/>
          </a:xfrm>
        </p:spPr>
        <p:txBody>
          <a:bodyPr/>
          <a:lstStyle/>
          <a:p>
            <a:pPr algn="l"/>
            <a:r>
              <a:rPr lang="uz-Latn-UZ" sz="2800" dirty="0" smtClean="0"/>
              <a:t> </a:t>
            </a:r>
            <a:r>
              <a:rPr lang="en-US" sz="3200" dirty="0" err="1" smtClean="0"/>
              <a:t>to‘ki</a:t>
            </a:r>
            <a:r>
              <a:rPr lang="uz-Latn-UZ" sz="3200" b="1" dirty="0" smtClean="0">
                <a:solidFill>
                  <a:srgbClr val="FF0000"/>
                </a:solidFill>
              </a:rPr>
              <a:t>b </a:t>
            </a:r>
            <a:r>
              <a:rPr lang="uz-Latn-UZ" sz="3200" b="1" dirty="0" smtClean="0">
                <a:solidFill>
                  <a:srgbClr val="0070C0"/>
                </a:solidFill>
              </a:rPr>
              <a:t>(b-p) </a:t>
            </a:r>
          </a:p>
          <a:p>
            <a:pPr algn="l"/>
            <a:r>
              <a:rPr lang="uz-Latn-UZ" sz="3200" dirty="0" smtClean="0"/>
              <a:t> </a:t>
            </a:r>
            <a:r>
              <a:rPr lang="en-US" sz="3200" dirty="0" err="1" smtClean="0"/>
              <a:t>sabz</a:t>
            </a:r>
            <a:r>
              <a:rPr lang="uz-Latn-UZ" sz="3200" b="1" dirty="0">
                <a:solidFill>
                  <a:srgbClr val="FF0000"/>
                </a:solidFill>
              </a:rPr>
              <a:t>a</a:t>
            </a:r>
            <a:r>
              <a:rPr lang="en-US" sz="3200" dirty="0" err="1" smtClean="0"/>
              <a:t>votlardan</a:t>
            </a:r>
            <a:r>
              <a:rPr lang="uz-Latn-UZ" sz="3200" dirty="0" smtClean="0"/>
              <a:t> </a:t>
            </a:r>
            <a:r>
              <a:rPr lang="uz-Latn-UZ" sz="3200" b="1" dirty="0" smtClean="0">
                <a:solidFill>
                  <a:srgbClr val="0070C0"/>
                </a:solidFill>
              </a:rPr>
              <a:t>(a-o)</a:t>
            </a:r>
          </a:p>
          <a:p>
            <a:pPr algn="l"/>
            <a:r>
              <a:rPr lang="uz-Latn-UZ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/>
              <a:t>chali</a:t>
            </a:r>
            <a:r>
              <a:rPr lang="uz-Latn-UZ" sz="3200" b="1" dirty="0" smtClean="0">
                <a:solidFill>
                  <a:srgbClr val="FF0000"/>
                </a:solidFill>
              </a:rPr>
              <a:t>n</a:t>
            </a:r>
            <a:r>
              <a:rPr lang="en-US" sz="3200" dirty="0" err="1" smtClean="0"/>
              <a:t>maydi</a:t>
            </a:r>
            <a:r>
              <a:rPr lang="uz-Latn-UZ" sz="3200" dirty="0" smtClean="0"/>
              <a:t> </a:t>
            </a:r>
            <a:r>
              <a:rPr lang="uz-Latn-UZ" sz="3200" b="1" dirty="0" smtClean="0">
                <a:solidFill>
                  <a:srgbClr val="0070C0"/>
                </a:solidFill>
              </a:rPr>
              <a:t>(n-m)</a:t>
            </a:r>
            <a:endParaRPr lang="uz-Latn-UZ" sz="3200" dirty="0"/>
          </a:p>
          <a:p>
            <a:pPr algn="l"/>
            <a:r>
              <a:rPr lang="en-US" sz="3200" dirty="0" smtClean="0"/>
              <a:t> </a:t>
            </a:r>
            <a:r>
              <a:rPr lang="uz-Latn-UZ" sz="3200" dirty="0" err="1"/>
              <a:t>a</a:t>
            </a:r>
            <a:r>
              <a:rPr lang="en-US" sz="3200" dirty="0" err="1" smtClean="0"/>
              <a:t>yni</a:t>
            </a:r>
            <a:r>
              <a:rPr lang="uz-Latn-UZ" sz="3200" b="1" dirty="0" smtClean="0">
                <a:solidFill>
                  <a:srgbClr val="FF0000"/>
                </a:solidFill>
              </a:rPr>
              <a:t>q</a:t>
            </a:r>
            <a:r>
              <a:rPr lang="en-US" sz="3200" dirty="0" err="1" smtClean="0"/>
              <a:t>sa</a:t>
            </a:r>
            <a:r>
              <a:rPr lang="uz-Latn-UZ" sz="3200" dirty="0" smtClean="0"/>
              <a:t> </a:t>
            </a:r>
            <a:r>
              <a:rPr lang="uz-Latn-UZ" sz="3200" b="1" dirty="0" smtClean="0">
                <a:solidFill>
                  <a:srgbClr val="0070C0"/>
                </a:solidFill>
              </a:rPr>
              <a:t>(q-x)</a:t>
            </a:r>
            <a:r>
              <a:rPr lang="en-US" sz="3200" dirty="0" smtClean="0"/>
              <a:t> </a:t>
            </a:r>
            <a:endParaRPr lang="uz-Latn-UZ" sz="3200" dirty="0" smtClean="0"/>
          </a:p>
          <a:p>
            <a:pPr algn="l"/>
            <a:r>
              <a:rPr lang="uz-Latn-UZ" sz="3200" dirty="0" smtClean="0"/>
              <a:t> h</a:t>
            </a:r>
            <a:r>
              <a:rPr lang="en-US" sz="3200" dirty="0" err="1" smtClean="0"/>
              <a:t>amma</a:t>
            </a:r>
            <a:r>
              <a:rPr lang="en-US" sz="3200" dirty="0" smtClean="0"/>
              <a:t> </a:t>
            </a:r>
            <a:r>
              <a:rPr lang="en-US" sz="3200" dirty="0" err="1" smtClean="0"/>
              <a:t>yo</a:t>
            </a:r>
            <a:r>
              <a:rPr lang="uz-Latn-UZ" sz="3200" b="1" dirty="0" smtClean="0">
                <a:solidFill>
                  <a:srgbClr val="FF0000"/>
                </a:solidFill>
              </a:rPr>
              <a:t>q</a:t>
            </a:r>
            <a:r>
              <a:rPr lang="en-US" sz="3200" dirty="0" smtClean="0"/>
              <a:t>da</a:t>
            </a:r>
            <a:r>
              <a:rPr lang="uz-Latn-UZ" sz="3200" dirty="0" smtClean="0"/>
              <a:t> </a:t>
            </a:r>
            <a:r>
              <a:rPr lang="uz-Latn-UZ" sz="3200" b="1" dirty="0" smtClean="0">
                <a:solidFill>
                  <a:srgbClr val="0070C0"/>
                </a:solidFill>
              </a:rPr>
              <a:t>(q-g‘)</a:t>
            </a:r>
          </a:p>
          <a:p>
            <a:pPr algn="l"/>
            <a:r>
              <a:rPr lang="en-US" sz="3200" dirty="0" smtClean="0"/>
              <a:t> yurt</a:t>
            </a:r>
            <a:r>
              <a:rPr lang="uz-Latn-UZ" sz="3200" dirty="0" smtClean="0">
                <a:solidFill>
                  <a:srgbClr val="FF0000"/>
                </a:solidFill>
              </a:rPr>
              <a:t>d</a:t>
            </a:r>
            <a:r>
              <a:rPr lang="en-US" sz="3200" dirty="0" smtClean="0"/>
              <a:t>a</a:t>
            </a:r>
            <a:r>
              <a:rPr lang="uz-Latn-UZ" sz="3200" dirty="0" smtClean="0"/>
              <a:t> </a:t>
            </a:r>
            <a:r>
              <a:rPr lang="uz-Latn-UZ" sz="3200" b="1" dirty="0" smtClean="0">
                <a:solidFill>
                  <a:srgbClr val="0070C0"/>
                </a:solidFill>
              </a:rPr>
              <a:t>(t-d)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uz-Latn-UZ" sz="3200" b="1" dirty="0" smtClean="0">
              <a:solidFill>
                <a:srgbClr val="0070C0"/>
              </a:solidFill>
            </a:endParaRPr>
          </a:p>
          <a:p>
            <a:pPr algn="l"/>
            <a:r>
              <a:rPr lang="uz-Latn-UZ" sz="3200" dirty="0" smtClean="0"/>
              <a:t> </a:t>
            </a:r>
            <a:r>
              <a:rPr lang="en-US" sz="3200" dirty="0" err="1" smtClean="0"/>
              <a:t>yashayot</a:t>
            </a:r>
            <a:r>
              <a:rPr lang="uz-Latn-UZ" sz="3200" dirty="0">
                <a:solidFill>
                  <a:srgbClr val="FF0000"/>
                </a:solidFill>
              </a:rPr>
              <a:t>g</a:t>
            </a:r>
            <a:r>
              <a:rPr lang="en-US" sz="3200" dirty="0" err="1" smtClean="0"/>
              <a:t>animizdan</a:t>
            </a:r>
            <a:r>
              <a:rPr lang="uz-Latn-UZ" sz="3200" dirty="0" smtClean="0"/>
              <a:t> </a:t>
            </a:r>
            <a:r>
              <a:rPr lang="uz-Latn-UZ" sz="3200" b="1" dirty="0" smtClean="0">
                <a:solidFill>
                  <a:srgbClr val="0070C0"/>
                </a:solidFill>
              </a:rPr>
              <a:t>(g-k)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06897" y="1616928"/>
            <a:ext cx="22044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</a:t>
            </a:r>
          </a:p>
          <a:p>
            <a:pPr algn="ctr"/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 imlodagi </a:t>
            </a:r>
          </a:p>
          <a:p>
            <a:pPr algn="ctr"/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farqlar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72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33453"/>
            <a:ext cx="8190071" cy="677108"/>
          </a:xfrm>
        </p:spPr>
        <p:txBody>
          <a:bodyPr/>
          <a:lstStyle/>
          <a:p>
            <a:pPr algn="ctr"/>
            <a:r>
              <a:rPr lang="en-US" sz="4400" dirty="0"/>
              <a:t>39-mashq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4" y="1003817"/>
            <a:ext cx="8674978" cy="94782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uz-Latn-UZ" dirty="0" smtClean="0"/>
              <a:t>   </a:t>
            </a:r>
            <a:r>
              <a:rPr lang="en-US" sz="2400" dirty="0" err="1" smtClean="0"/>
              <a:t>So‘zlarni</a:t>
            </a:r>
            <a:r>
              <a:rPr lang="en-US" sz="2400" dirty="0" smtClean="0"/>
              <a:t> </a:t>
            </a:r>
            <a:r>
              <a:rPr lang="en-US" sz="2400" dirty="0" err="1"/>
              <a:t>to‘g‘ri</a:t>
            </a:r>
            <a:r>
              <a:rPr lang="en-US" sz="2400" dirty="0"/>
              <a:t> </a:t>
            </a:r>
            <a:r>
              <a:rPr lang="en-US" sz="2400" dirty="0" err="1"/>
              <a:t>talaffuz</a:t>
            </a:r>
            <a:r>
              <a:rPr lang="en-US" sz="2400" dirty="0"/>
              <a:t> </a:t>
            </a:r>
            <a:r>
              <a:rPr lang="en-US" sz="2400" dirty="0" err="1"/>
              <a:t>qilib</a:t>
            </a:r>
            <a:r>
              <a:rPr lang="en-US" sz="2400" dirty="0"/>
              <a:t> </a:t>
            </a:r>
            <a:r>
              <a:rPr lang="en-US" sz="2400" dirty="0" err="1"/>
              <a:t>o‘qing</a:t>
            </a:r>
            <a:r>
              <a:rPr lang="en-US" sz="2400" dirty="0"/>
              <a:t>. </a:t>
            </a:r>
            <a:r>
              <a:rPr lang="en-US" sz="2400" dirty="0" err="1" smtClean="0"/>
              <a:t>Ma’nosidagi</a:t>
            </a:r>
            <a:r>
              <a:rPr lang="en-US" sz="2400" dirty="0" smtClean="0"/>
              <a:t> </a:t>
            </a:r>
            <a:r>
              <a:rPr lang="en-US" sz="2400" dirty="0" err="1"/>
              <a:t>farqqa</a:t>
            </a:r>
            <a:r>
              <a:rPr lang="en-US" sz="2400" dirty="0"/>
              <a:t> </a:t>
            </a:r>
            <a:r>
              <a:rPr lang="en-US" sz="2400" dirty="0" err="1"/>
              <a:t>diqqat</a:t>
            </a:r>
            <a:r>
              <a:rPr lang="en-US" sz="2400" dirty="0"/>
              <a:t> </a:t>
            </a:r>
            <a:r>
              <a:rPr lang="en-US" sz="2400" dirty="0" err="1"/>
              <a:t>qiling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ular</a:t>
            </a:r>
            <a:r>
              <a:rPr lang="en-US" sz="2400" dirty="0"/>
              <a:t> </a:t>
            </a:r>
            <a:r>
              <a:rPr lang="en-US" sz="2400" dirty="0" err="1"/>
              <a:t>ishtirokida</a:t>
            </a:r>
            <a:r>
              <a:rPr lang="en-US" sz="2400" dirty="0"/>
              <a:t> </a:t>
            </a:r>
            <a:r>
              <a:rPr lang="en-US" sz="2400" dirty="0" err="1"/>
              <a:t>gaplar</a:t>
            </a:r>
            <a:r>
              <a:rPr lang="en-US" sz="2400" dirty="0"/>
              <a:t> </a:t>
            </a:r>
            <a:r>
              <a:rPr lang="en-US" sz="2400" dirty="0" err="1"/>
              <a:t>tuzing</a:t>
            </a:r>
            <a:r>
              <a:rPr lang="en-US" sz="2400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537" y="2213960"/>
            <a:ext cx="86756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Artish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po‘stlog‘idan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ajratish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in’om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Ota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farzandli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podsho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‘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mevali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bog‘ 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o‘stir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91051" y="2040673"/>
            <a:ext cx="0" cy="198916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34537" y="2040673"/>
            <a:ext cx="806233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04" y="3135231"/>
            <a:ext cx="1789221" cy="178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5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05575"/>
            <a:ext cx="9143999" cy="80882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“TOVUSHLAR SEHRI” 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954" y="1228986"/>
            <a:ext cx="1306286" cy="734797"/>
          </a:xfrm>
          <a:prstGeom prst="roundRect">
            <a:avLst/>
          </a:prstGeom>
          <a:solidFill>
            <a:srgbClr val="99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 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3954" y="2147739"/>
            <a:ext cx="1306286" cy="7347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3954" y="3147046"/>
            <a:ext cx="1306286" cy="7347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3954" y="4146354"/>
            <a:ext cx="1306286" cy="7347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95596" y="1228982"/>
            <a:ext cx="1306286" cy="7347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22370" y="1228984"/>
            <a:ext cx="1306286" cy="7347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75268" y="1228986"/>
            <a:ext cx="1306286" cy="7347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994263" y="1412682"/>
            <a:ext cx="648787" cy="367399"/>
          </a:xfrm>
          <a:prstGeom prst="righ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994263" y="2331437"/>
            <a:ext cx="648787" cy="367399"/>
          </a:xfrm>
          <a:prstGeom prst="righ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994263" y="4330052"/>
            <a:ext cx="648787" cy="367399"/>
          </a:xfrm>
          <a:prstGeom prst="righ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994263" y="3330744"/>
            <a:ext cx="648787" cy="367399"/>
          </a:xfrm>
          <a:prstGeom prst="rightArrow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95596" y="2147731"/>
            <a:ext cx="1306286" cy="7347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22370" y="2147737"/>
            <a:ext cx="1306286" cy="7347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75268" y="2147737"/>
            <a:ext cx="1306286" cy="73479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95596" y="3147044"/>
            <a:ext cx="1306286" cy="7347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22370" y="3147043"/>
            <a:ext cx="1306286" cy="7347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75268" y="3147042"/>
            <a:ext cx="1306286" cy="7347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95596" y="4146354"/>
            <a:ext cx="1306286" cy="7347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22370" y="4146354"/>
            <a:ext cx="1306286" cy="7347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75268" y="4146354"/>
            <a:ext cx="1306286" cy="73479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79511"/>
      </p:ext>
    </p:extLst>
  </p:cSld>
  <p:clrMapOvr>
    <a:masterClrMapping/>
  </p:clrMapOvr>
  <p:transition spd="slow">
    <p:comb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9596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uz-Latn-U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170" y="992103"/>
            <a:ext cx="64243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40- mashq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. Saxiy kuz haqida 10 ta gapdan iborat ertak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to‘qing.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Ertakingizdagi talaffuzda tovush o‘zgarishi yuz beradigan  so‘zlarni aniqlang.</a:t>
            </a:r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To‘qigan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ertagingiz asosida rasm chizishga harakat qiling.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uz-Latn-U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34" y="1433473"/>
            <a:ext cx="2125489" cy="289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2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  <p:sndAc>
          <p:stSnd>
            <p:snd r:embed="rId3" name="chimes.wav"/>
          </p:stSnd>
        </p:sndAc>
      </p:transition>
    </mc:Choice>
    <mc:Fallback xmlns="">
      <p:transition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MUSTAHKAMLASH</a:t>
            </a:r>
            <a:endParaRPr lang="ru-RU" sz="40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01466" y="1041245"/>
            <a:ext cx="2617934" cy="5673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Latn-UZ" sz="2800" dirty="0">
                <a:latin typeface="Arial"/>
                <a:ea typeface="Calibri"/>
                <a:cs typeface="Times New Roman"/>
              </a:rPr>
              <a:t>T</a:t>
            </a:r>
            <a:r>
              <a:rPr lang="uz-Latn-UZ" sz="2800" dirty="0" smtClean="0">
                <a:effectLst/>
                <a:latin typeface="Arial"/>
                <a:ea typeface="Calibri"/>
                <a:cs typeface="Times New Roman"/>
              </a:rPr>
              <a:t>ovush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1466" y="1876190"/>
            <a:ext cx="2617934" cy="5547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Latn-UZ" sz="2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Harf</a:t>
            </a:r>
            <a:endParaRPr lang="ru-RU" sz="28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1466" y="2634470"/>
            <a:ext cx="2617934" cy="5478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Latn-UZ" sz="2800" dirty="0">
                <a:effectLst/>
                <a:latin typeface="Arial"/>
                <a:ea typeface="Calibri"/>
                <a:cs typeface="Times New Roman"/>
              </a:rPr>
              <a:t>So‘z </a:t>
            </a:r>
            <a:r>
              <a:rPr lang="uz-Latn-UZ" sz="2800" dirty="0" smtClean="0">
                <a:effectLst/>
                <a:latin typeface="Arial"/>
                <a:ea typeface="Calibri"/>
                <a:cs typeface="Times New Roman"/>
              </a:rPr>
              <a:t>ma’nolari </a:t>
            </a: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90315" y="3413666"/>
            <a:ext cx="2629085" cy="5673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Latn-UZ" sz="2800" dirty="0">
                <a:effectLst/>
                <a:latin typeface="Arial"/>
                <a:ea typeface="Calibri"/>
                <a:cs typeface="Times New Roman"/>
              </a:rPr>
              <a:t>So‘z </a:t>
            </a:r>
            <a:r>
              <a:rPr lang="uz-Latn-UZ" sz="2800" dirty="0" smtClean="0">
                <a:effectLst/>
                <a:latin typeface="Arial"/>
                <a:ea typeface="Calibri"/>
                <a:cs typeface="Times New Roman"/>
              </a:rPr>
              <a:t>turkumlari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201466" y="4201679"/>
            <a:ext cx="2617934" cy="523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Latn-UZ" sz="2800" dirty="0" smtClean="0">
                <a:effectLst/>
                <a:latin typeface="Arial"/>
                <a:ea typeface="Calibri"/>
                <a:cs typeface="Times New Roman"/>
              </a:rPr>
              <a:t>Gap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351292" y="1041245"/>
            <a:ext cx="2194467" cy="55895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Latn-UZ" sz="2400" dirty="0">
                <a:effectLst/>
                <a:latin typeface="Arial"/>
                <a:ea typeface="Calibri"/>
                <a:cs typeface="Times New Roman"/>
              </a:rPr>
              <a:t>Morfologiya</a:t>
            </a:r>
            <a:r>
              <a:rPr lang="uz-Latn-UZ" sz="2800" dirty="0"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uz-Latn-UZ" sz="1400" dirty="0">
                <a:effectLst/>
                <a:latin typeface="Arial"/>
                <a:ea typeface="Calibri"/>
                <a:cs typeface="Times New Roman"/>
              </a:rPr>
              <a:t>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62443" y="1876190"/>
            <a:ext cx="2194467" cy="5547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Latn-UZ" sz="2400" dirty="0">
                <a:effectLst/>
                <a:latin typeface="Arial"/>
                <a:ea typeface="Calibri"/>
                <a:cs typeface="Times New Roman"/>
              </a:rPr>
              <a:t>Leksikologiya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351292" y="2634470"/>
            <a:ext cx="2194466" cy="5478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Latn-UZ" sz="2400" dirty="0">
                <a:effectLst/>
                <a:latin typeface="Arial"/>
                <a:ea typeface="Calibri"/>
                <a:cs typeface="Times New Roman"/>
              </a:rPr>
              <a:t>Sintaksis 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4351292" y="3396095"/>
            <a:ext cx="2194466" cy="58070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Latn-UZ" sz="2400" dirty="0">
                <a:effectLst/>
                <a:latin typeface="Arial"/>
                <a:ea typeface="Calibri"/>
                <a:cs typeface="Times New Roman"/>
              </a:rPr>
              <a:t>Fonetika 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4362444" y="4139554"/>
            <a:ext cx="2194466" cy="5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z-Latn-UZ" sz="2400" dirty="0">
                <a:effectLst/>
                <a:latin typeface="Arial"/>
                <a:ea typeface="Calibri"/>
                <a:cs typeface="Times New Roman"/>
              </a:rPr>
              <a:t>Grafika 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4" name="AutoShape 12"/>
          <p:cNvCxnSpPr>
            <a:cxnSpLocks noChangeShapeType="1"/>
            <a:stCxn id="4" idx="3"/>
            <a:endCxn id="12" idx="1"/>
          </p:cNvCxnSpPr>
          <p:nvPr/>
        </p:nvCxnSpPr>
        <p:spPr bwMode="auto">
          <a:xfrm>
            <a:off x="2819400" y="1324904"/>
            <a:ext cx="1531892" cy="2361544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4"/>
          <p:cNvCxnSpPr>
            <a:cxnSpLocks noChangeShapeType="1"/>
            <a:stCxn id="6" idx="3"/>
            <a:endCxn id="10" idx="1"/>
          </p:cNvCxnSpPr>
          <p:nvPr/>
        </p:nvCxnSpPr>
        <p:spPr bwMode="auto">
          <a:xfrm flipV="1">
            <a:off x="2819400" y="2153577"/>
            <a:ext cx="1543043" cy="754795"/>
          </a:xfrm>
          <a:prstGeom prst="straightConnector1">
            <a:avLst/>
          </a:prstGeom>
          <a:noFill/>
          <a:ln w="28575">
            <a:solidFill>
              <a:srgbClr val="CC00CC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3"/>
          <p:cNvCxnSpPr>
            <a:cxnSpLocks noChangeShapeType="1"/>
            <a:stCxn id="5" idx="3"/>
            <a:endCxn id="13" idx="1"/>
          </p:cNvCxnSpPr>
          <p:nvPr/>
        </p:nvCxnSpPr>
        <p:spPr bwMode="auto">
          <a:xfrm>
            <a:off x="2819400" y="2153577"/>
            <a:ext cx="1543044" cy="2278977"/>
          </a:xfrm>
          <a:prstGeom prst="straightConnector1">
            <a:avLst/>
          </a:prstGeom>
          <a:noFill/>
          <a:ln w="31750">
            <a:solidFill>
              <a:srgbClr val="0070C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3"/>
          <p:cNvCxnSpPr>
            <a:cxnSpLocks noChangeShapeType="1"/>
            <a:stCxn id="7" idx="3"/>
            <a:endCxn id="9" idx="1"/>
          </p:cNvCxnSpPr>
          <p:nvPr/>
        </p:nvCxnSpPr>
        <p:spPr bwMode="auto">
          <a:xfrm flipV="1">
            <a:off x="2819400" y="1320723"/>
            <a:ext cx="1531892" cy="2376603"/>
          </a:xfrm>
          <a:prstGeom prst="straightConnector1">
            <a:avLst/>
          </a:prstGeom>
          <a:noFill/>
          <a:ln w="31750">
            <a:solidFill>
              <a:srgbClr val="008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3"/>
          <p:cNvCxnSpPr>
            <a:cxnSpLocks noChangeShapeType="1"/>
            <a:stCxn id="8" idx="3"/>
            <a:endCxn id="11" idx="1"/>
          </p:cNvCxnSpPr>
          <p:nvPr/>
        </p:nvCxnSpPr>
        <p:spPr bwMode="auto">
          <a:xfrm flipV="1">
            <a:off x="2819400" y="2908372"/>
            <a:ext cx="1531892" cy="1555245"/>
          </a:xfrm>
          <a:prstGeom prst="straightConnector1">
            <a:avLst/>
          </a:prstGeom>
          <a:noFill/>
          <a:ln w="31750">
            <a:solidFill>
              <a:srgbClr val="7030A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1" r="27389"/>
          <a:stretch/>
        </p:blipFill>
        <p:spPr bwMode="auto">
          <a:xfrm flipH="1">
            <a:off x="7225989" y="1320723"/>
            <a:ext cx="1516565" cy="307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2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/>
              <a:t>TOVUSHLAR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650" y="1129991"/>
            <a:ext cx="5173495" cy="430887"/>
          </a:xfrm>
        </p:spPr>
        <p:txBody>
          <a:bodyPr/>
          <a:lstStyle/>
          <a:p>
            <a:r>
              <a:rPr lang="uz-Latn-UZ" sz="2800" dirty="0" smtClean="0"/>
              <a:t>  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09" y="1129991"/>
            <a:ext cx="1829228" cy="131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Dunyoning eng chiroyli sharsharalar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19" y="1129991"/>
            <a:ext cx="1770442" cy="1317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utor скачать с 3gp mp4 mp3 flv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7" t="15112" b="14444"/>
          <a:stretch/>
        </p:blipFill>
        <p:spPr bwMode="auto">
          <a:xfrm>
            <a:off x="5069814" y="2944464"/>
            <a:ext cx="1829228" cy="1228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62" y="2944464"/>
            <a:ext cx="1645546" cy="122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99907581"/>
              </p:ext>
            </p:extLst>
          </p:nvPr>
        </p:nvGraphicFramePr>
        <p:xfrm>
          <a:off x="174703" y="1161122"/>
          <a:ext cx="4386146" cy="336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386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561" y="111512"/>
            <a:ext cx="362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 oling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7263" y="970157"/>
            <a:ext cx="4643088" cy="379141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Insonga xos bo‘lgan tovushlar </a:t>
            </a:r>
            <a:r>
              <a:rPr kumimoji="0" lang="uz-Latn-UZ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insonning </a:t>
            </a:r>
            <a:r>
              <a:rPr kumimoji="0" lang="uz-Latn-UZ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nutq a’zolari yordamida ma’lum bir so‘zni talaffuz qilish maqsadida hosil qilinadi va bular </a:t>
            </a:r>
            <a:r>
              <a:rPr kumimoji="0" lang="uz-Latn-UZ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nutq tovushlari</a:t>
            </a:r>
            <a:r>
              <a:rPr kumimoji="0" lang="uz-Latn-UZ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 sanaladi.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4029" y="1158177"/>
            <a:ext cx="2745017" cy="315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1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561" y="111512"/>
            <a:ext cx="362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 oling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7263" y="970157"/>
            <a:ext cx="5066835" cy="379141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uz-Latn-U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Nutq </a:t>
            </a:r>
            <a:r>
              <a:rPr kumimoji="0" lang="uz-Latn-UZ" sz="2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tovushlari </a:t>
            </a:r>
            <a:r>
              <a:rPr kumimoji="0" lang="uz-Latn-UZ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og‘zaki nutqning eng kichik  boshqa mayda bo‘laklarga bo‘linmaydigan qismi hisoblanadi. Nutq tovushlarining yozuvdagi ifodasi esa harf deyiladi. O‘zbek alifbosida 29 ta harf va </a:t>
            </a:r>
            <a:r>
              <a:rPr kumimoji="0" lang="uz-Latn-UZ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bitta tutuq </a:t>
            </a:r>
            <a:r>
              <a:rPr kumimoji="0" lang="uz-Latn-UZ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belgisi </a:t>
            </a:r>
            <a:r>
              <a:rPr kumimoji="0" lang="uz-Latn-UZ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bor. Bu harflar </a:t>
            </a:r>
            <a:r>
              <a:rPr kumimoji="0" lang="uz-Latn-UZ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Calibri"/>
                <a:cs typeface="Times New Roman"/>
              </a:rPr>
              <a:t>30 ta tovushni bildiradi.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10" y="1270699"/>
            <a:ext cx="1912435" cy="319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11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73024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1" y="828073"/>
            <a:ext cx="1705116" cy="10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34" y="828073"/>
            <a:ext cx="1738941" cy="10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26" y="828073"/>
            <a:ext cx="1620150" cy="108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44" y="848155"/>
            <a:ext cx="1740829" cy="106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14799"/>
              </p:ext>
            </p:extLst>
          </p:nvPr>
        </p:nvGraphicFramePr>
        <p:xfrm>
          <a:off x="257497" y="2174304"/>
          <a:ext cx="8663476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4331275"/>
                <a:gridCol w="4332201"/>
              </a:tblGrid>
              <a:tr h="417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Latn-UZ" sz="2400" b="1" dirty="0">
                          <a:solidFill>
                            <a:srgbClr val="94363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Feruzaning munosabati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Latn-UZ" sz="2400" b="1" dirty="0">
                          <a:solidFill>
                            <a:srgbClr val="94363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Abrorning munosabati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Latn-UZ" sz="2400" dirty="0">
                          <a:solidFill>
                            <a:srgbClr val="94363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Ko‘ylaklari orasida oltin tusda tovlanuvchisi bahri dilingizni ochadi. 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Latn-UZ" sz="2400" dirty="0">
                          <a:solidFill>
                            <a:srgbClr val="94363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Tabiat xuddi qariya, oqsoqoldek egilib qolganga o‘xshaydi.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17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Latn-UZ" sz="2400" b="1">
                          <a:solidFill>
                            <a:srgbClr val="94363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Latn-UZ" sz="2400" dirty="0">
                          <a:solidFill>
                            <a:srgbClr val="94363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Latn-UZ" sz="2400" b="1">
                          <a:solidFill>
                            <a:srgbClr val="94363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Latn-UZ" sz="2400" dirty="0">
                          <a:solidFill>
                            <a:srgbClr val="94363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solidFill>
                          <a:srgbClr val="94363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95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7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265" y="1137632"/>
            <a:ext cx="5697603" cy="3016210"/>
          </a:xfrm>
        </p:spPr>
        <p:txBody>
          <a:bodyPr/>
          <a:lstStyle/>
          <a:p>
            <a:r>
              <a:rPr lang="uz-Latn-UZ" sz="2800" dirty="0" smtClean="0"/>
              <a:t>   </a:t>
            </a:r>
            <a:r>
              <a:rPr lang="uz-Latn-UZ" sz="2800" b="1" dirty="0" smtClean="0">
                <a:solidFill>
                  <a:srgbClr val="7030A0"/>
                </a:solidFill>
              </a:rPr>
              <a:t>Tabiat</a:t>
            </a:r>
            <a:r>
              <a:rPr lang="uz-Latn-UZ" sz="2800" dirty="0" smtClean="0"/>
              <a:t> – talaffuzda </a:t>
            </a:r>
            <a:r>
              <a:rPr lang="uz-Latn-UZ" sz="2800" dirty="0"/>
              <a:t>i va a unlisi orasida y tovushi orttiriladi, ammo yozuvda yozilmaydi; </a:t>
            </a:r>
            <a:endParaRPr lang="uz-Latn-UZ" sz="2800" dirty="0" smtClean="0"/>
          </a:p>
          <a:p>
            <a:r>
              <a:rPr lang="uz-Latn-UZ" sz="2800" dirty="0"/>
              <a:t> </a:t>
            </a:r>
            <a:r>
              <a:rPr lang="uz-Latn-UZ" sz="2800" dirty="0" smtClean="0"/>
              <a:t> </a:t>
            </a:r>
          </a:p>
          <a:p>
            <a:r>
              <a:rPr lang="uz-Latn-UZ" sz="2800" dirty="0"/>
              <a:t> </a:t>
            </a:r>
            <a:r>
              <a:rPr lang="uz-Latn-UZ" sz="2800" dirty="0" smtClean="0"/>
              <a:t> </a:t>
            </a:r>
            <a:r>
              <a:rPr lang="uz-Latn-UZ" sz="2800" b="1" dirty="0" smtClean="0">
                <a:solidFill>
                  <a:srgbClr val="7030A0"/>
                </a:solidFill>
              </a:rPr>
              <a:t>Fasl </a:t>
            </a:r>
            <a:r>
              <a:rPr lang="uz-Latn-UZ" sz="2800" dirty="0" smtClean="0"/>
              <a:t>– talaffuzda </a:t>
            </a:r>
            <a:r>
              <a:rPr lang="uz-Latn-UZ" sz="2800" dirty="0"/>
              <a:t>s va l undoshlari orasida i unlisi eshitiladi, ammo yozuvda yozilmaydi.</a:t>
            </a:r>
            <a:r>
              <a:rPr lang="en-US" sz="2800" b="1" dirty="0" smtClean="0"/>
              <a:t> 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12" y="1461351"/>
            <a:ext cx="2688492" cy="269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74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36-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265" y="1137632"/>
            <a:ext cx="5173495" cy="430887"/>
          </a:xfrm>
        </p:spPr>
        <p:txBody>
          <a:bodyPr/>
          <a:lstStyle/>
          <a:p>
            <a:r>
              <a:rPr lang="uz-Latn-UZ" sz="2800" dirty="0" smtClean="0"/>
              <a:t>  </a:t>
            </a:r>
            <a:endParaRPr lang="ru-RU" sz="28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38508" y="975732"/>
            <a:ext cx="5218771" cy="5018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Men kuzni o‘xshatdim...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53482" y="1919869"/>
            <a:ext cx="5218771" cy="5018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Zarrin chopon kiygan insonga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53479" y="2953215"/>
            <a:ext cx="5218771" cy="5018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Saxiy bobodehqonga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53480" y="3953107"/>
            <a:ext cx="5218771" cy="501805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Faqat sariq bo‘yoqli rassomga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17008" r="3570" b="3265"/>
          <a:stretch/>
        </p:blipFill>
        <p:spPr bwMode="auto">
          <a:xfrm>
            <a:off x="6657279" y="2365519"/>
            <a:ext cx="1785665" cy="117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64" y="1144394"/>
            <a:ext cx="1759412" cy="102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624" y="3659747"/>
            <a:ext cx="1693123" cy="121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0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677108"/>
          </a:xfrm>
        </p:spPr>
        <p:txBody>
          <a:bodyPr/>
          <a:lstStyle/>
          <a:p>
            <a:pPr algn="ctr"/>
            <a:r>
              <a:rPr lang="uz-Latn-UZ" sz="4400" dirty="0" smtClean="0"/>
              <a:t>37- mashq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265" y="1137632"/>
            <a:ext cx="5173495" cy="3016210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uz-Latn-UZ" sz="2800" dirty="0"/>
              <a:t> Poliz ekini, kattaligi odam boshidek keladi, mevasi qat-qat yaproqlardan iborat. Uning shirasi yo qaynatmasini kunjut </a:t>
            </a:r>
            <a:r>
              <a:rPr lang="uz-Latn-UZ" sz="2800" dirty="0" smtClean="0"/>
              <a:t>yog‘i </a:t>
            </a:r>
            <a:r>
              <a:rPr lang="uz-Latn-UZ" sz="2800" dirty="0"/>
              <a:t>bilan </a:t>
            </a:r>
            <a:r>
              <a:rPr lang="uz-Latn-UZ" sz="2800" dirty="0" smtClean="0"/>
              <a:t>qo‘shib</a:t>
            </a:r>
            <a:r>
              <a:rPr lang="uz-Latn-UZ" sz="2800" dirty="0"/>
              <a:t>, tomoq chayqalsa, </a:t>
            </a:r>
            <a:r>
              <a:rPr lang="uz-Latn-UZ" sz="2800" dirty="0" smtClean="0"/>
              <a:t>og‘riqqa </a:t>
            </a:r>
            <a:r>
              <a:rPr lang="uz-Latn-UZ" sz="2800" dirty="0"/>
              <a:t>foyda </a:t>
            </a:r>
            <a:r>
              <a:rPr lang="uz-Latn-UZ" sz="2800" dirty="0" smtClean="0"/>
              <a:t>bo‘ladi</a:t>
            </a:r>
            <a:r>
              <a:rPr lang="uz-Latn-UZ" sz="2800" dirty="0"/>
              <a:t>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8469" y="4308085"/>
            <a:ext cx="669073" cy="5798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0714" y="4308084"/>
            <a:ext cx="669073" cy="5798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9056" y="4308085"/>
            <a:ext cx="669073" cy="5798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7699" y="4308085"/>
            <a:ext cx="669073" cy="5798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9172" y="4308085"/>
            <a:ext cx="669073" cy="5798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9056" y="4300613"/>
            <a:ext cx="669073" cy="5798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4432" y="4308085"/>
            <a:ext cx="669073" cy="5798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55913" y="4308084"/>
            <a:ext cx="669073" cy="5798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7699" y="4300613"/>
            <a:ext cx="669073" cy="5798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9172" y="4300613"/>
            <a:ext cx="669073" cy="5798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71" y="1336897"/>
            <a:ext cx="2791057" cy="279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07" y="1271043"/>
            <a:ext cx="2792413" cy="303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525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5883</TotalTime>
  <Words>482</Words>
  <Application>Microsoft Office PowerPoint</Application>
  <PresentationFormat>Экран (16:9)</PresentationFormat>
  <Paragraphs>105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1_Office Theme</vt:lpstr>
      <vt:lpstr>Тема Office</vt:lpstr>
      <vt:lpstr>1_Тема Office</vt:lpstr>
      <vt:lpstr>2_Office Theme</vt:lpstr>
      <vt:lpstr>3_Office Theme</vt:lpstr>
      <vt:lpstr>2_Тема Office</vt:lpstr>
      <vt:lpstr>ONA TILI</vt:lpstr>
      <vt:lpstr>MUSTAHKAMLASH</vt:lpstr>
      <vt:lpstr>TOVUSHLAR</vt:lpstr>
      <vt:lpstr>Презентация PowerPoint</vt:lpstr>
      <vt:lpstr>Презентация PowerPoint</vt:lpstr>
      <vt:lpstr>TOPSHIRIQ</vt:lpstr>
      <vt:lpstr>Презентация PowerPoint</vt:lpstr>
      <vt:lpstr>36- mashq</vt:lpstr>
      <vt:lpstr>37- mashq</vt:lpstr>
      <vt:lpstr>Kuz ne’matlari </vt:lpstr>
      <vt:lpstr>38- mashq</vt:lpstr>
      <vt:lpstr>38- mashq</vt:lpstr>
      <vt:lpstr>39-mashq</vt:lpstr>
      <vt:lpstr> “TOVUSHLAR SEHRI”  </vt:lpstr>
      <vt:lpstr>Mustaqil bajarish uchun topshiriqlar: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510</cp:revision>
  <cp:lastPrinted>2020-08-26T14:48:01Z</cp:lastPrinted>
  <dcterms:created xsi:type="dcterms:W3CDTF">2020-04-11T16:25:36Z</dcterms:created>
  <dcterms:modified xsi:type="dcterms:W3CDTF">2020-09-12T04:40:16Z</dcterms:modified>
</cp:coreProperties>
</file>