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5" r:id="rId3"/>
    <p:sldId id="326" r:id="rId4"/>
    <p:sldId id="327" r:id="rId5"/>
    <p:sldId id="328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9" r:id="rId14"/>
    <p:sldId id="323" r:id="rId15"/>
    <p:sldId id="324" r:id="rId16"/>
    <p:sldId id="325" r:id="rId17"/>
    <p:sldId id="262" r:id="rId18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FF7"/>
    <a:srgbClr val="004C22"/>
    <a:srgbClr val="FFFF00"/>
    <a:srgbClr val="660033"/>
    <a:srgbClr val="00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290" autoAdjust="0"/>
  </p:normalViewPr>
  <p:slideViewPr>
    <p:cSldViewPr>
      <p:cViewPr varScale="1">
        <p:scale>
          <a:sx n="148" d="100"/>
          <a:sy n="148" d="100"/>
        </p:scale>
        <p:origin x="708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69719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2700" y="144909"/>
            <a:ext cx="2958465" cy="5071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3200" spc="-5" dirty="0"/>
              <a:t>География 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127056" y="731820"/>
            <a:ext cx="5618956" cy="13478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950"/>
              </a:lnSpc>
              <a:spcBef>
                <a:spcPts val="110"/>
              </a:spcBef>
            </a:pPr>
            <a:endParaRPr lang="ru-RU" sz="2400" spc="-20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z="1750" spc="-20" dirty="0">
                <a:solidFill>
                  <a:srgbClr val="030FF7"/>
                </a:solidFill>
                <a:latin typeface="Arial"/>
                <a:cs typeface="Arial"/>
              </a:rPr>
              <a:t>         </a:t>
            </a:r>
            <a:r>
              <a:rPr lang="ru-RU" sz="2800" spc="-20" dirty="0">
                <a:solidFill>
                  <a:srgbClr val="030FF7"/>
                </a:solidFill>
                <a:latin typeface="Arial"/>
                <a:cs typeface="Arial"/>
              </a:rPr>
              <a:t>    </a:t>
            </a:r>
            <a:endParaRPr lang="ru-RU" sz="2800" b="1" spc="-20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ru-RU" sz="2800" b="1" spc="-20" dirty="0">
                <a:solidFill>
                  <a:srgbClr val="030FF7"/>
                </a:solidFill>
                <a:latin typeface="Arial"/>
                <a:cs typeface="Arial"/>
              </a:rPr>
              <a:t>      ГЕОГРАФИЧЕСКИЕ КАРТЫ</a:t>
            </a:r>
            <a:endParaRPr lang="ru-RU" sz="4400" b="1" spc="-10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endParaRPr lang="ru-RU" sz="1100" spc="-10" dirty="0">
              <a:solidFill>
                <a:srgbClr val="030FF7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endParaRPr lang="ru-RU" sz="1100" b="1" spc="-10" dirty="0">
              <a:solidFill>
                <a:srgbClr val="030FF7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9622" y="1127125"/>
            <a:ext cx="344170" cy="1295400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828775" y="16766"/>
            <a:ext cx="619125" cy="598931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44015" y="74697"/>
            <a:ext cx="602216" cy="2930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ru-RU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30332" y="329837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57" y="1851025"/>
            <a:ext cx="159063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6798DC-7C46-4298-B2BB-2209C6F4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35" y="134937"/>
            <a:ext cx="412265" cy="4399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ГЕОГРАФИЧЕСКИЕ   КАРТЫ</a:t>
            </a: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215900" y="631825"/>
            <a:ext cx="2819400" cy="15240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ВСЕ ВЫШЕ ПЕРЕЧИСЛЕННЫЕ КАРТЫ, ПРЕДНАЗНАЧЕНЫ ДЛЯ ИЗОБРАЖЕНИЯ ОТДЕЛЬНЫХ ВИДОВ ГЕОГРАФИЧЕСКИХ ОБЪЕКТОВ ИЛИ ЯВЛЕНИЙ</a:t>
            </a: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210389" y="2460625"/>
            <a:ext cx="2667000" cy="533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ТЕМАТИЧЕСКИЕ КАРТЫ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111500" y="1622425"/>
            <a:ext cx="2514600" cy="1450848"/>
          </a:xfrm>
          <a:prstGeom prst="wedgeRoundRectCallout">
            <a:avLst>
              <a:gd name="adj1" fmla="val -19537"/>
              <a:gd name="adj2" fmla="val -63749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ЕСЛИ КАРТЫ СОДЕРЖАТ ОБЩИЕ СВЕДЕНИЯ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О РЕЛЬЕФЕ, РЕКАХ, ОЗЕРАХ, МОРЯХ,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ТО ЕСТЬ О МЕСТНОСТИ В ЦЕЛОМ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111500" y="708025"/>
            <a:ext cx="2514600" cy="5334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ОБЩЕГЕОГРАФИЧЕСКИЕ КАРТЫ</a:t>
            </a:r>
          </a:p>
        </p:txBody>
      </p:sp>
    </p:spTree>
    <p:extLst>
      <p:ext uri="{BB962C8B-B14F-4D97-AF65-F5344CB8AC3E}">
        <p14:creationId xmlns:p14="http://schemas.microsoft.com/office/powerpoint/2010/main" val="234399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КОНТУРНЫЕ  КАРТЫ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825500" y="631825"/>
            <a:ext cx="4114800" cy="612648"/>
          </a:xfrm>
          <a:prstGeom prst="wedgeRoundRectCallout">
            <a:avLst>
              <a:gd name="adj1" fmla="val -20833"/>
              <a:gd name="adj2" fmla="val 70948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ИСПОЛЬЗУЮТСЯ ДЛЯ ВЫПОЛНЕНИЯ ПРАКТИЧЕСКИХ РАБОТ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1" y="1470025"/>
            <a:ext cx="2209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469246"/>
            <a:ext cx="2362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10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089024"/>
            <a:ext cx="223344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708025"/>
            <a:ext cx="320040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692" y="1012825"/>
            <a:ext cx="2286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ДЛЯ ИЗОБРАЖЕНИЯ НА КАРТАХ ПРЕДМЕТОВ И ЯВЛЕНИЙ ИСПОЛЬЗУЮТСЯ ЦВЕТОВОЙ ФОН, РАЗЛИЧНЫЕ ВИДЫ ШТРИХОВКИ И ЗНАКИ.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2" y="1069555"/>
            <a:ext cx="2144738" cy="154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1" y="983220"/>
            <a:ext cx="1981199" cy="163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49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909" y="737999"/>
            <a:ext cx="54864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   На картах широко используют такой условный знак, как изолинии, соединяющие точки с одинаковыми количественными показателями:</a:t>
            </a: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изогипсы (высота)</a:t>
            </a: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изобаты (глубина)</a:t>
            </a: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изобары (атмосферное давление)</a:t>
            </a: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изогалины (солёность воды)</a:t>
            </a: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изогиеты (атмосферные осадки)</a:t>
            </a: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изотермы (температура воздуха)</a:t>
            </a:r>
          </a:p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изотахи (скорость ветра)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241425"/>
            <a:ext cx="23195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358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798452"/>
            <a:ext cx="2590799" cy="212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63899" y="860425"/>
            <a:ext cx="2362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ДВИЖЕНИЯ, ПЕРЕМЕЩЕНИЯ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И СДВИГИ РАЗЛИЧНЫХ ОБЪЕКТОВ И ЯВЛЕНИЙ ОБОЗНАЧАЮТСЯ  ЗНАЧКОМ НАПРАВЛЕНИЯ ДВИЖЕНИЯ - </a:t>
            </a:r>
            <a:r>
              <a:rPr lang="ru-RU" sz="1600" b="1" i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СТРЕЛКОЙ</a:t>
            </a:r>
          </a:p>
        </p:txBody>
      </p:sp>
    </p:spTree>
    <p:extLst>
      <p:ext uri="{BB962C8B-B14F-4D97-AF65-F5344CB8AC3E}">
        <p14:creationId xmlns:p14="http://schemas.microsoft.com/office/powerpoint/2010/main" val="3713631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УСЛОВНЫЕ ОБОЗНАЧЕНИЯ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3899" y="860425"/>
            <a:ext cx="2362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ДВИЖЕНИЯ, ПЕРЕМЕЩЕНИЯ </a:t>
            </a:r>
          </a:p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И СДВИГИ РАЗЛИЧНЫХ ОБЪЕКТОВ И ЯВЛЕНИЙ ОБОЗНАЧАЮТСЯ  ЗНАЧКОМ НАПРАВЛЕНИЯ ДВИЖЕНИЯ - </a:t>
            </a:r>
            <a:r>
              <a:rPr lang="ru-RU" sz="1600" b="1" i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СТРЕЛКОЙ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8" y="672275"/>
            <a:ext cx="2576182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СХЕМАТИЧЕСКИЕ КАРТЫ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747659"/>
            <a:ext cx="2770155" cy="16367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2" y="784226"/>
            <a:ext cx="1926314" cy="160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899" y="2392275"/>
            <a:ext cx="5504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Отображаются маршруты путешественников, торговые связи государств, общий вид рельефа земной поверхности и т.д.</a:t>
            </a:r>
          </a:p>
        </p:txBody>
      </p:sp>
    </p:spTree>
    <p:extLst>
      <p:ext uri="{BB962C8B-B14F-4D97-AF65-F5344CB8AC3E}">
        <p14:creationId xmlns:p14="http://schemas.microsoft.com/office/powerpoint/2010/main" val="426900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1057" y="79056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11300" y="684915"/>
            <a:ext cx="4114799" cy="2253181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§10. ГЕОГРАФИЧЕСКИЕ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         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КАРТЫ.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Ответить письменно на   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вопрос 4 стр.37.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92274" y="29940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6100" y="2480550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74886"/>
            <a:ext cx="2212592" cy="20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300" y="0"/>
            <a:ext cx="533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1900" y="677779"/>
            <a:ext cx="304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МОЖНО УВИДЕТЬ ДОСТАТОЧНО ТОЧНОЕ, НО СИЛЬНО УМЕНЬШЕННОЕ ИЗОБРАЖЕНИЯ МАТЕРИКОВ И ОКЕАНОВ, ОСТРОВОВ И ПОЛУОСТРОВОВ. С ПОМОЩЬЮ ГЛОБУСА МОЖНО СОСТАВИТЬ ТОЧНОЕ ДОСТАТОЧНО ЧЕТКОЕ ПРЕДСТАВЛЕНИЕ О ФОРМЕ ЗЕМЛИ.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77778"/>
            <a:ext cx="1828800" cy="211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919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ГЕОГРАФИЧЕСКАЯ КАРТА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1900" y="631825"/>
            <a:ext cx="3048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   Создание карт выполняется с помощью картографических проекций — способа перехода от реальной, геометрически сложной земной поверхности к плоскости карты. </a:t>
            </a:r>
          </a:p>
        </p:txBody>
      </p:sp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716245"/>
            <a:ext cx="2667000" cy="143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546696"/>
            <a:ext cx="2667000" cy="16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532" y="546695"/>
            <a:ext cx="2743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itchFamily="34" charset="0"/>
                <a:cs typeface="Arial" pitchFamily="34" charset="0"/>
              </a:rPr>
              <a:t>   Глобус, который имеет форму шара, передаёт облик поверхности нашей планеты практически без искажений. Но при изображении Земли на карте, представляющей собой плоский лист бумаги, возникают искажения отдельных частей её поверхности.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59100" y="2069786"/>
            <a:ext cx="2743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itchFamily="34" charset="0"/>
                <a:cs typeface="Arial" pitchFamily="34" charset="0"/>
              </a:rPr>
              <a:t>   Карту называют «языком» географии, </a:t>
            </a:r>
          </a:p>
          <a:p>
            <a:r>
              <a:rPr lang="ru-RU" sz="1000" dirty="0">
                <a:latin typeface="Arial" pitchFamily="34" charset="0"/>
                <a:cs typeface="Arial" pitchFamily="34" charset="0"/>
              </a:rPr>
              <a:t>но она служит источником информации для представителей разных профессий. Создание карты — сложный процесс, начинающийся со сбора необходимой информации, отбора содержания </a:t>
            </a:r>
          </a:p>
          <a:p>
            <a:r>
              <a:rPr lang="ru-RU" sz="1000" dirty="0">
                <a:latin typeface="Arial" pitchFamily="34" charset="0"/>
                <a:cs typeface="Arial" pitchFamily="34" charset="0"/>
              </a:rPr>
              <a:t>и разработки способов его отображения.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9054" y="-38079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Глобус и карта</a:t>
            </a:r>
          </a:p>
        </p:txBody>
      </p:sp>
    </p:spTree>
    <p:extLst>
      <p:ext uri="{BB962C8B-B14F-4D97-AF65-F5344CB8AC3E}">
        <p14:creationId xmlns:p14="http://schemas.microsoft.com/office/powerpoint/2010/main" val="168201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pPr algn="ctr"/>
            <a:r>
              <a:rPr lang="ru-RU" sz="2400" dirty="0"/>
              <a:t>План и карта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885445"/>
              </p:ext>
            </p:extLst>
          </p:nvPr>
        </p:nvGraphicFramePr>
        <p:xfrm>
          <a:off x="139700" y="1164586"/>
          <a:ext cx="5410200" cy="1829438"/>
        </p:xfrm>
        <a:graphic>
          <a:graphicData uri="http://schemas.openxmlformats.org/drawingml/2006/table">
            <a:tbl>
              <a:tblPr/>
              <a:tblGrid>
                <a:gridCol w="180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7246"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Различия</a:t>
                      </a:r>
                      <a:endParaRPr lang="ru-RU" sz="7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План местности</a:t>
                      </a:r>
                      <a:endParaRPr lang="ru-RU" sz="7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itchFamily="34" charset="0"/>
                          <a:cs typeface="Arial" pitchFamily="34" charset="0"/>
                        </a:rPr>
                        <a:t>Карта</a:t>
                      </a:r>
                      <a:endParaRPr lang="ru-RU" sz="70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46"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itchFamily="34" charset="0"/>
                          <a:cs typeface="Arial" pitchFamily="34" charset="0"/>
                        </a:rPr>
                        <a:t>Масштаб</a:t>
                      </a:r>
                      <a:endParaRPr lang="ru-RU" sz="70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Масштаб очень крупный (</a:t>
                      </a:r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1:10000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7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и крупнее) 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Масштаб более мелкий, чем на планах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74"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itchFamily="34" charset="0"/>
                          <a:cs typeface="Arial" pitchFamily="34" charset="0"/>
                        </a:rPr>
                        <a:t>Размер территории</a:t>
                      </a:r>
                      <a:endParaRPr lang="ru-RU" sz="70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Изображается небольшая территория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Изображаются разные по размерам участки (от небольших до земного шара в целом)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14"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itchFamily="34" charset="0"/>
                          <a:cs typeface="Arial" pitchFamily="34" charset="0"/>
                        </a:rPr>
                        <a:t>Изображение отдельных объектов</a:t>
                      </a:r>
                      <a:endParaRPr lang="ru-RU" sz="70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Подробно наносятся все географические объекты и детали местности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Отбираются наиболее существенные для данной карты объекты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246"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itchFamily="34" charset="0"/>
                          <a:cs typeface="Arial" pitchFamily="34" charset="0"/>
                        </a:rPr>
                        <a:t>Градусная сетка</a:t>
                      </a:r>
                      <a:endParaRPr lang="ru-RU" sz="70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Есть меридианы и параллели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74">
                <a:tc>
                  <a:txBody>
                    <a:bodyPr/>
                    <a:lstStyle/>
                    <a:p>
                      <a:pPr algn="ctr"/>
                      <a:r>
                        <a:rPr lang="ru-RU" sz="700" b="1">
                          <a:effectLst/>
                          <a:latin typeface="Arial" pitchFamily="34" charset="0"/>
                          <a:cs typeface="Arial" pitchFamily="34" charset="0"/>
                        </a:rPr>
                        <a:t>Стороны горизонта</a:t>
                      </a:r>
                      <a:endParaRPr lang="ru-RU" sz="70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>
                          <a:effectLst/>
                          <a:latin typeface="Arial" pitchFamily="34" charset="0"/>
                          <a:cs typeface="Arial" pitchFamily="34" charset="0"/>
                        </a:rPr>
                        <a:t>Направление можно определить по стрелке север–юг или по краям плана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Стороны горизонта определяют по параллелям и меридианам</a:t>
                      </a:r>
                    </a:p>
                  </a:txBody>
                  <a:tcPr marL="9136" marR="9136" marT="9136" marB="91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9700" y="595767"/>
            <a:ext cx="5474253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>
                <a:ln>
                  <a:noFill/>
                </a:ln>
                <a:solidFill>
                  <a:srgbClr val="4E4E3F"/>
                </a:solidFill>
                <a:effectLst/>
                <a:latin typeface="Arial" pitchFamily="34" charset="0"/>
                <a:cs typeface="Arial" pitchFamily="34" charset="0"/>
              </a:rPr>
              <a:t>   На географических картах, как и на планах местности, изображена земная поверхность на плоскости с помощью условных знаков. Однако карты имеют важные отличия от планов местности.</a:t>
            </a:r>
            <a:endParaRPr kumimoji="0" lang="ru-RU" sz="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77827"/>
            <a:ext cx="5164295" cy="553998"/>
          </a:xfrm>
        </p:spPr>
        <p:txBody>
          <a:bodyPr/>
          <a:lstStyle/>
          <a:p>
            <a:r>
              <a:rPr lang="ru-RU" sz="1800" dirty="0"/>
              <a:t>В чём преимущества карты перед глобусом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8203" y="631825"/>
            <a:ext cx="55626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   На карте можно показать отдельную часть Земли, она более подробная, чем глобус.</a:t>
            </a:r>
          </a:p>
          <a:p>
            <a:r>
              <a:rPr lang="ru-RU" sz="11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   Карта более удобна в использовании, чем глобус.</a:t>
            </a:r>
          </a:p>
          <a:p>
            <a:r>
              <a:rPr lang="ru-RU" sz="11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   Видов карт довольно много (по содержанию, по масштабу, по охвату территории), чего нельзя сказать о глобусе.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4" y="1570544"/>
            <a:ext cx="2730500" cy="14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14" y="1570544"/>
            <a:ext cx="2437586" cy="14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53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ГЕОГРАФИЧЕСКАЯ КАРТА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6" y="631825"/>
            <a:ext cx="354715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3644900" y="631825"/>
            <a:ext cx="1981198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ФИЗИКО-ГЕОГРАФИЧЕСКИЕ КАРТЫ</a:t>
            </a: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873499" y="1470025"/>
            <a:ext cx="1752597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ПОЛИТИЧЕСКИЕ КАРТЫ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644900" y="2308225"/>
            <a:ext cx="1981198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СОЦИАЛЬНО-ЭКОНОМИЧЕСКИЕ КАРТЫ</a:t>
            </a:r>
          </a:p>
        </p:txBody>
      </p:sp>
    </p:spTree>
    <p:extLst>
      <p:ext uri="{BB962C8B-B14F-4D97-AF65-F5344CB8AC3E}">
        <p14:creationId xmlns:p14="http://schemas.microsoft.com/office/powerpoint/2010/main" val="2577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00" y="0"/>
            <a:ext cx="533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711" y="61555"/>
            <a:ext cx="5652823" cy="430887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ФИЗИКО-ГЕОГРАФИЧЕСКИЕ КАРТЫ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8" y="631825"/>
            <a:ext cx="426498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5" y="578575"/>
            <a:ext cx="4343400" cy="245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17" y="618629"/>
            <a:ext cx="4419601" cy="243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5" y="578575"/>
            <a:ext cx="4343399" cy="247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1" y="578575"/>
            <a:ext cx="4390664" cy="245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4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300" y="0"/>
            <a:ext cx="533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711" y="61555"/>
            <a:ext cx="5652823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ПОЛИТИЧЕСКИЕ КАРТЫ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" y="701879"/>
            <a:ext cx="3962400" cy="213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22" y="688161"/>
            <a:ext cx="41392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88" y="781152"/>
            <a:ext cx="228781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711" y="2659301"/>
            <a:ext cx="561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Отображаются государства мира и их административные части (области, районы, города)</a:t>
            </a:r>
          </a:p>
        </p:txBody>
      </p:sp>
    </p:spTree>
    <p:extLst>
      <p:ext uri="{BB962C8B-B14F-4D97-AF65-F5344CB8AC3E}">
        <p14:creationId xmlns:p14="http://schemas.microsoft.com/office/powerpoint/2010/main" val="24069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5765800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ГЛОБУС – МОДЕЛЬ ЗЕМЛИ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98" y="61555"/>
            <a:ext cx="5652823" cy="40011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СОЦИАЛЬНО-ЭКОНОМИЧЕСКИЕ  КАРТЫ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b="14449"/>
          <a:stretch/>
        </p:blipFill>
        <p:spPr bwMode="auto">
          <a:xfrm>
            <a:off x="368299" y="708025"/>
            <a:ext cx="228600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4000" r="3005" b="3204"/>
          <a:stretch/>
        </p:blipFill>
        <p:spPr bwMode="auto">
          <a:xfrm>
            <a:off x="2803585" y="708025"/>
            <a:ext cx="267418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779" y="2536825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30FF7"/>
                </a:solidFill>
                <a:latin typeface="Arial" pitchFamily="34" charset="0"/>
                <a:cs typeface="Arial" pitchFamily="34" charset="0"/>
              </a:rPr>
              <a:t>С помощью условных обозначений отображаются промышленные предприятия, сельскохозяйственные угодья, транспортные магистрали и т.п.</a:t>
            </a:r>
          </a:p>
        </p:txBody>
      </p:sp>
    </p:spTree>
    <p:extLst>
      <p:ext uri="{BB962C8B-B14F-4D97-AF65-F5344CB8AC3E}">
        <p14:creationId xmlns:p14="http://schemas.microsoft.com/office/powerpoint/2010/main" val="3120546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14272</TotalTime>
  <Words>596</Words>
  <Application>Microsoft Office PowerPoint</Application>
  <PresentationFormat>Произвольный</PresentationFormat>
  <Paragraphs>99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География </vt:lpstr>
      <vt:lpstr>Презентация PowerPoint</vt:lpstr>
      <vt:lpstr>Презентация PowerPoint</vt:lpstr>
      <vt:lpstr>План и карта</vt:lpstr>
      <vt:lpstr>В чём преимущества карты перед глобусом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316</cp:revision>
  <dcterms:created xsi:type="dcterms:W3CDTF">2020-04-13T08:05:42Z</dcterms:created>
  <dcterms:modified xsi:type="dcterms:W3CDTF">2020-10-09T06:08:19Z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