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" ContentType="application/vnd.ms-powerpoi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3" r:id="rId2"/>
    <p:sldId id="467" r:id="rId3"/>
    <p:sldId id="478" r:id="rId4"/>
    <p:sldId id="463" r:id="rId5"/>
    <p:sldId id="464" r:id="rId6"/>
    <p:sldId id="469" r:id="rId7"/>
    <p:sldId id="465" r:id="rId8"/>
    <p:sldId id="381" r:id="rId9"/>
    <p:sldId id="442" r:id="rId10"/>
    <p:sldId id="481" r:id="rId11"/>
    <p:sldId id="452" r:id="rId12"/>
    <p:sldId id="443" r:id="rId13"/>
    <p:sldId id="444" r:id="rId14"/>
    <p:sldId id="471" r:id="rId15"/>
    <p:sldId id="453" r:id="rId16"/>
    <p:sldId id="473" r:id="rId17"/>
    <p:sldId id="445" r:id="rId18"/>
    <p:sldId id="472" r:id="rId19"/>
    <p:sldId id="454" r:id="rId20"/>
    <p:sldId id="480" r:id="rId21"/>
    <p:sldId id="447" r:id="rId22"/>
    <p:sldId id="462" r:id="rId23"/>
    <p:sldId id="449" r:id="rId24"/>
    <p:sldId id="476" r:id="rId25"/>
    <p:sldId id="475" r:id="rId26"/>
    <p:sldId id="458" r:id="rId27"/>
    <p:sldId id="477" r:id="rId28"/>
    <p:sldId id="470" r:id="rId29"/>
    <p:sldId id="379" r:id="rId30"/>
    <p:sldId id="320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FEB1EC-8F1F-4360-ADED-A8029CF6C304}">
          <p14:sldIdLst>
            <p14:sldId id="293"/>
            <p14:sldId id="467"/>
            <p14:sldId id="478"/>
            <p14:sldId id="463"/>
            <p14:sldId id="464"/>
            <p14:sldId id="469"/>
            <p14:sldId id="465"/>
            <p14:sldId id="381"/>
            <p14:sldId id="442"/>
            <p14:sldId id="481"/>
            <p14:sldId id="452"/>
            <p14:sldId id="443"/>
            <p14:sldId id="444"/>
            <p14:sldId id="471"/>
            <p14:sldId id="453"/>
            <p14:sldId id="473"/>
            <p14:sldId id="445"/>
            <p14:sldId id="472"/>
            <p14:sldId id="454"/>
            <p14:sldId id="480"/>
            <p14:sldId id="447"/>
            <p14:sldId id="462"/>
            <p14:sldId id="449"/>
            <p14:sldId id="476"/>
            <p14:sldId id="475"/>
            <p14:sldId id="458"/>
            <p14:sldId id="477"/>
            <p14:sldId id="470"/>
            <p14:sldId id="379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149C2E"/>
    <a:srgbClr val="0091C4"/>
    <a:srgbClr val="0099FF"/>
    <a:srgbClr val="53E7A1"/>
    <a:srgbClr val="66FFCC"/>
    <a:srgbClr val="19C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6B91B-DDEF-4DA7-AD28-05F41B27C2FB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85584-CE70-4886-AD4E-AF20FFB828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02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ru-RU" noProof="0" smtClean="0"/>
              <a:pPr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228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1A96BE-CA75-428B-BBC5-9F2411123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B8C9C93-B56B-4688-B743-CE27EA3DB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45FF194-9888-4803-9524-7A922856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03A54B3-30EB-4102-A714-0D118C1B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8CDD8B8-7C2C-41C2-AD35-83788C78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9676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2D1A39-BE46-458D-A8C9-3ECA1F12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EE91B14-1C95-42C3-BC3D-1E8092077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6B3B91-AD91-4839-B1A1-F5322208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D22799F-3353-4F1F-8027-A64CE296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2692C0-63AB-420A-BBA6-4B1D116B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63337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8A00E7-9554-4138-801F-03B1DE57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AD261F7-6D2F-472D-A2D7-C97D05160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119E90-9F1F-4381-8477-B6E8F6DD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8F55CA1-D94A-4AA8-A46C-6700B4F5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159DB4D-68CF-454C-AA18-268332EA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83731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6EADAA-AC61-4E52-BF3B-51EA2889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5D30279-5F09-4263-8AFC-540A919CE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24E78E2-7041-45F8-826D-EC5E792C1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AA2A53-8213-42E0-ADA6-87CABE29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311B1B4-2B5E-45D4-96DB-DCD6013E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61D893C-88C8-4076-B83F-55C516EE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58899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ED2E89-789E-4D9A-9F8B-60E3D44AE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761A76B-6E7E-4CD3-9550-3549978C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E8660AA-2773-46C1-8DD8-CF3778F4E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7220BAE-9E4A-4BE5-B2E6-C171AD21F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3B57A784-E1CC-488E-AACC-B7626D31D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63E77B1-69C6-4172-B846-F85EE9211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4B5CBCC-F519-4D18-B73F-CD2DDBC7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2E44579-D201-43DC-90A2-2795B15A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75373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C850CF-2B8D-4FE4-8786-3C575ABD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EFA6FCA-F3CA-49E7-87CD-9A04E99E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9E226F4-717A-40D4-8A62-DD4D3161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75DA021-FE5A-4DEE-BE02-FC5A4EB3A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0421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4D9E2A5-E371-4E56-B8E5-D051225F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24855D0-5EC6-401B-BF7C-02403BA5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CF656C7-1346-450C-A4F0-81A228BD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07847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CFF4F-A56C-47ED-B778-620CF2F1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8AF2F68-BAB9-4276-B107-B575B064A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991BFD8-4780-44FE-9170-D6B5468F9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2AA14E1-4B64-4F3A-B5A9-6B548362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189B814-88FA-4737-B961-5BFE7E9E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DF5A97-EC61-415E-8ED6-C37BA8EC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9959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089BF11-5E3D-47CF-B973-19DC878F0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5BF2653-A83F-483A-BD91-9CDFA7123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6C4F1DB-236B-4DCF-9DE8-D792FCA7B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AD0C578-A931-4CED-9D4F-3D364C03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88FE6C5-DC22-4EE5-BBA4-4A3F544D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97EF9DE-4CB2-4511-848B-7C758534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32240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8875E3-7B5D-401B-8E5B-0DDE0D76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17BC9C0-42AF-4B67-B528-692119C85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A521DC-964F-4103-95BD-533B4A5C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E7591C6-8C3F-496B-A5BF-0B59FEE8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C59CF5-FB01-4904-B725-82B047F7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06020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FA1CBC2-D8E6-43D9-A7FE-89A542F61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D37D8C7-50C8-4487-96B3-0E62E054B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86BACAE-2FB2-4457-ACB3-DBE5A2A0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9A25EF-42EE-47F7-8587-0F2E2A4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7A4335-7541-46CD-A9C3-F080F6A9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4533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5432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47DBC3-9780-4C82-84C5-21DDB222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D25FE5-3EE5-4F83-82C3-3F1027D8F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AAB8A18-8814-40D0-B6CD-E8F30F178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14DC6-9373-4927-9723-F2D54102B2A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4213629-378D-4E24-84CB-781E75EEE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D1704A-6C59-4C37-A1CF-917030A72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5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____________Microsoft_PowerPoint_97_20031.ppt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____________Microsoft_PowerPoint_97_20032.ppt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gif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5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0"/>
            <a:ext cx="12173957" cy="190793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1075651" y="2735655"/>
            <a:ext cx="7616353" cy="2122694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algn="ctr"/>
            <a:r>
              <a:rPr sz="6800" b="1" dirty="0" err="1" smtClean="0">
                <a:latin typeface="Arial" pitchFamily="34" charset="0"/>
                <a:cs typeface="Arial" pitchFamily="34" charset="0"/>
              </a:rPr>
              <a:t>Mavzu</a:t>
            </a:r>
            <a:r>
              <a:rPr sz="68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6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800" b="1" dirty="0" err="1" smtClean="0">
                <a:latin typeface="Arial" pitchFamily="34" charset="0"/>
                <a:cs typeface="Arial" pitchFamily="34" charset="0"/>
              </a:rPr>
              <a:t>Geografik</a:t>
            </a:r>
            <a:r>
              <a:rPr lang="en-US" sz="6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800" b="1" dirty="0" err="1" smtClean="0">
                <a:latin typeface="Arial" pitchFamily="34" charset="0"/>
                <a:cs typeface="Arial" pitchFamily="34" charset="0"/>
              </a:rPr>
              <a:t>koordinatalar</a:t>
            </a:r>
            <a:r>
              <a:rPr lang="en-US" sz="68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348245" y="2676933"/>
            <a:ext cx="727405" cy="20733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xmlns="" id="{ACB4B4C4-B96E-4D3D-A3B1-019ECDA735A1}"/>
              </a:ext>
            </a:extLst>
          </p:cNvPr>
          <p:cNvSpPr/>
          <p:nvPr/>
        </p:nvSpPr>
        <p:spPr>
          <a:xfrm>
            <a:off x="348245" y="4975397"/>
            <a:ext cx="727405" cy="1100666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9661266" y="304301"/>
            <a:ext cx="1929372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9673966" y="317001"/>
            <a:ext cx="1916672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9677031" y="473058"/>
            <a:ext cx="1812236" cy="1542882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 algn="ctr">
              <a:spcBef>
                <a:spcPts val="265"/>
              </a:spcBef>
            </a:pPr>
            <a:r>
              <a:rPr lang="en-US" sz="4756" b="1" spc="21" smtClean="0">
                <a:solidFill>
                  <a:srgbClr val="FEFEFE"/>
                </a:solidFill>
                <a:latin typeface="Arial"/>
                <a:cs typeface="Arial"/>
              </a:rPr>
              <a:t>5-</a:t>
            </a:r>
            <a:r>
              <a:rPr lang="en-US" sz="4800" b="1" spc="2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4800" b="1" spc="21" dirty="0">
              <a:solidFill>
                <a:srgbClr val="FEFEFE"/>
              </a:solidFill>
              <a:latin typeface="Arial"/>
              <a:cs typeface="Arial"/>
            </a:endParaRPr>
          </a:p>
          <a:p>
            <a:pPr>
              <a:spcBef>
                <a:spcPts val="265"/>
              </a:spcBef>
            </a:pPr>
            <a:endParaRPr sz="4756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2700121" y="373173"/>
            <a:ext cx="6739714" cy="1138567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defTabSz="1935419">
              <a:spcBef>
                <a:spcPts val="241"/>
              </a:spcBef>
              <a:defRPr/>
            </a:pPr>
            <a:r>
              <a:rPr lang="en-US" sz="7196" kern="0" spc="21" dirty="0" smtClean="0">
                <a:solidFill>
                  <a:sysClr val="window" lastClr="FFFFFF"/>
                </a:solidFill>
              </a:rPr>
              <a:t>GEOGRAFIYA</a:t>
            </a:r>
            <a:endParaRPr lang="en-US" sz="7196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25" name="Picture 22" descr="EARTH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32" y="154940"/>
            <a:ext cx="1614657" cy="157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3492" y="2082530"/>
            <a:ext cx="2495775" cy="326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77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451100" y="0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Topshiriq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316159"/>
              </p:ext>
            </p:extLst>
          </p:nvPr>
        </p:nvGraphicFramePr>
        <p:xfrm>
          <a:off x="244475" y="1160145"/>
          <a:ext cx="11620500" cy="536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2661"/>
                <a:gridCol w="1063571"/>
                <a:gridCol w="1234268"/>
              </a:tblGrid>
              <a:tr h="49595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Ta’riflar</a:t>
                      </a:r>
                      <a:endParaRPr lang="ru-RU" sz="2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“H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a”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“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Yo‘q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”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Globusda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Janubiy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qutb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doim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yuqori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tomonda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Shimoliy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qutb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esa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past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tomonda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ko‘rsatiladi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Tabiiy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geografik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relyef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xaritasi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tuproqlar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xaritasini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misol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qilish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mumkin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Mavzuli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ma’lum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mavzuga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oid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geografik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narsa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(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predmet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tasvirlangan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bo‘ladi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turli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obyekt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hodisalarning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harakati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siljishi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nuqtalar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bilan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tasvirlanadi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194798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turli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predmet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hodisalarni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tasvirlash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uchun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xaritaning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o‘ziga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xos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tili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hisoblangan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konturlardan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foydalaniladi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4339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12282616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451100" y="0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Topshiriq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44475" y="1160145"/>
          <a:ext cx="11620500" cy="536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22661"/>
                <a:gridCol w="1063571"/>
                <a:gridCol w="1234268"/>
              </a:tblGrid>
              <a:tr h="49595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Ta’riflar</a:t>
                      </a:r>
                      <a:endParaRPr lang="ru-RU" sz="2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“H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a”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“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Yo‘q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”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Globusda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Janubiy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qutb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doim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yuqori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tomonda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Shimoliy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qutb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esa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past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tomonda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ko‘rsatiladi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+</a:t>
                      </a: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Tabiiy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geografik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relyef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xaritasi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tuproqlar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xaritasini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misol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qilish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mumkin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Mavzuli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ma’lum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mavzuga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oid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geografik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narsa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(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predmet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tasvirlangan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bo‘ladi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13669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turli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obyekt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hodisalarning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harakati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siljishi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nuqtalar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bilan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tasvirlanadi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+</a:t>
                      </a: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194798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Xaritalarda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turli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predmet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va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hodisalarni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tasvirlash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uchun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xaritaning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o‘ziga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xos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tili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hisoblangan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konturlardan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foydalaniladi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+</a:t>
                      </a:r>
                      <a:endParaRPr lang="ru-RU" sz="4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972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0"/>
            <a:ext cx="12192000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027672" y="-88810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Mosini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toping …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" t="6878" r="2699" b="2604"/>
          <a:stretch/>
        </p:blipFill>
        <p:spPr bwMode="auto">
          <a:xfrm>
            <a:off x="4219457" y="3447860"/>
            <a:ext cx="3735042" cy="2697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7680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865019"/>
              </p:ext>
            </p:extLst>
          </p:nvPr>
        </p:nvGraphicFramePr>
        <p:xfrm>
          <a:off x="8294639" y="2445485"/>
          <a:ext cx="3711578" cy="2783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54" name="Презентация" r:id="rId5" imgW="4570586" imgH="3427608" progId="PowerPoint.Show.8">
                  <p:embed/>
                </p:oleObj>
              </mc:Choice>
              <mc:Fallback>
                <p:oleObj name="Презентация" r:id="rId5" imgW="4570586" imgH="3427608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4639" y="2445485"/>
                        <a:ext cx="3711578" cy="27836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 l="15495" t="14764" r="15878" b="4642"/>
          <a:stretch>
            <a:fillRect/>
          </a:stretch>
        </p:blipFill>
        <p:spPr bwMode="auto">
          <a:xfrm>
            <a:off x="74943" y="2317803"/>
            <a:ext cx="3905458" cy="268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222875"/>
            <a:ext cx="333003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Tabiiy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54850" y="1200121"/>
            <a:ext cx="3477297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Siyosiy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04200" y="1147359"/>
            <a:ext cx="3802017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Iqtisodiy-ijtimoiy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77800" y="2394683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320541" y="3531823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356624" y="2521683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Чому іноземні інвестори вибирають Польщу, а не Україну?&quot; - експер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733" y="5229169"/>
            <a:ext cx="2072072" cy="120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87293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0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027672" y="-88810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Mosini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toping …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" t="6878" r="2699" b="2604"/>
          <a:stretch/>
        </p:blipFill>
        <p:spPr bwMode="auto">
          <a:xfrm>
            <a:off x="127109" y="2354945"/>
            <a:ext cx="3735042" cy="2697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7680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411869"/>
              </p:ext>
            </p:extLst>
          </p:nvPr>
        </p:nvGraphicFramePr>
        <p:xfrm>
          <a:off x="4121471" y="3085553"/>
          <a:ext cx="3711578" cy="2783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78" name="Презентация" r:id="rId5" imgW="4570586" imgH="3427608" progId="PowerPoint.Show.8">
                  <p:embed/>
                </p:oleObj>
              </mc:Choice>
              <mc:Fallback>
                <p:oleObj name="Презентация" r:id="rId5" imgW="4570586" imgH="3427608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1471" y="3085553"/>
                        <a:ext cx="3711578" cy="27836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 l="15495" t="14764" r="15878" b="4642"/>
          <a:stretch>
            <a:fillRect/>
          </a:stretch>
        </p:blipFill>
        <p:spPr bwMode="auto">
          <a:xfrm>
            <a:off x="8044728" y="2590790"/>
            <a:ext cx="3905458" cy="268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7109" y="1210549"/>
            <a:ext cx="333003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Tabiiy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54850" y="1210549"/>
            <a:ext cx="3477297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Siyosiy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04200" y="1147359"/>
            <a:ext cx="3802017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Iqtisodiy-ijtimoiy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xaritalar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103546" y="2629225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0882" y="2438725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154850" y="3150822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Автоэлектрик | Восклицательный знак, Школьные темы, Картинк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442" y="5079999"/>
            <a:ext cx="1331860" cy="155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901990" y="1811757"/>
            <a:ext cx="17909" cy="11719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" idx="2"/>
          </p:cNvCxnSpPr>
          <p:nvPr/>
        </p:nvCxnSpPr>
        <p:spPr>
          <a:xfrm>
            <a:off x="1792125" y="1733769"/>
            <a:ext cx="0" cy="5593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0102476" y="2069913"/>
            <a:ext cx="0" cy="55931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0197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Balandliklar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shkalasi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3573" y="1422926"/>
            <a:ext cx="5364694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0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metrdan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200 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metrgacha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bo‘lgan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pasttekisliklar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8473" y="3188029"/>
            <a:ext cx="5669494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200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500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metrgacha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baland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bo‘lgan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qirlar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3573" y="5186180"/>
            <a:ext cx="533929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500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baland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yerlar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060267" y="5130201"/>
            <a:ext cx="2726003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yashil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rang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017934" y="1523589"/>
            <a:ext cx="247623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sariq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rang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60267" y="3408932"/>
            <a:ext cx="202882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jigarrang</a:t>
            </a:r>
            <a:endParaRPr lang="ru-RU" sz="3200" b="1" dirty="0"/>
          </a:p>
        </p:txBody>
      </p:sp>
      <p:pic>
        <p:nvPicPr>
          <p:cNvPr id="19" name="Picture 4" descr="Опрос для читателей сай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57461" y="2771557"/>
            <a:ext cx="1261811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7566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12192000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Прямоугольник 17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Balandliklar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shkalasi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3573" y="1422926"/>
            <a:ext cx="5364694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0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metrdan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200 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metrgacha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bo‘lgan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pasttekisliklar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8473" y="3188029"/>
            <a:ext cx="5669494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200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500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metrgacha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baland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bo‘lgan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qirlar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3573" y="5186180"/>
            <a:ext cx="5339294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500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metr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baland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yerlar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060267" y="5130201"/>
            <a:ext cx="2726003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yashil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rang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017934" y="1523589"/>
            <a:ext cx="247623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sariq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rang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60267" y="3408932"/>
            <a:ext cx="202882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jigarrang</a:t>
            </a:r>
            <a:endParaRPr lang="ru-RU" sz="3200" b="1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6167967" y="1961535"/>
            <a:ext cx="1689100" cy="34909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235700" y="1961535"/>
            <a:ext cx="1697567" cy="17695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6167967" y="3810000"/>
            <a:ext cx="1689100" cy="164253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910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92000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25228" y="5018642"/>
            <a:ext cx="5978898" cy="1070918"/>
          </a:xfrm>
          <a:prstGeom prst="round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39098" y="3720699"/>
            <a:ext cx="5230901" cy="1070918"/>
          </a:xfrm>
          <a:prstGeom prst="round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63354" y="2500135"/>
            <a:ext cx="5373661" cy="970006"/>
          </a:xfrm>
          <a:prstGeom prst="round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427811" y="1281009"/>
            <a:ext cx="3823741" cy="939801"/>
          </a:xfrm>
          <a:prstGeom prst="roundRect">
            <a:avLst/>
          </a:prstGeom>
          <a:solidFill>
            <a:srgbClr val="92D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Oval 6">
            <a:extLst>
              <a:ext uri="{FF2B5EF4-FFF2-40B4-BE49-F238E27FC236}">
                <a16:creationId xmlns:a16="http://schemas.microsoft.com/office/drawing/2014/main" xmlns="" id="{367294B8-5A68-483E-8C18-233EEBC4FE42}"/>
              </a:ext>
            </a:extLst>
          </p:cNvPr>
          <p:cNvSpPr>
            <a:spLocks noChangeAspect="1"/>
          </p:cNvSpPr>
          <p:nvPr/>
        </p:nvSpPr>
        <p:spPr>
          <a:xfrm>
            <a:off x="2929461" y="3654978"/>
            <a:ext cx="1559862" cy="1342992"/>
          </a:xfrm>
          <a:prstGeom prst="ellipse">
            <a:avLst/>
          </a:prstGeom>
          <a:solidFill>
            <a:srgbClr val="19C139"/>
          </a:solidFill>
          <a:ln w="952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5">
            <a:extLst>
              <a:ext uri="{FF2B5EF4-FFF2-40B4-BE49-F238E27FC236}">
                <a16:creationId xmlns:a16="http://schemas.microsoft.com/office/drawing/2014/main" xmlns="" id="{4798382B-41CA-4E4C-BEC2-2D8C9AD2F77D}"/>
              </a:ext>
            </a:extLst>
          </p:cNvPr>
          <p:cNvSpPr>
            <a:spLocks noChangeAspect="1"/>
          </p:cNvSpPr>
          <p:nvPr/>
        </p:nvSpPr>
        <p:spPr>
          <a:xfrm>
            <a:off x="1643067" y="2391506"/>
            <a:ext cx="1542227" cy="1388653"/>
          </a:xfrm>
          <a:prstGeom prst="ellipse">
            <a:avLst/>
          </a:prstGeom>
          <a:solidFill>
            <a:srgbClr val="19C139"/>
          </a:solidFill>
          <a:ln w="952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4">
            <a:extLst>
              <a:ext uri="{FF2B5EF4-FFF2-40B4-BE49-F238E27FC236}">
                <a16:creationId xmlns:a16="http://schemas.microsoft.com/office/drawing/2014/main" xmlns="" id="{FE3AC6EB-A1BF-4BDE-AC7B-1CEE8E51860A}"/>
              </a:ext>
            </a:extLst>
          </p:cNvPr>
          <p:cNvSpPr>
            <a:spLocks noChangeAspect="1"/>
          </p:cNvSpPr>
          <p:nvPr/>
        </p:nvSpPr>
        <p:spPr>
          <a:xfrm>
            <a:off x="593397" y="1136766"/>
            <a:ext cx="1557376" cy="1422873"/>
          </a:xfrm>
          <a:prstGeom prst="ellipse">
            <a:avLst/>
          </a:prstGeom>
          <a:solidFill>
            <a:srgbClr val="19C139"/>
          </a:solidFill>
          <a:ln w="952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7">
            <a:extLst>
              <a:ext uri="{FF2B5EF4-FFF2-40B4-BE49-F238E27FC236}">
                <a16:creationId xmlns:a16="http://schemas.microsoft.com/office/drawing/2014/main" xmlns="" id="{87651407-2A3D-4014-93CF-B52254ED5EED}"/>
              </a:ext>
            </a:extLst>
          </p:cNvPr>
          <p:cNvSpPr>
            <a:spLocks noChangeAspect="1"/>
          </p:cNvSpPr>
          <p:nvPr/>
        </p:nvSpPr>
        <p:spPr>
          <a:xfrm>
            <a:off x="3861676" y="4941576"/>
            <a:ext cx="1507287" cy="1288617"/>
          </a:xfrm>
          <a:prstGeom prst="ellipse">
            <a:avLst/>
          </a:prstGeom>
          <a:solidFill>
            <a:srgbClr val="19C139"/>
          </a:solidFill>
          <a:ln w="952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51">
            <a:extLst>
              <a:ext uri="{FF2B5EF4-FFF2-40B4-BE49-F238E27FC236}">
                <a16:creationId xmlns:a16="http://schemas.microsoft.com/office/drawing/2014/main" xmlns="" id="{4A1CA962-652D-4043-B2BB-E740F1696D6D}"/>
              </a:ext>
            </a:extLst>
          </p:cNvPr>
          <p:cNvSpPr/>
          <p:nvPr/>
        </p:nvSpPr>
        <p:spPr>
          <a:xfrm>
            <a:off x="3528612" y="2616441"/>
            <a:ext cx="5116731" cy="752353"/>
          </a:xfrm>
          <a:prstGeom prst="rect">
            <a:avLst/>
          </a:prstGeom>
          <a:noFill/>
        </p:spPr>
        <p:txBody>
          <a:bodyPr wrap="square" lIns="115189" rIns="115189" bIns="28797">
            <a:spAutoFit/>
          </a:bodyPr>
          <a:lstStyle/>
          <a:p>
            <a:pPr algn="ctr">
              <a:spcAft>
                <a:spcPts val="600"/>
              </a:spcAft>
              <a:buClr>
                <a:schemeClr val="accent1"/>
              </a:buClr>
            </a:pPr>
            <a:r>
              <a:rPr lang="en-US" sz="4400" b="1" dirty="0" err="1">
                <a:latin typeface="Arial" charset="0"/>
              </a:rPr>
              <a:t>Geografik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 err="1">
                <a:latin typeface="Arial" charset="0"/>
              </a:rPr>
              <a:t>kenglik</a:t>
            </a:r>
            <a:endParaRPr lang="ru-RU" sz="4400" b="1" dirty="0">
              <a:latin typeface="Arial" charset="0"/>
            </a:endParaRPr>
          </a:p>
        </p:txBody>
      </p:sp>
      <p:sp>
        <p:nvSpPr>
          <p:cNvPr id="86" name="Rectangle 51">
            <a:extLst>
              <a:ext uri="{FF2B5EF4-FFF2-40B4-BE49-F238E27FC236}">
                <a16:creationId xmlns:a16="http://schemas.microsoft.com/office/drawing/2014/main" xmlns="" id="{4A1CA962-652D-4043-B2BB-E740F1696D6D}"/>
              </a:ext>
            </a:extLst>
          </p:cNvPr>
          <p:cNvSpPr/>
          <p:nvPr/>
        </p:nvSpPr>
        <p:spPr>
          <a:xfrm>
            <a:off x="2605632" y="1324919"/>
            <a:ext cx="3240032" cy="752353"/>
          </a:xfrm>
          <a:prstGeom prst="rect">
            <a:avLst/>
          </a:prstGeom>
          <a:noFill/>
        </p:spPr>
        <p:txBody>
          <a:bodyPr wrap="square" lIns="115189" rIns="115189" bIns="28797">
            <a:sp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z="4400" b="1" dirty="0" err="1" smtClean="0">
                <a:latin typeface="Arial" charset="0"/>
              </a:rPr>
              <a:t>Daraja</a:t>
            </a:r>
            <a:r>
              <a:rPr lang="en-US" sz="4400" b="1" dirty="0" smtClean="0">
                <a:latin typeface="Arial" charset="0"/>
              </a:rPr>
              <a:t> </a:t>
            </a:r>
            <a:r>
              <a:rPr lang="en-US" sz="4400" b="1" dirty="0" err="1" smtClean="0">
                <a:latin typeface="Arial" charset="0"/>
              </a:rPr>
              <a:t>to‘ri</a:t>
            </a:r>
            <a:endParaRPr lang="en-US" sz="4400" b="1" dirty="0">
              <a:solidFill>
                <a:srgbClr val="010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70435" y="1427703"/>
            <a:ext cx="1003300" cy="8763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</a:rPr>
              <a:t>1</a:t>
            </a:r>
            <a:endParaRPr lang="ru-RU" sz="4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926161" y="2606492"/>
            <a:ext cx="1003300" cy="8763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</a:rPr>
              <a:t>2</a:t>
            </a:r>
            <a:endParaRPr lang="ru-RU" sz="4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207742" y="3915317"/>
            <a:ext cx="1003300" cy="8763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</a:rPr>
              <a:t>3</a:t>
            </a:r>
            <a:endParaRPr lang="ru-RU" sz="4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113669" y="5170156"/>
            <a:ext cx="1003300" cy="8763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</a:rPr>
              <a:t>4</a:t>
            </a:r>
            <a:endParaRPr lang="ru-RU" sz="48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7" y="4042824"/>
            <a:ext cx="2470107" cy="23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594228" y="-33248"/>
            <a:ext cx="109855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O‘rganamiz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…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51">
            <a:extLst>
              <a:ext uri="{FF2B5EF4-FFF2-40B4-BE49-F238E27FC236}">
                <a16:creationId xmlns:a16="http://schemas.microsoft.com/office/drawing/2014/main" xmlns="" id="{4A1CA962-652D-4043-B2BB-E740F1696D6D}"/>
              </a:ext>
            </a:extLst>
          </p:cNvPr>
          <p:cNvSpPr/>
          <p:nvPr/>
        </p:nvSpPr>
        <p:spPr>
          <a:xfrm>
            <a:off x="4836648" y="3856890"/>
            <a:ext cx="5035799" cy="752353"/>
          </a:xfrm>
          <a:prstGeom prst="rect">
            <a:avLst/>
          </a:prstGeom>
          <a:noFill/>
        </p:spPr>
        <p:txBody>
          <a:bodyPr wrap="square" lIns="115189" rIns="115189" bIns="28797">
            <a:spAutoFit/>
          </a:bodyPr>
          <a:lstStyle/>
          <a:p>
            <a:pPr algn="ctr">
              <a:spcAft>
                <a:spcPts val="600"/>
              </a:spcAft>
              <a:buClr>
                <a:schemeClr val="accent1"/>
              </a:buClr>
            </a:pPr>
            <a:r>
              <a:rPr lang="en-US" sz="4400" b="1" dirty="0" err="1">
                <a:latin typeface="Arial" charset="0"/>
              </a:rPr>
              <a:t>Geografik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 err="1" smtClean="0">
                <a:latin typeface="Arial" charset="0"/>
              </a:rPr>
              <a:t>uzunlik</a:t>
            </a:r>
            <a:endParaRPr lang="ru-RU" sz="4400" b="1" dirty="0">
              <a:latin typeface="Arial" charset="0"/>
            </a:endParaRPr>
          </a:p>
        </p:txBody>
      </p:sp>
      <p:sp>
        <p:nvSpPr>
          <p:cNvPr id="28" name="Rectangle 51">
            <a:extLst>
              <a:ext uri="{FF2B5EF4-FFF2-40B4-BE49-F238E27FC236}">
                <a16:creationId xmlns:a16="http://schemas.microsoft.com/office/drawing/2014/main" xmlns="" id="{4A1CA962-652D-4043-B2BB-E740F1696D6D}"/>
              </a:ext>
            </a:extLst>
          </p:cNvPr>
          <p:cNvSpPr/>
          <p:nvPr/>
        </p:nvSpPr>
        <p:spPr>
          <a:xfrm>
            <a:off x="5533097" y="5099709"/>
            <a:ext cx="6046631" cy="752353"/>
          </a:xfrm>
          <a:prstGeom prst="rect">
            <a:avLst/>
          </a:prstGeom>
          <a:noFill/>
        </p:spPr>
        <p:txBody>
          <a:bodyPr wrap="square" lIns="115189" rIns="115189" bIns="28797">
            <a:spAutoFit/>
          </a:bodyPr>
          <a:lstStyle/>
          <a:p>
            <a:pPr algn="ctr">
              <a:spcAft>
                <a:spcPts val="600"/>
              </a:spcAft>
              <a:buClr>
                <a:schemeClr val="accent1"/>
              </a:buClr>
            </a:pPr>
            <a:r>
              <a:rPr lang="en-US" sz="4400" b="1" dirty="0" err="1">
                <a:latin typeface="Arial" charset="0"/>
              </a:rPr>
              <a:t>Geografik</a:t>
            </a:r>
            <a:r>
              <a:rPr lang="en-US" sz="4400" b="1" dirty="0">
                <a:latin typeface="Arial" charset="0"/>
              </a:rPr>
              <a:t> </a:t>
            </a:r>
            <a:r>
              <a:rPr lang="en-US" sz="4400" b="1" dirty="0" err="1" smtClean="0">
                <a:latin typeface="Arial" charset="0"/>
              </a:rPr>
              <a:t>koordinata</a:t>
            </a:r>
            <a:endParaRPr lang="ru-RU" sz="4400" b="1" dirty="0">
              <a:latin typeface="Arial" charset="0"/>
            </a:endParaRPr>
          </a:p>
        </p:txBody>
      </p:sp>
      <p:pic>
        <p:nvPicPr>
          <p:cNvPr id="29" name="Picture 2" descr="Автоэлектрик | Восклицательный знак, Школьные темы,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838" y="1209440"/>
            <a:ext cx="2679669" cy="313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438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8" name="Picture 8" descr="Рация Kenwood TK-F7 Turbo - купить по лучшей цене в интернет магазине  Ultratel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46" y="993237"/>
            <a:ext cx="1585383" cy="15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1" y="1167410"/>
            <a:ext cx="3615266" cy="52503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3266" y="5957709"/>
            <a:ext cx="4097867" cy="48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046" name="Picture 6" descr="Onlayn oʻquv-axborot majmuas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778" y="1176371"/>
            <a:ext cx="3177798" cy="204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0" name="Picture 10" descr="Есть ли у океанов точные границы? | Вопрос-ответ | Вокруг Свет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871" y="2512263"/>
            <a:ext cx="3897841" cy="390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2" name="Picture 12" descr="Такой ли уж «тихий» Тихий океан?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133" y="1194079"/>
            <a:ext cx="3647117" cy="237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877" y="3610472"/>
            <a:ext cx="2075331" cy="239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 descr="Опрос для читателей сайт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32556" y="4010013"/>
            <a:ext cx="1438151" cy="218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0947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70934" y="1112076"/>
            <a:ext cx="113622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yuzidagi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joyni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o‘rnini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globusdan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topish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Shaxmat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shashka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taxtasidagi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katakning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raqamlar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belgilab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qo‘yilgan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harf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raqamlar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kerakli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katakni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osongina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topib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99" y="2920997"/>
            <a:ext cx="4207933" cy="34205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1" descr="D:\Xaritalar\09.jpg"/>
          <p:cNvPicPr>
            <a:picLocks noChangeAspect="1" noChangeArrowheads="1"/>
          </p:cNvPicPr>
          <p:nvPr/>
        </p:nvPicPr>
        <p:blipFill rotWithShape="1">
          <a:blip r:embed="rId3" cstate="print"/>
          <a:srcRect b="2174"/>
          <a:stretch/>
        </p:blipFill>
        <p:spPr bwMode="auto">
          <a:xfrm>
            <a:off x="3776133" y="2675605"/>
            <a:ext cx="3257233" cy="4021529"/>
          </a:xfrm>
          <a:prstGeom prst="rect">
            <a:avLst/>
          </a:prstGeom>
          <a:noFill/>
        </p:spPr>
      </p:pic>
      <p:pic>
        <p:nvPicPr>
          <p:cNvPr id="9" name="Picture 2" descr="Центральная библиотека приглашает на географический диктант"/>
          <p:cNvPicPr>
            <a:picLocks noChangeAspect="1" noChangeArrowheads="1"/>
          </p:cNvPicPr>
          <p:nvPr/>
        </p:nvPicPr>
        <p:blipFill rotWithShape="1">
          <a:blip r:embed="rId4"/>
          <a:srcRect l="15867" t="9212" r="17694" b="8382"/>
          <a:stretch/>
        </p:blipFill>
        <p:spPr bwMode="auto">
          <a:xfrm>
            <a:off x="358619" y="2748268"/>
            <a:ext cx="3073398" cy="4109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5760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194733" y="1051127"/>
            <a:ext cx="1173099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globus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katakchalar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qoplangan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meridian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parallel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chiziqlarining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kesishishidan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globuslarni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qoplagan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katakchalarni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ajratib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turgan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</a:t>
            </a:r>
            <a:r>
              <a:rPr lang="en-US" sz="2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gradus</a:t>
            </a:r>
            <a:r>
              <a:rPr lang="en-US" sz="2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to‘ri</a:t>
            </a:r>
            <a:r>
              <a:rPr lang="en-US" sz="2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Daraja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to‘ri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4" descr="Параллель — Википедия"/>
          <p:cNvPicPr>
            <a:picLocks noChangeAspect="1" noChangeArrowheads="1"/>
          </p:cNvPicPr>
          <p:nvPr/>
        </p:nvPicPr>
        <p:blipFill>
          <a:blip r:embed="rId2"/>
          <a:srcRect l="21199"/>
          <a:stretch>
            <a:fillRect/>
          </a:stretch>
        </p:blipFill>
        <p:spPr bwMode="auto">
          <a:xfrm>
            <a:off x="7924801" y="2509819"/>
            <a:ext cx="4000922" cy="394706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23201" y="6070603"/>
            <a:ext cx="1032933" cy="568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5"/>
          <a:stretch/>
        </p:blipFill>
        <p:spPr>
          <a:xfrm>
            <a:off x="3268136" y="2892410"/>
            <a:ext cx="4656665" cy="3323221"/>
          </a:xfrm>
          <a:prstGeom prst="rect">
            <a:avLst/>
          </a:prstGeom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405" y="2889822"/>
            <a:ext cx="2433488" cy="318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20962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0" y="1028700"/>
            <a:ext cx="120226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yuzidagi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tog‘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boshlanadigan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quyiladigan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joylarni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dengizlardagi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52469"/>
          <a:stretch/>
        </p:blipFill>
        <p:spPr>
          <a:xfrm>
            <a:off x="228805" y="2734734"/>
            <a:ext cx="4774794" cy="3698702"/>
          </a:xfrm>
          <a:prstGeom prst="rect">
            <a:avLst/>
          </a:prstGeom>
        </p:spPr>
      </p:pic>
      <p:pic>
        <p:nvPicPr>
          <p:cNvPr id="84994" name="Picture 2" descr="Что такое меридианы и параллели? Как определить меридианы и параллели?  Меридианы и параллели Уральских гор. Что такое параллели, меридианы и градусная  сеть? Сколько меридианов на глобус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4" y="2734734"/>
            <a:ext cx="6722530" cy="33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Daraja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to‘ri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7391"/>
              </p:ext>
            </p:extLst>
          </p:nvPr>
        </p:nvGraphicFramePr>
        <p:xfrm>
          <a:off x="5037845" y="2734734"/>
          <a:ext cx="6984822" cy="3493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6" name="Image" r:id="rId5" imgW="8964720" imgH="4482360" progId="Photoshop.Image.13">
                  <p:embed/>
                </p:oleObj>
              </mc:Choice>
              <mc:Fallback>
                <p:oleObj name="Image" r:id="rId5" imgW="8964720" imgH="4482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37845" y="2734734"/>
                        <a:ext cx="6984822" cy="3493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30258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28601" y="1219287"/>
            <a:ext cx="57573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Globus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xaritalardagi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parallel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kenglikni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bildiradi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6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6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6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3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ekvatordan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nuqtagacha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meridian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yoyining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hisobidagi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kattaligiga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aytiladi</a:t>
            </a:r>
            <a:r>
              <a:rPr lang="en-US" sz="3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911" y="1219287"/>
            <a:ext cx="5532437" cy="54658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472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14505">
            <a:off x="6448534" y="1059594"/>
            <a:ext cx="5307471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70933" y="1464821"/>
            <a:ext cx="58160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chizig‘i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0°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qabul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Qutblar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90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deb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Globus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istalgan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kengligini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joylashganini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bilish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zarur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86978" y="3203758"/>
            <a:ext cx="529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602309" y="4556450"/>
            <a:ext cx="529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 rot="664530">
            <a:off x="8248869" y="4587228"/>
            <a:ext cx="1314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92093" y="1051127"/>
            <a:ext cx="171072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qutb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47493" y="6319422"/>
            <a:ext cx="162095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qutb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818839" y="1295936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ru-RU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628284" y="5974094"/>
            <a:ext cx="729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ru-RU" sz="2800" b="1" dirty="0"/>
          </a:p>
        </p:txBody>
      </p:sp>
      <p:sp>
        <p:nvSpPr>
          <p:cNvPr id="14" name="Стрелка вверх 13"/>
          <p:cNvSpPr/>
          <p:nvPr/>
        </p:nvSpPr>
        <p:spPr>
          <a:xfrm rot="454133">
            <a:off x="9575746" y="4027266"/>
            <a:ext cx="211667" cy="829733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rot="454133">
            <a:off x="10100450" y="3729284"/>
            <a:ext cx="211667" cy="1172928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6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5880073" y="1169401"/>
            <a:ext cx="600712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Toshkent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parallellar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oralig‘ida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aniqrog‘i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41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parallelda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08" y="1051127"/>
            <a:ext cx="5532437" cy="54658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7000" y="-22426"/>
            <a:ext cx="115739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Shimoliy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va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janubiy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94373" y="2708284"/>
            <a:ext cx="56086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Qohira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94373" y="3735485"/>
            <a:ext cx="6074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Kiyev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50°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59951" y="4762685"/>
            <a:ext cx="60748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Sankt-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Peterburg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008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19578" y="1256467"/>
            <a:ext cx="561395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Bu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parallellarning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hammasi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sababli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Ekvatordan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janubda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belgilanadi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000" y="-22426"/>
            <a:ext cx="115739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Shimoliy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va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janubiy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0" t="10696" r="27692" b="14361"/>
          <a:stretch/>
        </p:blipFill>
        <p:spPr>
          <a:xfrm>
            <a:off x="6212502" y="1180267"/>
            <a:ext cx="5640831" cy="5157037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038456"/>
              </p:ext>
            </p:extLst>
          </p:nvPr>
        </p:nvGraphicFramePr>
        <p:xfrm>
          <a:off x="6212502" y="1180267"/>
          <a:ext cx="5638800" cy="51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19" name="Image" r:id="rId4" imgW="7517160" imgH="6869520" progId="Photoshop.Image.13">
                  <p:embed/>
                </p:oleObj>
              </mc:Choice>
              <mc:Fallback>
                <p:oleObj name="Image" r:id="rId4" imgW="7517160" imgH="6869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12502" y="1180267"/>
                        <a:ext cx="5638800" cy="515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987759" y="3964900"/>
            <a:ext cx="206979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073947" y="5395767"/>
            <a:ext cx="191590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 rot="20036698">
            <a:off x="10170942" y="4541902"/>
            <a:ext cx="103105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73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b="5019"/>
          <a:stretch>
            <a:fillRect/>
          </a:stretch>
        </p:blipFill>
        <p:spPr bwMode="auto">
          <a:xfrm rot="532843">
            <a:off x="6092539" y="1017059"/>
            <a:ext cx="5372100" cy="55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06902" y="1461053"/>
            <a:ext cx="54911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40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r>
              <a:rPr lang="en-US" sz="4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4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 </a:t>
            </a:r>
            <a:r>
              <a:rPr lang="en-US" sz="4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meridiandan</a:t>
            </a:r>
            <a:r>
              <a:rPr lang="en-US" sz="4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nuqtagacha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parallel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yoyining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</a:t>
            </a:r>
            <a:r>
              <a:rPr lang="en-US" sz="4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gradus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hisobidagi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uzunligiga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aytiladi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0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uzunlik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643388">
            <a:off x="8099499" y="4019961"/>
            <a:ext cx="23214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 meridian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88250" y="1141004"/>
            <a:ext cx="529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008911" y="6251758"/>
            <a:ext cx="529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</a:t>
            </a:r>
            <a:endParaRPr lang="ru-RU" sz="2800" b="1" dirty="0"/>
          </a:p>
        </p:txBody>
      </p:sp>
      <p:sp>
        <p:nvSpPr>
          <p:cNvPr id="3" name="Стрелка вправо 2"/>
          <p:cNvSpPr/>
          <p:nvPr/>
        </p:nvSpPr>
        <p:spPr>
          <a:xfrm rot="401568">
            <a:off x="9635080" y="4187317"/>
            <a:ext cx="753608" cy="22831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401568">
            <a:off x="9666179" y="3511735"/>
            <a:ext cx="1272110" cy="22831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7-конечная звезда 3"/>
          <p:cNvSpPr/>
          <p:nvPr/>
        </p:nvSpPr>
        <p:spPr>
          <a:xfrm>
            <a:off x="10923553" y="3598333"/>
            <a:ext cx="108514" cy="215073"/>
          </a:xfrm>
          <a:prstGeom prst="star7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7-конечная звезда 11"/>
          <p:cNvSpPr/>
          <p:nvPr/>
        </p:nvSpPr>
        <p:spPr>
          <a:xfrm flipH="1">
            <a:off x="10336714" y="4250793"/>
            <a:ext cx="152400" cy="222623"/>
          </a:xfrm>
          <a:prstGeom prst="star7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7-конечная звезда 12"/>
          <p:cNvSpPr/>
          <p:nvPr/>
        </p:nvSpPr>
        <p:spPr>
          <a:xfrm>
            <a:off x="7127274" y="4732866"/>
            <a:ext cx="108514" cy="215073"/>
          </a:xfrm>
          <a:prstGeom prst="star7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1752145">
            <a:off x="7234871" y="4962644"/>
            <a:ext cx="1661368" cy="22831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061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0"/>
            <a:ext cx="12173957" cy="105410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London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shahridagi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Grinvich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rasadxonasidan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o‘tgan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Bosh meridian </a:t>
            </a:r>
            <a:endParaRPr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Этот день в истории: 1884 год — утвержден нулевой меридиан по Гринвичу —  История — EADaily"/>
          <p:cNvPicPr>
            <a:picLocks noChangeAspect="1" noChangeArrowheads="1"/>
          </p:cNvPicPr>
          <p:nvPr/>
        </p:nvPicPr>
        <p:blipFill>
          <a:blip r:embed="rId2"/>
          <a:srcRect b="6811"/>
          <a:stretch>
            <a:fillRect/>
          </a:stretch>
        </p:blipFill>
        <p:spPr bwMode="auto">
          <a:xfrm>
            <a:off x="168275" y="1336674"/>
            <a:ext cx="8175625" cy="5191126"/>
          </a:xfrm>
          <a:prstGeom prst="rect">
            <a:avLst/>
          </a:prstGeom>
          <a:noFill/>
        </p:spPr>
      </p:pic>
      <p:pic>
        <p:nvPicPr>
          <p:cNvPr id="1028" name="Picture 4" descr="Поездка Криськи туда, где ночует время. Английские истории | Криськины  истории | Яндекс Дзен"/>
          <p:cNvPicPr>
            <a:picLocks noChangeAspect="1" noChangeArrowheads="1"/>
          </p:cNvPicPr>
          <p:nvPr/>
        </p:nvPicPr>
        <p:blipFill>
          <a:blip r:embed="rId3"/>
          <a:srcRect b="8459"/>
          <a:stretch>
            <a:fillRect/>
          </a:stretch>
        </p:blipFill>
        <p:spPr bwMode="auto">
          <a:xfrm>
            <a:off x="8491984" y="1117600"/>
            <a:ext cx="3344416" cy="5452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962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203198" y="1875366"/>
            <a:ext cx="55541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0°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180°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008" y="1113366"/>
            <a:ext cx="5843058" cy="56535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uzunlik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395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Прямоугольник 4"/>
          <p:cNvSpPr/>
          <p:nvPr/>
        </p:nvSpPr>
        <p:spPr>
          <a:xfrm>
            <a:off x="127000" y="-22426"/>
            <a:ext cx="115739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G‘arbiy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va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sharqiy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uzunlik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0" t="10696" r="27692" b="14361"/>
          <a:stretch/>
        </p:blipFill>
        <p:spPr>
          <a:xfrm>
            <a:off x="6212502" y="1180267"/>
            <a:ext cx="5640831" cy="5157037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815214"/>
              </p:ext>
            </p:extLst>
          </p:nvPr>
        </p:nvGraphicFramePr>
        <p:xfrm>
          <a:off x="6237903" y="1184279"/>
          <a:ext cx="5638800" cy="515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49" name="Image" r:id="rId4" imgW="7517160" imgH="6869520" progId="Photoshop.Image.13">
                  <p:embed/>
                </p:oleObj>
              </mc:Choice>
              <mc:Fallback>
                <p:oleObj name="Image" r:id="rId4" imgW="7517160" imgH="68695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7903" y="1184279"/>
                        <a:ext cx="5638800" cy="515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583813" y="2864827"/>
            <a:ext cx="979755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6698886" y="4737558"/>
            <a:ext cx="17876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 meridian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7067" y="1756832"/>
            <a:ext cx="55033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li (Bosh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meridiandan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g‘arb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tomondagi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nuqtalar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sharq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tomondagilari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727679" y="3511158"/>
            <a:ext cx="1031051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363131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esktop\0606.jpg"/>
          <p:cNvPicPr>
            <a:picLocks noChangeAspect="1" noChangeArrowheads="1"/>
          </p:cNvPicPr>
          <p:nvPr/>
        </p:nvPicPr>
        <p:blipFill rotWithShape="1">
          <a:blip r:embed="rId2"/>
          <a:srcRect t="9803"/>
          <a:stretch/>
        </p:blipFill>
        <p:spPr bwMode="auto">
          <a:xfrm>
            <a:off x="321205" y="1187087"/>
            <a:ext cx="6037262" cy="5391513"/>
          </a:xfrm>
          <a:prstGeom prst="rect">
            <a:avLst/>
          </a:prstGeom>
          <a:noFill/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6578599" y="1315621"/>
            <a:ext cx="51138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globusda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parallellarga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Bosh meridian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yoniga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qo‘yilgan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aniqlanadi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uzunliklar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chizig‘i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qo‘yilgan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bilib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299735">
            <a:off x="4275666" y="1224458"/>
            <a:ext cx="1143000" cy="430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20994617">
            <a:off x="795866" y="1165585"/>
            <a:ext cx="1143000" cy="430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40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Тектоника плит - это... Что такое Тектоника плит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382312"/>
            <a:ext cx="6660092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160867" y="897898"/>
            <a:ext cx="118400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xaritalarda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darajalari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xaritalarning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chap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chekkasidagi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ramkasi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yoniga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uzunliklar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darajalari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xaritalarning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pastki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chekkasidagi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meridian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chiziqlar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yoniga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qo‘yiladi</a:t>
            </a:r>
            <a:r>
              <a:rPr lang="en-US" sz="2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kenglik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401568">
            <a:off x="1789312" y="3005930"/>
            <a:ext cx="1116885" cy="228319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9350444" flipH="1">
            <a:off x="9395242" y="5985139"/>
            <a:ext cx="1078576" cy="228319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17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0" y="1028700"/>
            <a:ext cx="12090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4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4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yuzasidagi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4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r>
              <a:rPr lang="en-US" sz="4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78" y="2393263"/>
            <a:ext cx="3996822" cy="4250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777" y="2283415"/>
            <a:ext cx="3886757" cy="429057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712205"/>
              </p:ext>
            </p:extLst>
          </p:nvPr>
        </p:nvGraphicFramePr>
        <p:xfrm>
          <a:off x="1210733" y="2317308"/>
          <a:ext cx="4377267" cy="4222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90" name="Image" r:id="rId5" imgW="5180760" imgH="5714280" progId="Photoshop.Image.13">
                  <p:embed/>
                </p:oleObj>
              </mc:Choice>
              <mc:Fallback>
                <p:oleObj name="Image" r:id="rId5" imgW="5180760" imgH="5714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0733" y="2317308"/>
                        <a:ext cx="4377267" cy="4222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008323"/>
              </p:ext>
            </p:extLst>
          </p:nvPr>
        </p:nvGraphicFramePr>
        <p:xfrm>
          <a:off x="6045200" y="2301188"/>
          <a:ext cx="4445555" cy="4255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91" name="Image" r:id="rId7" imgW="5333040" imgH="5676120" progId="Photoshop.Image.13">
                  <p:embed/>
                </p:oleObj>
              </mc:Choice>
              <mc:Fallback>
                <p:oleObj name="Image" r:id="rId7" imgW="5333040" imgH="5676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45200" y="2301188"/>
                        <a:ext cx="4445555" cy="4255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6156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8731" t="20900" r="26825" b="18289"/>
          <a:stretch/>
        </p:blipFill>
        <p:spPr>
          <a:xfrm>
            <a:off x="5064807" y="1205290"/>
            <a:ext cx="5992660" cy="5529538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149520" y="1145108"/>
            <a:ext cx="448733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Toshkent </a:t>
            </a:r>
            <a:r>
              <a:rPr lang="en-US" sz="32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ning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41°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69°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27300" y="3505739"/>
            <a:ext cx="857735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Toshkent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22724" y="3005984"/>
            <a:ext cx="165782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41°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en-US" sz="12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1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r>
              <a:rPr lang="en-US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49961" y="4079740"/>
            <a:ext cx="2726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41° </a:t>
            </a:r>
            <a:r>
              <a:rPr lang="en-US" sz="4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sh.k</a:t>
            </a: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40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shq.u</a:t>
            </a:r>
            <a:r>
              <a:rPr lang="en-US" sz="4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6576308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GPS Naviqator satisi |wshop.az Baki Azerbayc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2" b="13932"/>
          <a:stretch/>
        </p:blipFill>
        <p:spPr bwMode="auto">
          <a:xfrm>
            <a:off x="6146800" y="3055250"/>
            <a:ext cx="5562600" cy="370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59265" y="1135793"/>
            <a:ext cx="60875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koordinatalar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Yerning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sun’iy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yo‘ldoshlari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ishlovchi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asboblar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jumladan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GPS </a:t>
            </a:r>
            <a:r>
              <a:rPr lang="en-US" sz="28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navigatorlar</a:t>
            </a:r>
            <a:r>
              <a:rPr lang="en-U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aniqlanmoqda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GPS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navigatorlar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0900" name="Picture 4" descr="Elusive Dark Matter Could Be Detected with GPS Satellites - Universe Tod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32" y="1135793"/>
            <a:ext cx="5122335" cy="208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9496"/>
          <a:stretch/>
        </p:blipFill>
        <p:spPr>
          <a:xfrm>
            <a:off x="467631" y="3810000"/>
            <a:ext cx="4987691" cy="2946400"/>
          </a:xfrm>
          <a:prstGeom prst="rect">
            <a:avLst/>
          </a:prstGeom>
        </p:spPr>
      </p:pic>
      <p:pic>
        <p:nvPicPr>
          <p:cNvPr id="8" name="Picture 2" descr="GPS Naviqator satisi |wshop.az Baki Azerbayc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5" t="69597" r="16591" b="24759"/>
          <a:stretch/>
        </p:blipFill>
        <p:spPr bwMode="auto">
          <a:xfrm>
            <a:off x="8267699" y="5909733"/>
            <a:ext cx="1320800" cy="29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896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46" y="1028700"/>
            <a:ext cx="5274126" cy="56960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11089" y="1305468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11089" y="2646707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11089" y="3846807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11089" y="5046907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62184" y="1731672"/>
            <a:ext cx="31277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en-US" sz="2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662184" y="3000038"/>
            <a:ext cx="31277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en-US" sz="2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85984" y="4258233"/>
            <a:ext cx="30412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en-US" sz="2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585984" y="5416010"/>
            <a:ext cx="30412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en-US" sz="24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10°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622928" y="-15771"/>
            <a:ext cx="8928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koordinatalar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7867" y="1305468"/>
            <a:ext cx="1032933" cy="426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379456" y="1276660"/>
            <a:ext cx="539678" cy="426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242666" y="1468195"/>
            <a:ext cx="287867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651323" y="1276660"/>
            <a:ext cx="287867" cy="322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00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4676991-DD7D-4E7E-A33D-ED2AD877C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059" y="1409700"/>
            <a:ext cx="9442208" cy="4432541"/>
          </a:xfrm>
          <a:prstGeom prst="rect">
            <a:avLst/>
          </a:prstGeom>
        </p:spPr>
      </p:pic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Овал 1"/>
          <p:cNvSpPr/>
          <p:nvPr/>
        </p:nvSpPr>
        <p:spPr>
          <a:xfrm>
            <a:off x="3843866" y="2618437"/>
            <a:ext cx="160867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504265" y="4470399"/>
            <a:ext cx="160867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509666" y="2847794"/>
            <a:ext cx="160867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9580032" y="4326466"/>
            <a:ext cx="160867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526366" y="2251133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131733" y="4191000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463098" y="2426462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9660465" y="3963161"/>
            <a:ext cx="397933" cy="38100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4022" y="992601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4022" y="5611408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824607" y="1064090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761889" y="5579310"/>
            <a:ext cx="5349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nuqtaning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koordinatasi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0802" y="1452275"/>
            <a:ext cx="15376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sh.k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g‘.u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805668" y="6073073"/>
            <a:ext cx="3419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j.k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70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g‘.u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0354733" y="1521762"/>
            <a:ext cx="16401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sh.k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shq.u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176835" y="5981713"/>
            <a:ext cx="3076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j.k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140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en-US" sz="24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shq.u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666059" y="-25827"/>
            <a:ext cx="9029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koordinatalar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7121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 descr="ГРАДУСНАЯ СЕТЬ - ЧТО ТАКОЕ? КТО ТАКОЙ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696" y="1986268"/>
            <a:ext cx="2634387" cy="249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Прямоугольник 4"/>
          <p:cNvSpPr/>
          <p:nvPr/>
        </p:nvSpPr>
        <p:spPr>
          <a:xfrm>
            <a:off x="2078567" y="-22426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Geografik</a:t>
            </a:r>
            <a:r>
              <a:rPr lang="en-US" sz="60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koordinata</a:t>
            </a:r>
            <a:endParaRPr lang="ru-RU"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09133" y="1771650"/>
            <a:ext cx="3756179" cy="87206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34589" y="1736186"/>
            <a:ext cx="3756179" cy="87206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8068733" y="2608253"/>
            <a:ext cx="843946" cy="17266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231467" y="1038948"/>
            <a:ext cx="2023533" cy="661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837267" y="2643717"/>
            <a:ext cx="965202" cy="16912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802468" y="2643717"/>
            <a:ext cx="1151465" cy="16912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3412067" y="1028700"/>
            <a:ext cx="2159001" cy="7074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8912678" y="2633114"/>
            <a:ext cx="1126063" cy="17018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554567" y="4530725"/>
            <a:ext cx="2383366" cy="11493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412067" y="4557273"/>
            <a:ext cx="2302933" cy="112280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646333" y="4520807"/>
            <a:ext cx="2302933" cy="104511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423400" y="4492141"/>
            <a:ext cx="2302933" cy="104511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scene3d>
            <a:camera prst="obliqueTop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uzunlik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1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73957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xmlns="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762000" y="-121281"/>
            <a:ext cx="10278534" cy="1138567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7196" kern="0" spc="21" dirty="0" err="1" smtClean="0">
                <a:solidFill>
                  <a:sysClr val="window" lastClr="FFFFFF"/>
                </a:solidFill>
              </a:rPr>
              <a:t>Geografik</a:t>
            </a:r>
            <a:r>
              <a:rPr lang="en-US" sz="7196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7196" kern="0" spc="21" dirty="0" err="1" smtClean="0">
                <a:solidFill>
                  <a:sysClr val="window" lastClr="FFFFFF"/>
                </a:solidFill>
              </a:rPr>
              <a:t>koordinata</a:t>
            </a:r>
            <a:endParaRPr lang="en-US" sz="7196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19" name="Picture 45" descr="Солнечные лучики: Объявление. Виртуальное родительское собр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3267" y="4246641"/>
            <a:ext cx="1441450" cy="2137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Глобус Земли Классик Евро - Физический, 25 см Ке012500186 Globen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195" y="1381131"/>
            <a:ext cx="4790005" cy="4790005"/>
          </a:xfrm>
          <a:prstGeom prst="rect">
            <a:avLst/>
          </a:prstGeom>
          <a:noFill/>
        </p:spPr>
      </p:pic>
      <p:pic>
        <p:nvPicPr>
          <p:cNvPr id="6" name="Picture 2" descr="C:\Users\user\Desktop\0606.jpg"/>
          <p:cNvPicPr>
            <a:picLocks noChangeAspect="1" noChangeArrowheads="1"/>
          </p:cNvPicPr>
          <p:nvPr/>
        </p:nvPicPr>
        <p:blipFill rotWithShape="1">
          <a:blip r:embed="rId4"/>
          <a:srcRect t="9860"/>
          <a:stretch/>
        </p:blipFill>
        <p:spPr bwMode="auto">
          <a:xfrm>
            <a:off x="4720167" y="1381131"/>
            <a:ext cx="5495925" cy="48768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113867" y="1138568"/>
            <a:ext cx="1109133" cy="520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1303757">
            <a:off x="8280401" y="1298531"/>
            <a:ext cx="1109133" cy="520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6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0" y="1"/>
            <a:ext cx="12192000" cy="102869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255123" y="1598669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3685618" y="2441377"/>
            <a:ext cx="7931659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object 10"/>
          <p:cNvSpPr/>
          <p:nvPr/>
        </p:nvSpPr>
        <p:spPr>
          <a:xfrm>
            <a:off x="3841149" y="5906105"/>
            <a:ext cx="7620596" cy="591308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3" name="object 13"/>
          <p:cNvGrpSpPr/>
          <p:nvPr/>
        </p:nvGrpSpPr>
        <p:grpSpPr>
          <a:xfrm>
            <a:off x="474323" y="2526893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61147" y="5546348"/>
            <a:ext cx="2206370" cy="489857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</p:grpSp>
      <p:sp>
        <p:nvSpPr>
          <p:cNvPr id="21" name="Заголовок 1"/>
          <p:cNvSpPr txBox="1">
            <a:spLocks/>
          </p:cNvSpPr>
          <p:nvPr/>
        </p:nvSpPr>
        <p:spPr>
          <a:xfrm>
            <a:off x="2673825" y="1057274"/>
            <a:ext cx="9077452" cy="40560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1338" indent="-541338" algn="just">
              <a:buFontTx/>
              <a:buAutoNum type="arabicPeriod"/>
            </a:pP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Darslikning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38-40-sahifalaridagi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11-§ </a:t>
            </a:r>
            <a:r>
              <a:rPr lang="en-US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800" b="1" dirty="0" err="1" smtClean="0">
                <a:latin typeface="Arial" pitchFamily="34" charset="0"/>
                <a:cs typeface="Arial" pitchFamily="34" charset="0"/>
              </a:rPr>
              <a:t>Geografik</a:t>
            </a:r>
            <a:r>
              <a:rPr lang="en-US" sz="3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800" b="1" dirty="0" err="1" smtClean="0">
                <a:latin typeface="Arial" pitchFamily="34" charset="0"/>
                <a:cs typeface="Arial" pitchFamily="34" charset="0"/>
              </a:rPr>
              <a:t>koordinatalar</a:t>
            </a:r>
            <a:r>
              <a:rPr lang="en-US" sz="3800" b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mavzusini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o‘qish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41338" indent="-541338">
              <a:buAutoNum type="arabicPeriod"/>
            </a:pP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Darslikning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40-sahifasidagi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yozish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41338" indent="-541338" algn="just">
              <a:buAutoNum type="arabicPeriod"/>
            </a:pP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yarimsharlarda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to‘rtta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shaharning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koordinatasini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aniqlash</a:t>
            </a:r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57200" y="28575"/>
            <a:ext cx="11404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Mustaqil</a:t>
            </a:r>
            <a:r>
              <a:rPr lang="en-US" sz="48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bajarish</a:t>
            </a:r>
            <a:r>
              <a:rPr lang="en-US" sz="48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uchun</a:t>
            </a:r>
            <a:r>
              <a:rPr lang="en-US" sz="48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topshiriqlar</a:t>
            </a:r>
            <a:r>
              <a:rPr lang="en-US" sz="4800" b="1" dirty="0" smtClean="0">
                <a:solidFill>
                  <a:schemeClr val="bg1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:</a:t>
            </a:r>
            <a:endParaRPr lang="ru-RU" sz="4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659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4158</TotalTime>
  <Words>882</Words>
  <Application>Microsoft Office PowerPoint</Application>
  <PresentationFormat>Широкоэкранный</PresentationFormat>
  <Paragraphs>179</Paragraphs>
  <Slides>30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Tahoma</vt:lpstr>
      <vt:lpstr>Тема Office</vt:lpstr>
      <vt:lpstr>Презентация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Yevrosiyo hududining tabiiy geografik o‘lkalarga bo‘linishi</dc:title>
  <dc:creator>Admin</dc:creator>
  <cp:lastModifiedBy>userpro</cp:lastModifiedBy>
  <cp:revision>765</cp:revision>
  <dcterms:created xsi:type="dcterms:W3CDTF">2020-04-09T12:18:10Z</dcterms:created>
  <dcterms:modified xsi:type="dcterms:W3CDTF">2020-10-19T03:17:21Z</dcterms:modified>
</cp:coreProperties>
</file>