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2"/>
  </p:notesMasterIdLst>
  <p:sldIdLst>
    <p:sldId id="366" r:id="rId2"/>
    <p:sldId id="417" r:id="rId3"/>
    <p:sldId id="418" r:id="rId4"/>
    <p:sldId id="421" r:id="rId5"/>
    <p:sldId id="422" r:id="rId6"/>
    <p:sldId id="423" r:id="rId7"/>
    <p:sldId id="424" r:id="rId8"/>
    <p:sldId id="419" r:id="rId9"/>
    <p:sldId id="420" r:id="rId10"/>
    <p:sldId id="374" r:id="rId11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EE00B0"/>
    <a:srgbClr val="00A859"/>
    <a:srgbClr val="2365C7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AA986A-D786-471F-A616-C075670772C6}" type="slidenum">
              <a:rPr lang="ru-RU"/>
              <a:pPr/>
              <a:t>2</a:t>
            </a:fld>
            <a:endParaRPr lang="ru-RU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57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C2D83B-168A-46FC-A8F0-0B7B8DB130AC}" type="slidenum">
              <a:rPr lang="ru-RU"/>
              <a:pPr/>
              <a:t>3</a:t>
            </a:fld>
            <a:endParaRPr lang="ru-RU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9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20C2C9-860D-4D16-A1E7-BC36CE3B669A}" type="slidenum">
              <a:rPr lang="ru-RU"/>
              <a:pPr/>
              <a:t>4</a:t>
            </a:fld>
            <a:endParaRPr lang="ru-RU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177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DA63E-9E0B-4F96-AE85-90901F7794A5}" type="slidenum">
              <a:rPr lang="ru-RU"/>
              <a:pPr/>
              <a:t>5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646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DA63E-9E0B-4F96-AE85-90901F7794A5}" type="slidenum">
              <a:rPr lang="ru-RU"/>
              <a:pPr/>
              <a:t>6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16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DA63E-9E0B-4F96-AE85-90901F7794A5}" type="slidenum">
              <a:rPr lang="ru-RU"/>
              <a:pPr/>
              <a:t>7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009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65A187-6998-4C77-900D-27D5AE4AD977}" type="slidenum">
              <a:rPr lang="ru-RU"/>
              <a:pPr/>
              <a:t>8</a:t>
            </a:fld>
            <a:endParaRPr lang="ru-RU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95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D7C1C6-EDCD-41B5-913E-543D6DD68880}" type="slidenum">
              <a:rPr lang="ru-RU"/>
              <a:pPr/>
              <a:t>9</a:t>
            </a:fld>
            <a:endParaRPr lang="ru-RU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8138" y="812800"/>
            <a:ext cx="6878637" cy="40052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88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298730" y="3882978"/>
            <a:ext cx="2280541" cy="21540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8860888" y="2546621"/>
            <a:ext cx="2389126" cy="24574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486600" y="2285826"/>
            <a:ext cx="753970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TENG YONLI UCHBURCHAKNING 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</a:p>
          <a:p>
            <a:pPr algn="ctr"/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480" y="1981834"/>
            <a:ext cx="648072" cy="16382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10" name="Прямоугольник 9"/>
          <p:cNvSpPr/>
          <p:nvPr/>
        </p:nvSpPr>
        <p:spPr>
          <a:xfrm>
            <a:off x="269480" y="4015196"/>
            <a:ext cx="683572" cy="163828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61567" y="1358613"/>
            <a:ext cx="103691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61-betida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5 – 9-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935" y="2861890"/>
            <a:ext cx="3492276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9425" y="1643013"/>
            <a:ext cx="11233248" cy="4345808"/>
          </a:xfrm>
          <a:ln>
            <a:noFill/>
          </a:ln>
        </p:spPr>
        <p:txBody>
          <a:bodyPr/>
          <a:lstStyle/>
          <a:p>
            <a:pPr marL="0" indent="0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</a:tabLst>
            </a:pP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</a:tabLst>
            </a:pPr>
            <a:endParaRPr lang="ru-RU" dirty="0"/>
          </a:p>
        </p:txBody>
      </p:sp>
      <p:graphicFrame>
        <p:nvGraphicFramePr>
          <p:cNvPr id="512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827657"/>
              </p:ext>
            </p:extLst>
          </p:nvPr>
        </p:nvGraphicFramePr>
        <p:xfrm>
          <a:off x="423274" y="5342965"/>
          <a:ext cx="10638807" cy="636300"/>
        </p:xfrm>
        <a:graphic>
          <a:graphicData uri="http://schemas.openxmlformats.org/drawingml/2006/table">
            <a:tbl>
              <a:tblPr/>
              <a:tblGrid>
                <a:gridCol w="3545058"/>
                <a:gridCol w="3546874"/>
                <a:gridCol w="3546875"/>
              </a:tblGrid>
              <a:tr h="6363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Bissektrisa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</a:p>
                  </a:txBody>
                  <a:tcPr marL="83574" marR="83574" marT="177311" marB="43459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Mediana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</a:p>
                  </a:txBody>
                  <a:tcPr marL="83574" marR="83574" marT="177311" marB="43459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Balandlik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</a:p>
                  </a:txBody>
                  <a:tcPr marL="83574" marR="83574" marT="177311" marB="43459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567900" y="2852512"/>
            <a:ext cx="601455" cy="4791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3574" tIns="66525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600" b="1" i="1" dirty="0">
                <a:solidFill>
                  <a:srgbClr val="0070C0"/>
                </a:solidFill>
              </a:rPr>
              <a:t>L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781647" y="6136448"/>
            <a:ext cx="864096" cy="575968"/>
          </a:xfrm>
          <a:prstGeom prst="rect">
            <a:avLst/>
          </a:prstGeom>
          <a:solidFill>
            <a:srgbClr val="FFFF00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83574" tIns="56496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0000"/>
                </a:solidFill>
              </a:rPr>
              <a:t> </a:t>
            </a:r>
            <a:r>
              <a:rPr lang="ru-RU" sz="3540" b="1" dirty="0" smtClean="0">
                <a:solidFill>
                  <a:srgbClr val="000000"/>
                </a:solidFill>
              </a:rPr>
              <a:t>АК</a:t>
            </a:r>
            <a:r>
              <a:rPr lang="en-US" sz="3540" b="1" dirty="0" smtClean="0">
                <a:solidFill>
                  <a:srgbClr val="000000"/>
                </a:solidFill>
              </a:rPr>
              <a:t> </a:t>
            </a:r>
            <a:endParaRPr lang="ru-RU" sz="3540" b="1" dirty="0">
              <a:solidFill>
                <a:srgbClr val="000000"/>
              </a:solidFill>
            </a:endParaRP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082988" y="4569851"/>
            <a:ext cx="712017" cy="52185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3574" tIns="41787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i="1" dirty="0">
                <a:solidFill>
                  <a:srgbClr val="0070C0"/>
                </a:solidFill>
              </a:rPr>
              <a:t>H</a:t>
            </a:r>
            <a:endParaRPr lang="ru-RU" sz="3540" b="1" i="1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56574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8339563" y="4230497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68616" y="4562367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49968" y="2486404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072207" y="3254288"/>
            <a:ext cx="4160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00339A"/>
                </a:solidFill>
              </a:rPr>
              <a:t>K</a:t>
            </a:r>
            <a:endParaRPr lang="ru-RU" sz="3600" b="1" i="1" dirty="0">
              <a:solidFill>
                <a:srgbClr val="00339A"/>
              </a:solidFill>
            </a:endParaRPr>
          </a:p>
        </p:txBody>
      </p:sp>
      <p:sp>
        <p:nvSpPr>
          <p:cNvPr id="27" name="Равнобедренный треугольник 26"/>
          <p:cNvSpPr/>
          <p:nvPr/>
        </p:nvSpPr>
        <p:spPr>
          <a:xfrm rot="21181542">
            <a:off x="3839755" y="2684888"/>
            <a:ext cx="4316480" cy="1896735"/>
          </a:xfrm>
          <a:prstGeom prst="triangle">
            <a:avLst>
              <a:gd name="adj" fmla="val 28995"/>
            </a:avLst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lin ang="10800000" scaled="1"/>
            <a:tileRect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cxnSp>
        <p:nvCxnSpPr>
          <p:cNvPr id="5" name="Прямая соединительная линия 4"/>
          <p:cNvCxnSpPr>
            <a:endCxn id="27" idx="3"/>
          </p:cNvCxnSpPr>
          <p:nvPr/>
        </p:nvCxnSpPr>
        <p:spPr>
          <a:xfrm>
            <a:off x="4995101" y="2809570"/>
            <a:ext cx="218080" cy="187512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 rot="21245757">
            <a:off x="5177660" y="4319708"/>
            <a:ext cx="365005" cy="327616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>
            <a:endCxn id="27" idx="4"/>
          </p:cNvCxnSpPr>
          <p:nvPr/>
        </p:nvCxnSpPr>
        <p:spPr>
          <a:xfrm>
            <a:off x="4565931" y="3677829"/>
            <a:ext cx="3689489" cy="634714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12788264">
            <a:off x="7139839" y="3734132"/>
            <a:ext cx="936104" cy="846416"/>
          </a:xfrm>
          <a:prstGeom prst="arc">
            <a:avLst>
              <a:gd name="adj1" fmla="val 16839990"/>
              <a:gd name="adj2" fmla="val 864656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>
            <a:stCxn id="27" idx="2"/>
          </p:cNvCxnSpPr>
          <p:nvPr/>
        </p:nvCxnSpPr>
        <p:spPr>
          <a:xfrm flipV="1">
            <a:off x="3970879" y="3462342"/>
            <a:ext cx="2539268" cy="1374326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5642351" y="3016713"/>
            <a:ext cx="200654" cy="21909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6939317" y="3637585"/>
            <a:ext cx="200654" cy="21909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310630" y="6119550"/>
            <a:ext cx="864096" cy="575968"/>
          </a:xfrm>
          <a:prstGeom prst="rect">
            <a:avLst/>
          </a:prstGeom>
          <a:solidFill>
            <a:srgbClr val="FFFF00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83574" tIns="56496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0000"/>
                </a:solidFill>
              </a:rPr>
              <a:t> BL </a:t>
            </a:r>
            <a:endParaRPr lang="ru-RU" sz="3540" b="1" dirty="0">
              <a:solidFill>
                <a:srgbClr val="000000"/>
              </a:solidFill>
            </a:endParaRP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9054455" y="6103673"/>
            <a:ext cx="864096" cy="575968"/>
          </a:xfrm>
          <a:prstGeom prst="rect">
            <a:avLst/>
          </a:prstGeom>
          <a:solidFill>
            <a:srgbClr val="FFFF00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83574" tIns="56496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0000"/>
                </a:solidFill>
              </a:rPr>
              <a:t> CH </a:t>
            </a:r>
            <a:endParaRPr lang="ru-RU" sz="354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466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430867" y="2073241"/>
            <a:ext cx="10567803" cy="4345808"/>
          </a:xfrm>
          <a:ln/>
        </p:spPr>
        <p:txBody>
          <a:bodyPr/>
          <a:lstStyle/>
          <a:p>
            <a:pPr marL="0" indent="0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</a:tabLst>
            </a:pPr>
            <a:r>
              <a:rPr lang="ru-RU" dirty="0" smtClean="0"/>
              <a:t> 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∆ АВО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va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∆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СDО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lar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ekanligini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isbotlang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.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Source Sans Pro Semibold" pitchFamily="32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778879" y="3044503"/>
            <a:ext cx="1639260" cy="42603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63182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785007" y="3612486"/>
            <a:ext cx="2246868" cy="49236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3574" tIns="63182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DО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51" name="Text Box 7"/>
              <p:cNvSpPr txBox="1">
                <a:spLocks noChangeArrowheads="1"/>
              </p:cNvSpPr>
              <p:nvPr/>
            </p:nvSpPr>
            <p:spPr bwMode="auto">
              <a:xfrm>
                <a:off x="5762542" y="4166195"/>
                <a:ext cx="6199877" cy="769509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lIns="83574" tIns="63182" rIns="83574" bIns="41787"/>
              <a:lstStyle/>
              <a:p>
                <a:pPr>
                  <a:tabLst>
                    <a:tab pos="0" algn="l"/>
                    <a:tab pos="415711" algn="l"/>
                    <a:tab pos="832897" algn="l"/>
                    <a:tab pos="1250081" algn="l"/>
                    <a:tab pos="1667267" algn="l"/>
                    <a:tab pos="2084452" algn="l"/>
                    <a:tab pos="2501637" algn="l"/>
                    <a:tab pos="2918822" algn="l"/>
                    <a:tab pos="3336008" algn="l"/>
                    <a:tab pos="3753192" algn="l"/>
                    <a:tab pos="4170378" algn="l"/>
                    <a:tab pos="4587563" algn="l"/>
                    <a:tab pos="5004748" algn="l"/>
                    <a:tab pos="5421933" algn="l"/>
                    <a:tab pos="5839119" algn="l"/>
                    <a:tab pos="6256303" algn="l"/>
                    <a:tab pos="6673489" algn="l"/>
                    <a:tab pos="7090674" algn="l"/>
                    <a:tab pos="7507859" algn="l"/>
                    <a:tab pos="7925044" algn="l"/>
                    <a:tab pos="8342229" algn="l"/>
                  </a:tabLst>
                </a:pPr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АОВ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СОD </a:t>
                </a:r>
                <a:r>
                  <a:rPr lang="ru-RU" sz="2414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414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verti</a:t>
                </a:r>
                <a:r>
                  <a:rPr lang="en-US" sz="2414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sz="2414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</a:t>
                </a:r>
                <a:r>
                  <a:rPr lang="en-US" sz="2414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14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ru-RU" sz="2414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414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5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62542" y="4166195"/>
                <a:ext cx="6199877" cy="769509"/>
              </a:xfrm>
              <a:prstGeom prst="rect">
                <a:avLst/>
              </a:prstGeom>
              <a:blipFill rotWithShape="0">
                <a:blip r:embed="rId3"/>
                <a:stretch>
                  <a:fillRect l="-2065" t="-5512"/>
                </a:stretch>
              </a:blipFill>
              <a:ln w="9525" cap="flat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678700" y="4604097"/>
            <a:ext cx="5657041" cy="161843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63182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 АОВ = ∆ СDO </a:t>
            </a:r>
          </a:p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alomatiga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12060238" cy="156574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18906" y="3659537"/>
            <a:ext cx="3600400" cy="165618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46454" y="3479517"/>
            <a:ext cx="414530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603726" y="3479517"/>
            <a:ext cx="275398" cy="183620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746454" y="3659537"/>
            <a:ext cx="288032" cy="183620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667622" y="3911565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739630" y="3843352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507382" y="4991685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79390" y="4923472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883646" y="4847669"/>
            <a:ext cx="0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723406" y="3839557"/>
            <a:ext cx="0" cy="3079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14362628">
            <a:off x="2144477" y="4253917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4375325">
            <a:off x="2780829" y="4081838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593083" y="3690621"/>
            <a:ext cx="508473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09884" y="5193225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83751" y="3047018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806928" y="2937237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619306" y="5135701"/>
            <a:ext cx="574937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424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266" name="Rectangle 2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367658" y="1430682"/>
                <a:ext cx="7428243" cy="2361506"/>
              </a:xfrm>
              <a:ln/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Amaliy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topshiriq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belgilang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Asosidagi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belgilang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taqqoslang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r"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                  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SzPct val="45000"/>
                  <a:buNone/>
                  <a:tabLst>
                    <a:tab pos="0" algn="l"/>
                    <a:tab pos="97294" algn="l"/>
                    <a:tab pos="514480" algn="l"/>
                    <a:tab pos="931664" algn="l"/>
                    <a:tab pos="1348850" algn="l"/>
                    <a:tab pos="1766035" algn="l"/>
                    <a:tab pos="2183220" algn="l"/>
                    <a:tab pos="2600405" algn="l"/>
                    <a:tab pos="3017591" algn="l"/>
                    <a:tab pos="3434775" algn="l"/>
                    <a:tab pos="3851961" algn="l"/>
                    <a:tab pos="4269146" algn="l"/>
                    <a:tab pos="4686331" algn="l"/>
                    <a:tab pos="5103516" algn="l"/>
                    <a:tab pos="5520702" algn="l"/>
                    <a:tab pos="5937886" algn="l"/>
                    <a:tab pos="6355072" algn="l"/>
                    <a:tab pos="6772257" algn="l"/>
                    <a:tab pos="7189442" algn="l"/>
                    <a:tab pos="7606627" algn="l"/>
                    <a:tab pos="8023813" algn="l"/>
                    <a:tab pos="8343703" algn="l"/>
                  </a:tabLst>
                </a:pP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2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7658" y="1430682"/>
                <a:ext cx="7428243" cy="2361506"/>
              </a:xfrm>
              <a:blipFill rotWithShape="1">
                <a:blip r:embed="rId3"/>
                <a:stretch>
                  <a:fillRect l="-2051" b="-22222"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1441667" y="1692835"/>
            <a:ext cx="3569260" cy="4198707"/>
          </a:xfrm>
          <a:prstGeom prst="triangle">
            <a:avLst>
              <a:gd name="adj" fmla="val 52519"/>
            </a:avLst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 cap="flat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3540"/>
          </a:p>
        </p:txBody>
      </p:sp>
      <p:sp>
        <p:nvSpPr>
          <p:cNvPr id="11268" name="Freeform 4"/>
          <p:cNvSpPr>
            <a:spLocks noChangeArrowheads="1"/>
          </p:cNvSpPr>
          <p:nvPr/>
        </p:nvSpPr>
        <p:spPr bwMode="auto">
          <a:xfrm>
            <a:off x="1441668" y="5864004"/>
            <a:ext cx="3569259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400" y="5"/>
              </a:cxn>
            </a:cxnLst>
            <a:rect l="0" t="0" r="r" b="b"/>
            <a:pathLst>
              <a:path w="12401" h="6">
                <a:moveTo>
                  <a:pt x="0" y="0"/>
                </a:moveTo>
                <a:lnTo>
                  <a:pt x="12400" y="5"/>
                </a:lnTo>
              </a:path>
            </a:pathLst>
          </a:custGeom>
          <a:noFill/>
          <a:ln w="108000" cap="flat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3540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258694" y="3638226"/>
            <a:ext cx="266822" cy="200485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3540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3977585" y="3601417"/>
            <a:ext cx="266822" cy="212278"/>
          </a:xfrm>
          <a:prstGeom prst="line">
            <a:avLst/>
          </a:prstGeom>
          <a:noFill/>
          <a:ln w="9360" cap="flat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354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583726" y="5332699"/>
            <a:ext cx="352323" cy="4525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64854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2600" b="1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367658" y="5290255"/>
            <a:ext cx="352323" cy="4525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64854" rIns="83574" bIns="41787"/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2600" b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133698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TENG YONLI UCHBURCHAK	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Дуга 1"/>
          <p:cNvSpPr/>
          <p:nvPr/>
        </p:nvSpPr>
        <p:spPr>
          <a:xfrm rot="21212576">
            <a:off x="1277030" y="5241471"/>
            <a:ext cx="1080120" cy="1152128"/>
          </a:xfrm>
          <a:prstGeom prst="arc">
            <a:avLst>
              <a:gd name="adj1" fmla="val 16200000"/>
              <a:gd name="adj2" fmla="val 664728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5780333">
            <a:off x="4264223" y="5154120"/>
            <a:ext cx="1096390" cy="1293346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13" descr="tran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66" y="4685866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3" name="Picture 13" descr="tran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609" y="4733106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229694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" dur="5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2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1616501" y="1597357"/>
            <a:ext cx="2806791" cy="3222503"/>
          </a:xfrm>
          <a:ln/>
        </p:spPr>
        <p:txBody>
          <a:bodyPr/>
          <a:lstStyle/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814095" y="0"/>
            <a:ext cx="284511" cy="3213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56496" rIns="83574" bIns="41787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</a:p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asosidagi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54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48233" y="1840456"/>
            <a:ext cx="2592288" cy="2736304"/>
          </a:xfrm>
          <a:prstGeom prst="triangle">
            <a:avLst/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24065" y="1138263"/>
                <a:ext cx="7295587" cy="4031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BC</a:t>
                </a:r>
              </a:p>
              <a:p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3200" b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endParaRPr lang="en-US" sz="32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CD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bissektrissa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o‘tkaziladi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ACD =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BCD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CD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(∆ACD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∆BCB).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4065" y="1138263"/>
                <a:ext cx="7295587" cy="4031873"/>
              </a:xfrm>
              <a:prstGeom prst="rect">
                <a:avLst/>
              </a:prstGeom>
              <a:blipFill rotWithShape="1">
                <a:blip r:embed="rId3"/>
                <a:stretch>
                  <a:fillRect l="-2089" t="-1967" r="-1170" b="-4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2106" y="4140892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374471" y="4140892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794296" y="1277714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309555" y="3125210"/>
            <a:ext cx="285381" cy="341267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560790" y="3171611"/>
            <a:ext cx="216024" cy="325578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017274" y="1840456"/>
            <a:ext cx="38428" cy="2736304"/>
          </a:xfrm>
          <a:prstGeom prst="line">
            <a:avLst/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8384685">
            <a:off x="1707871" y="1733549"/>
            <a:ext cx="712950" cy="795172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839790" y="4576760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85503" y="5339562"/>
                <a:ext cx="8824165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ACD =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BCB 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TBTga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3200" b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3200" b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3200" b="1" dirty="0">
                  <a:solidFill>
                    <a:srgbClr val="00339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03" y="5339562"/>
                <a:ext cx="8824165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1797" t="-5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Дуга 37"/>
          <p:cNvSpPr/>
          <p:nvPr/>
        </p:nvSpPr>
        <p:spPr>
          <a:xfrm rot="15271004">
            <a:off x="2848438" y="4068982"/>
            <a:ext cx="712950" cy="795172"/>
          </a:xfrm>
          <a:prstGeom prst="arc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21192946">
            <a:off x="612321" y="4245212"/>
            <a:ext cx="712950" cy="795172"/>
          </a:xfrm>
          <a:prstGeom prst="arc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>
            <a:off x="2055703" y="1915028"/>
            <a:ext cx="1247010" cy="262881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ый треугольник 40"/>
          <p:cNvSpPr/>
          <p:nvPr/>
        </p:nvSpPr>
        <p:spPr>
          <a:xfrm flipH="1">
            <a:off x="801798" y="1915028"/>
            <a:ext cx="1232339" cy="2628812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45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nimBg="1"/>
      <p:bldP spid="6" grpId="0" animBg="1"/>
      <p:bldP spid="8" grpId="0"/>
      <p:bldP spid="9" grpId="0"/>
      <p:bldP spid="10" grpId="0"/>
      <p:bldP spid="20" grpId="0" animBg="1"/>
      <p:bldP spid="21" grpId="0"/>
      <p:bldP spid="38" grpId="0" animBg="1"/>
      <p:bldP spid="39" grpId="0" animBg="1"/>
      <p:bldP spid="24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1605052" y="1622475"/>
            <a:ext cx="2806791" cy="3222503"/>
          </a:xfrm>
          <a:ln/>
        </p:spPr>
        <p:txBody>
          <a:bodyPr/>
          <a:lstStyle/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814095" y="0"/>
            <a:ext cx="284511" cy="3213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3574" tIns="56496" rIns="83574" bIns="41787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</a:p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endParaRPr lang="en-US" sz="354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354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4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54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54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45719" y="1917592"/>
            <a:ext cx="2592288" cy="2736304"/>
          </a:xfrm>
          <a:prstGeom prst="triangle">
            <a:avLst/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2106" y="4140892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374471" y="4140892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96969" y="1727525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309555" y="3125210"/>
            <a:ext cx="295497" cy="170633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511171" y="3171611"/>
            <a:ext cx="265643" cy="124232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989562" y="1944238"/>
            <a:ext cx="38428" cy="2736304"/>
          </a:xfrm>
          <a:prstGeom prst="line">
            <a:avLst/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8384685">
            <a:off x="1655930" y="1752585"/>
            <a:ext cx="771867" cy="795172"/>
          </a:xfrm>
          <a:prstGeom prst="arc">
            <a:avLst>
              <a:gd name="adj1" fmla="val 16200000"/>
              <a:gd name="adj2" fmla="val 21387238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752996" y="4680542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646270" y="2406250"/>
            <a:ext cx="5885062" cy="10795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∆ABC –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BC, AD –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46270" y="3836673"/>
            <a:ext cx="5885062" cy="10795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–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1361385" y="4527748"/>
            <a:ext cx="31725" cy="292112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602476" y="4480376"/>
            <a:ext cx="41227" cy="347040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008776" y="4376458"/>
            <a:ext cx="229268" cy="27743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51854" y="5424874"/>
            <a:ext cx="964167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chiqarilgan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ustma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027571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nimBg="1"/>
      <p:bldP spid="6" grpId="0" animBg="1"/>
      <p:bldP spid="8" grpId="0"/>
      <p:bldP spid="9" grpId="0"/>
      <p:bldP spid="10" grpId="0"/>
      <p:bldP spid="20" grpId="0" animBg="1"/>
      <p:bldP spid="21" grpId="0"/>
      <p:bldP spid="2" grpId="0" animBg="1"/>
      <p:bldP spid="2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777605" y="2147555"/>
            <a:ext cx="2806791" cy="3222503"/>
          </a:xfrm>
          <a:ln/>
        </p:spPr>
        <p:txBody>
          <a:bodyPr/>
          <a:lstStyle/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95721" y="2191979"/>
            <a:ext cx="4069091" cy="1822040"/>
          </a:xfrm>
          <a:prstGeom prst="triangle">
            <a:avLst/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9547" y="3673586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64812" y="3674535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07288" y="1590579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637631" y="2970438"/>
            <a:ext cx="245337" cy="284665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3640867" y="2970438"/>
            <a:ext cx="229043" cy="274893"/>
          </a:xfrm>
          <a:prstGeom prst="line">
            <a:avLst/>
          </a:prstGeom>
          <a:ln w="38100">
            <a:solidFill>
              <a:srgbClr val="EE00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5721099" y="1432751"/>
            <a:ext cx="5885062" cy="14296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∆ABC –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BC, AB = AC + 3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+ BC =  AB + 5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721099" y="2933499"/>
            <a:ext cx="5885062" cy="107957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AC, BC, AB - ?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263" y="110534"/>
            <a:ext cx="115386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№10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cm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	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944" y="4402413"/>
            <a:ext cx="605415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AC = BC = x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2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x + x = x + 3 + 5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2x – x = 8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= 8 (cm)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57442" y="4941422"/>
            <a:ext cx="3038011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339A"/>
                </a:solidFill>
              </a:rPr>
              <a:t>2) </a:t>
            </a:r>
            <a:r>
              <a:rPr lang="en-US" dirty="0" smtClean="0"/>
              <a:t>AB = 11 cm.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157911" y="5893557"/>
            <a:ext cx="5536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 cm, 8 cm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11cm.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1074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nimBg="1"/>
      <p:bldP spid="6" grpId="0" animBg="1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1"/>
            <a:ext cx="12060238" cy="1078852"/>
          </a:xfrm>
          <a:solidFill>
            <a:srgbClr val="0070C0"/>
          </a:solidFill>
          <a:ln/>
        </p:spPr>
        <p:txBody>
          <a:bodyPr>
            <a:normAutofit/>
          </a:bodyPr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  <a:tab pos="8343703" algn="l"/>
              </a:tabLst>
            </a:pPr>
            <a:r>
              <a:rPr lang="ru-RU" dirty="0"/>
              <a:t>       </a:t>
            </a:r>
            <a:r>
              <a:rPr lang="ru-RU" dirty="0" smtClean="0"/>
              <a:t> 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ATROFIMIZDA GEOMETRIYA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1684311" y="1838272"/>
            <a:ext cx="8525037" cy="4345808"/>
          </a:xfrm>
          <a:ln>
            <a:solidFill>
              <a:schemeClr val="bg2"/>
            </a:solidFill>
          </a:ln>
        </p:spPr>
        <p:txBody>
          <a:bodyPr/>
          <a:lstStyle/>
          <a:p>
            <a:endParaRPr lang="ru-R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1459" y="3870002"/>
            <a:ext cx="4242681" cy="214732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9559" y="1493738"/>
            <a:ext cx="5616624" cy="469034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850" y="1493738"/>
            <a:ext cx="4244290" cy="228199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3293815" y="6017324"/>
            <a:ext cx="3312368" cy="1667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6821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5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9599" y="1272101"/>
            <a:ext cx="9026250" cy="505340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796252" y="4566931"/>
            <a:ext cx="2637263" cy="1717391"/>
          </a:xfrm>
          <a:prstGeom prst="rect">
            <a:avLst/>
          </a:prstGeom>
          <a:solidFill>
            <a:srgbClr val="FFFFCC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354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20340000">
            <a:off x="1909858" y="4423939"/>
            <a:ext cx="2461838" cy="1263350"/>
          </a:xfrm>
          <a:prstGeom prst="triangle">
            <a:avLst>
              <a:gd name="adj" fmla="val 9301"/>
            </a:avLst>
          </a:prstGeom>
          <a:solidFill>
            <a:srgbClr val="FF8080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lIns="83574" tIns="56496" rIns="83574" bIns="41787" anchor="ctr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3540">
                <a:solidFill>
                  <a:srgbClr val="000000"/>
                </a:solidFill>
              </a:rPr>
              <a:t>№1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17671590">
            <a:off x="2402103" y="2325535"/>
            <a:ext cx="1838271" cy="2026962"/>
          </a:xfrm>
          <a:prstGeom prst="rtTriangle">
            <a:avLst/>
          </a:prstGeom>
          <a:solidFill>
            <a:srgbClr val="660066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lIns="83574" tIns="56496" rIns="83574" bIns="41787" anchor="ctr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3540" dirty="0">
                <a:solidFill>
                  <a:srgbClr val="000000"/>
                </a:solidFill>
              </a:rPr>
              <a:t>№2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4759399" y="2473632"/>
            <a:ext cx="2539968" cy="1070236"/>
          </a:xfrm>
          <a:prstGeom prst="triangle">
            <a:avLst>
              <a:gd name="adj" fmla="val 68519"/>
            </a:avLst>
          </a:prstGeom>
          <a:solidFill>
            <a:srgbClr val="C5000B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lIns="83574" tIns="56496" rIns="83574" bIns="41787" anchor="ctr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3540">
                <a:solidFill>
                  <a:srgbClr val="000000"/>
                </a:solidFill>
              </a:rPr>
              <a:t>№3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1440000">
            <a:off x="7505748" y="2675591"/>
            <a:ext cx="2407295" cy="535118"/>
          </a:xfrm>
          <a:prstGeom prst="triangle">
            <a:avLst>
              <a:gd name="adj" fmla="val 34977"/>
            </a:avLst>
          </a:prstGeom>
          <a:solidFill>
            <a:srgbClr val="FF950E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lIns="83574" tIns="56496" rIns="83574" bIns="41787" anchor="ctr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3540">
                <a:solidFill>
                  <a:srgbClr val="000000"/>
                </a:solidFill>
              </a:rPr>
              <a:t>№4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 rot="19579643">
            <a:off x="7363885" y="3554419"/>
            <a:ext cx="2595987" cy="1584716"/>
          </a:xfrm>
          <a:prstGeom prst="triangle">
            <a:avLst>
              <a:gd name="adj" fmla="val 49958"/>
            </a:avLst>
          </a:prstGeom>
          <a:solidFill>
            <a:srgbClr val="E6E6FF"/>
          </a:solidFill>
          <a:ln w="9360" cap="flat">
            <a:solidFill>
              <a:srgbClr val="3465A4"/>
            </a:solidFill>
            <a:round/>
            <a:headEnd/>
            <a:tailEnd/>
          </a:ln>
          <a:effectLst/>
        </p:spPr>
        <p:txBody>
          <a:bodyPr wrap="none" lIns="83574" tIns="56496" rIns="83574" bIns="41787" anchor="ctr"/>
          <a:lstStyle/>
          <a:p>
            <a:pPr algn="ctr">
              <a:tabLst>
                <a:tab pos="0" algn="l"/>
                <a:tab pos="415711" algn="l"/>
                <a:tab pos="832897" algn="l"/>
                <a:tab pos="1250081" algn="l"/>
                <a:tab pos="1667267" algn="l"/>
                <a:tab pos="2084452" algn="l"/>
                <a:tab pos="2501637" algn="l"/>
                <a:tab pos="2918822" algn="l"/>
                <a:tab pos="3336008" algn="l"/>
                <a:tab pos="3753192" algn="l"/>
                <a:tab pos="4170378" algn="l"/>
                <a:tab pos="4587563" algn="l"/>
                <a:tab pos="5004748" algn="l"/>
                <a:tab pos="5421933" algn="l"/>
                <a:tab pos="5839119" algn="l"/>
                <a:tab pos="6256303" algn="l"/>
                <a:tab pos="6673489" algn="l"/>
                <a:tab pos="7090674" algn="l"/>
                <a:tab pos="7507859" algn="l"/>
                <a:tab pos="7925044" algn="l"/>
                <a:tab pos="8342229" algn="l"/>
              </a:tabLst>
            </a:pPr>
            <a:r>
              <a:rPr lang="ru-RU" sz="3540">
                <a:solidFill>
                  <a:srgbClr val="000000"/>
                </a:solidFill>
              </a:rPr>
              <a:t>№5</a:t>
            </a:r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19147" y="4608113"/>
            <a:ext cx="2637263" cy="171739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080118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3042</TotalTime>
  <Words>405</Words>
  <Application>Microsoft Office PowerPoint</Application>
  <PresentationFormat>Произвольный</PresentationFormat>
  <Paragraphs>104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Microsoft YaHei</vt:lpstr>
      <vt:lpstr>Arial</vt:lpstr>
      <vt:lpstr>Calibri</vt:lpstr>
      <vt:lpstr>Calibri Light</vt:lpstr>
      <vt:lpstr>Cambria Math</vt:lpstr>
      <vt:lpstr>Source Sans Pro Semibold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ATROFIMIZDA GEOMETRIYA!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344</cp:revision>
  <dcterms:created xsi:type="dcterms:W3CDTF">2020-04-09T07:32:19Z</dcterms:created>
  <dcterms:modified xsi:type="dcterms:W3CDTF">2020-11-08T19:31:47Z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