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18"/>
  </p:notesMasterIdLst>
  <p:sldIdLst>
    <p:sldId id="306" r:id="rId2"/>
    <p:sldId id="385" r:id="rId3"/>
    <p:sldId id="371" r:id="rId4"/>
    <p:sldId id="379" r:id="rId5"/>
    <p:sldId id="372" r:id="rId6"/>
    <p:sldId id="380" r:id="rId7"/>
    <p:sldId id="373" r:id="rId8"/>
    <p:sldId id="381" r:id="rId9"/>
    <p:sldId id="374" r:id="rId10"/>
    <p:sldId id="382" r:id="rId11"/>
    <p:sldId id="375" r:id="rId12"/>
    <p:sldId id="384" r:id="rId13"/>
    <p:sldId id="383" r:id="rId14"/>
    <p:sldId id="378" r:id="rId15"/>
    <p:sldId id="376" r:id="rId16"/>
    <p:sldId id="305" r:id="rId17"/>
  </p:sldIdLst>
  <p:sldSz cx="12192000" cy="6858000"/>
  <p:notesSz cx="6858000" cy="9144000"/>
  <p:custDataLst>
    <p:tags r:id="rId19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A0000"/>
    <a:srgbClr val="5D2884"/>
    <a:srgbClr val="2B133D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74" autoAdjust="0"/>
    <p:restoredTop sz="99630" autoAdjust="0"/>
  </p:normalViewPr>
  <p:slideViewPr>
    <p:cSldViewPr>
      <p:cViewPr>
        <p:scale>
          <a:sx n="77" d="100"/>
          <a:sy n="77" d="100"/>
        </p:scale>
        <p:origin x="-168" y="-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emf"/><Relationship Id="rId2" Type="http://schemas.openxmlformats.org/officeDocument/2006/relationships/image" Target="../media/image28.emf"/><Relationship Id="rId1" Type="http://schemas.openxmlformats.org/officeDocument/2006/relationships/image" Target="../media/image27.emf"/><Relationship Id="rId5" Type="http://schemas.openxmlformats.org/officeDocument/2006/relationships/image" Target="../media/image31.wmf"/><Relationship Id="rId4" Type="http://schemas.openxmlformats.org/officeDocument/2006/relationships/image" Target="../media/image30.e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4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4" Type="http://schemas.openxmlformats.org/officeDocument/2006/relationships/image" Target="../media/image1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1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1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1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72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2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7177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6972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F0245D6-1396-49CD-AD27-062C2EE79B45}" type="slidenum">
              <a:rPr lang="ru-RU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15</a:t>
            </a:fld>
            <a:endParaRPr lang="ru-RU">
              <a:latin typeface="Arial" panose="020B0604020202020204" pitchFamily="34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8113" y="766763"/>
            <a:ext cx="6823075" cy="38385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smtClean="0"/>
              <a:t>Посмотрим на ладонь левой руки и пронумеруем пальцы так:</a:t>
            </a:r>
            <a:br>
              <a:rPr lang="ru-RU" smtClean="0"/>
            </a:br>
            <a:r>
              <a:rPr lang="ru-RU" smtClean="0"/>
              <a:t> мизинец – 0, безымянный – 1, средний – 2, указательный – 3, большой – 4. </a:t>
            </a:r>
            <a:br>
              <a:rPr lang="ru-RU" smtClean="0"/>
            </a:br>
            <a:r>
              <a:rPr lang="ru-RU" smtClean="0"/>
              <a:t>При широко расставленных пальцах они примерно соответствуют углам 0</a:t>
            </a:r>
            <a:r>
              <a:rPr lang="ru-RU" baseline="30000" smtClean="0"/>
              <a:t>0</a:t>
            </a:r>
            <a:r>
              <a:rPr lang="ru-RU" smtClean="0"/>
              <a:t>, 30</a:t>
            </a:r>
            <a:r>
              <a:rPr lang="ru-RU" baseline="30000" smtClean="0"/>
              <a:t>0</a:t>
            </a:r>
            <a:r>
              <a:rPr lang="ru-RU" smtClean="0"/>
              <a:t>, 45</a:t>
            </a:r>
            <a:r>
              <a:rPr lang="ru-RU" baseline="30000" smtClean="0"/>
              <a:t>0</a:t>
            </a:r>
            <a:r>
              <a:rPr lang="ru-RU" smtClean="0"/>
              <a:t>, 60</a:t>
            </a:r>
            <a:r>
              <a:rPr lang="ru-RU" baseline="30000" smtClean="0"/>
              <a:t>0</a:t>
            </a:r>
            <a:r>
              <a:rPr lang="ru-RU" smtClean="0"/>
              <a:t>, 90</a:t>
            </a:r>
            <a:r>
              <a:rPr lang="ru-RU" baseline="30000" smtClean="0"/>
              <a:t>0</a:t>
            </a:r>
            <a:r>
              <a:rPr lang="ru-RU" smtClean="0"/>
              <a:t>. </a:t>
            </a:r>
            <a:br>
              <a:rPr lang="ru-RU" smtClean="0"/>
            </a:br>
            <a:r>
              <a:rPr lang="ru-RU" smtClean="0"/>
              <a:t>Синусы этих углов будут равны половине квадратного корня из присвоенного пальцу номера.</a:t>
            </a:r>
          </a:p>
          <a:p>
            <a:r>
              <a:rPr lang="ru-RU" smtClean="0"/>
              <a:t>Значения косинуса находятся аналогично, только пальцы нужно пронумеровать в обратном порядке: большой – 0, …, мизинец – 4.</a:t>
            </a:r>
          </a:p>
          <a:p>
            <a:r>
              <a:rPr lang="ru-RU" smtClean="0"/>
              <a:t>Квант №1, 1984год</a:t>
            </a:r>
          </a:p>
        </p:txBody>
      </p:sp>
    </p:spTree>
    <p:extLst>
      <p:ext uri="{BB962C8B-B14F-4D97-AF65-F5344CB8AC3E}">
        <p14:creationId xmlns:p14="http://schemas.microsoft.com/office/powerpoint/2010/main" val="60393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11/6/2020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16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11/6/2020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633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11/6/2020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00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25233" y="3183000"/>
            <a:ext cx="4848800" cy="30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57762423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7DDC04F-32CE-488B-9B5F-C5BAFB58F1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1056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11/6/2020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11/6/2020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909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11/6/2020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91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11/6/2020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51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11/6/2020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1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11/6/2020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67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11/6/2020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039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11/6/2020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071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11/6/2020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38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11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51.bin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8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50.bin"/><Relationship Id="rId5" Type="http://schemas.openxmlformats.org/officeDocument/2006/relationships/oleObject" Target="../embeddings/oleObject47.bin"/><Relationship Id="rId15" Type="http://schemas.openxmlformats.org/officeDocument/2006/relationships/oleObject" Target="../embeddings/oleObject53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49.bin"/><Relationship Id="rId14" Type="http://schemas.openxmlformats.org/officeDocument/2006/relationships/oleObject" Target="../embeddings/oleObject52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emf"/><Relationship Id="rId3" Type="http://schemas.openxmlformats.org/officeDocument/2006/relationships/oleObject" Target="../embeddings/oleObject54.bin"/><Relationship Id="rId7" Type="http://schemas.openxmlformats.org/officeDocument/2006/relationships/oleObject" Target="../embeddings/oleObject56.bin"/><Relationship Id="rId12" Type="http://schemas.openxmlformats.org/officeDocument/2006/relationships/image" Target="../media/image3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8.emf"/><Relationship Id="rId11" Type="http://schemas.openxmlformats.org/officeDocument/2006/relationships/oleObject" Target="../embeddings/oleObject58.bin"/><Relationship Id="rId5" Type="http://schemas.openxmlformats.org/officeDocument/2006/relationships/oleObject" Target="../embeddings/oleObject55.bin"/><Relationship Id="rId10" Type="http://schemas.openxmlformats.org/officeDocument/2006/relationships/image" Target="../media/image30.emf"/><Relationship Id="rId4" Type="http://schemas.openxmlformats.org/officeDocument/2006/relationships/image" Target="../media/image27.emf"/><Relationship Id="rId9" Type="http://schemas.openxmlformats.org/officeDocument/2006/relationships/oleObject" Target="../embeddings/oleObject57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64.bin"/><Relationship Id="rId3" Type="http://schemas.openxmlformats.org/officeDocument/2006/relationships/oleObject" Target="../embeddings/oleObject59.bin"/><Relationship Id="rId7" Type="http://schemas.openxmlformats.org/officeDocument/2006/relationships/oleObject" Target="../embeddings/oleObject61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63.bin"/><Relationship Id="rId5" Type="http://schemas.openxmlformats.org/officeDocument/2006/relationships/oleObject" Target="../embeddings/oleObject60.bin"/><Relationship Id="rId15" Type="http://schemas.openxmlformats.org/officeDocument/2006/relationships/oleObject" Target="../embeddings/oleObject66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62.bin"/><Relationship Id="rId14" Type="http://schemas.openxmlformats.org/officeDocument/2006/relationships/oleObject" Target="../embeddings/oleObject65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72.bin"/><Relationship Id="rId3" Type="http://schemas.openxmlformats.org/officeDocument/2006/relationships/oleObject" Target="../embeddings/oleObject67.bin"/><Relationship Id="rId7" Type="http://schemas.openxmlformats.org/officeDocument/2006/relationships/oleObject" Target="../embeddings/oleObject69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71.bin"/><Relationship Id="rId5" Type="http://schemas.openxmlformats.org/officeDocument/2006/relationships/oleObject" Target="../embeddings/oleObject68.bin"/><Relationship Id="rId15" Type="http://schemas.openxmlformats.org/officeDocument/2006/relationships/oleObject" Target="../embeddings/oleObject74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70.bin"/><Relationship Id="rId14" Type="http://schemas.openxmlformats.org/officeDocument/2006/relationships/oleObject" Target="../embeddings/oleObject73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oleObject" Target="../embeddings/oleObject75.bin"/><Relationship Id="rId7" Type="http://schemas.openxmlformats.org/officeDocument/2006/relationships/oleObject" Target="../embeddings/oleObject7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33.wmf"/><Relationship Id="rId11" Type="http://schemas.openxmlformats.org/officeDocument/2006/relationships/image" Target="../media/image37.png"/><Relationship Id="rId5" Type="http://schemas.openxmlformats.org/officeDocument/2006/relationships/oleObject" Target="../embeddings/oleObject76.bin"/><Relationship Id="rId10" Type="http://schemas.openxmlformats.org/officeDocument/2006/relationships/image" Target="../media/image36.png"/><Relationship Id="rId4" Type="http://schemas.openxmlformats.org/officeDocument/2006/relationships/image" Target="../media/image32.wmf"/><Relationship Id="rId9" Type="http://schemas.openxmlformats.org/officeDocument/2006/relationships/image" Target="../media/image35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79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78.bin"/><Relationship Id="rId10" Type="http://schemas.openxmlformats.org/officeDocument/2006/relationships/image" Target="../media/image36.wmf"/><Relationship Id="rId4" Type="http://schemas.openxmlformats.org/officeDocument/2006/relationships/image" Target="../media/image38.png"/><Relationship Id="rId9" Type="http://schemas.openxmlformats.org/officeDocument/2006/relationships/oleObject" Target="../embeddings/oleObject80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12.bin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5" Type="http://schemas.openxmlformats.org/officeDocument/2006/relationships/oleObject" Target="../embeddings/oleObject14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Relationship Id="rId14" Type="http://schemas.openxmlformats.org/officeDocument/2006/relationships/oleObject" Target="../embeddings/oleObject13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8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24.bin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5" Type="http://schemas.openxmlformats.org/officeDocument/2006/relationships/oleObject" Target="../embeddings/oleObject26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22.bin"/><Relationship Id="rId14" Type="http://schemas.openxmlformats.org/officeDocument/2006/relationships/oleObject" Target="../embeddings/oleObject25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28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30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36.bin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35.bin"/><Relationship Id="rId5" Type="http://schemas.openxmlformats.org/officeDocument/2006/relationships/oleObject" Target="../embeddings/oleObject32.bin"/><Relationship Id="rId15" Type="http://schemas.openxmlformats.org/officeDocument/2006/relationships/oleObject" Target="../embeddings/oleObject38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34.bin"/><Relationship Id="rId14" Type="http://schemas.openxmlformats.org/officeDocument/2006/relationships/oleObject" Target="../embeddings/oleObject37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44.bin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12" Type="http://schemas.openxmlformats.org/officeDocument/2006/relationships/image" Target="../media/image24.wmf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26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43.bin"/><Relationship Id="rId5" Type="http://schemas.openxmlformats.org/officeDocument/2006/relationships/oleObject" Target="../embeddings/oleObject40.bin"/><Relationship Id="rId15" Type="http://schemas.openxmlformats.org/officeDocument/2006/relationships/oleObject" Target="../embeddings/oleObject45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42.bin"/><Relationship Id="rId14" Type="http://schemas.openxmlformats.org/officeDocument/2006/relationships/image" Target="../media/image2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9848"/>
            <a:ext cx="12192000" cy="173065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2500073" y="287851"/>
            <a:ext cx="6678119" cy="1133092"/>
          </a:xfrm>
          <a:prstGeom prst="rect">
            <a:avLst/>
          </a:prstGeom>
        </p:spPr>
        <p:txBody>
          <a:bodyPr spcFirstLastPara="1" vert="horz" wrap="square" lIns="0" tIns="25350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2044" algn="ctr">
              <a:lnSpc>
                <a:spcPct val="100000"/>
              </a:lnSpc>
              <a:spcBef>
                <a:spcPts val="198"/>
              </a:spcBef>
            </a:pPr>
            <a:r>
              <a:rPr lang="en-US" sz="7034" dirty="0" smtClean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lang="en-US" sz="7034" dirty="0">
              <a:solidFill>
                <a:schemeClr val="bg1"/>
              </a:solidFill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1"/>
          <p:cNvSpPr/>
          <p:nvPr/>
        </p:nvSpPr>
        <p:spPr>
          <a:xfrm>
            <a:off x="9813248" y="2609956"/>
            <a:ext cx="2091500" cy="205035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450"/>
          </a:p>
        </p:txBody>
      </p:sp>
      <p:sp>
        <p:nvSpPr>
          <p:cNvPr id="16" name="TextBox 15"/>
          <p:cNvSpPr txBox="1"/>
          <p:nvPr/>
        </p:nvSpPr>
        <p:spPr>
          <a:xfrm>
            <a:off x="912865" y="2480972"/>
            <a:ext cx="890038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30⁰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ru-RU" sz="4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0⁰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45</a:t>
            </a:r>
            <a:r>
              <a:rPr lang="ru-RU" sz="4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⁰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burchaklar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sinusi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kosinusi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tangensi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kotangensini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hisoblash</a:t>
            </a:r>
            <a:endParaRPr lang="ru-RU" sz="4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604298" y="468563"/>
            <a:ext cx="1414170" cy="769441"/>
          </a:xfrm>
          <a:prstGeom prst="rect">
            <a:avLst/>
          </a:prstGeom>
          <a:solidFill>
            <a:srgbClr val="00B050"/>
          </a:solidFill>
          <a:ln w="57150">
            <a:solidFill>
              <a:schemeClr val="bg1"/>
            </a:solidFill>
          </a:ln>
        </p:spPr>
        <p:txBody>
          <a:bodyPr wrap="none">
            <a:sp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0220" y="2414055"/>
            <a:ext cx="516410" cy="143423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396396" y="4221088"/>
            <a:ext cx="516410" cy="134837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object 11">
            <a:extLst>
              <a:ext uri="{FF2B5EF4-FFF2-40B4-BE49-F238E27FC236}">
                <a16:creationId xmlns:a16="http://schemas.microsoft.com/office/drawing/2014/main" xmlns="" xmlns:lc="http://schemas.openxmlformats.org/drawingml/2006/lockedCanvas" id="{335AFAA3-FF4F-462D-A908-93D09B272E70}"/>
              </a:ext>
            </a:extLst>
          </p:cNvPr>
          <p:cNvSpPr/>
          <p:nvPr/>
        </p:nvSpPr>
        <p:spPr>
          <a:xfrm>
            <a:off x="832730" y="361897"/>
            <a:ext cx="932000" cy="98500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3337515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Group 2"/>
          <p:cNvGraphicFramePr>
            <a:graphicFrameLocks noGrp="1"/>
          </p:cNvGraphicFramePr>
          <p:nvPr/>
        </p:nvGraphicFramePr>
        <p:xfrm>
          <a:off x="2063750" y="476250"/>
          <a:ext cx="8064500" cy="5473700"/>
        </p:xfrm>
        <a:graphic>
          <a:graphicData uri="http://schemas.openxmlformats.org/drawingml/2006/table">
            <a:tbl>
              <a:tblPr/>
              <a:tblGrid>
                <a:gridCol w="2016125"/>
                <a:gridCol w="2016125"/>
                <a:gridCol w="2016125"/>
                <a:gridCol w="2016125"/>
              </a:tblGrid>
              <a:tr h="1368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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</a:t>
                      </a:r>
                      <a:r>
                        <a:rPr kumimoji="0" lang="en-US" sz="35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sz="3500" b="0" i="0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45</a:t>
                      </a:r>
                      <a:r>
                        <a:rPr kumimoji="0" lang="en-US" sz="35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sz="3500" b="0" i="0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60</a:t>
                      </a:r>
                      <a:r>
                        <a:rPr kumimoji="0" lang="en-US" sz="35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sz="3500" b="0" i="0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68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sin</a:t>
                      </a:r>
                      <a:r>
                        <a:rPr kumimoji="0" lang="en-US" sz="3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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68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cos</a:t>
                      </a:r>
                      <a:r>
                        <a:rPr kumimoji="0" lang="en-US" sz="3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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68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tg</a:t>
                      </a:r>
                      <a:r>
                        <a:rPr kumimoji="0" lang="en-US" sz="3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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0685" name="Rectangle 29"/>
          <p:cNvSpPr>
            <a:spLocks noChangeArrowheads="1"/>
          </p:cNvSpPr>
          <p:nvPr/>
        </p:nvSpPr>
        <p:spPr bwMode="auto">
          <a:xfrm>
            <a:off x="1524001" y="304907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graphicFrame>
        <p:nvGraphicFramePr>
          <p:cNvPr id="70686" name="Object 2"/>
          <p:cNvGraphicFramePr>
            <a:graphicFrameLocks noChangeAspect="1"/>
          </p:cNvGraphicFramePr>
          <p:nvPr/>
        </p:nvGraphicFramePr>
        <p:xfrm>
          <a:off x="4792664" y="1890713"/>
          <a:ext cx="477837" cy="1223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4" name="Формула" r:id="rId3" imgW="152334" imgH="393529" progId="Equation.3">
                  <p:embed/>
                </p:oleObj>
              </mc:Choice>
              <mc:Fallback>
                <p:oleObj name="Формула" r:id="rId3" imgW="152334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2664" y="1890713"/>
                        <a:ext cx="477837" cy="1223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687" name="Rectangle 31"/>
          <p:cNvSpPr>
            <a:spLocks noChangeArrowheads="1"/>
          </p:cNvSpPr>
          <p:nvPr/>
        </p:nvSpPr>
        <p:spPr bwMode="auto">
          <a:xfrm>
            <a:off x="1524001" y="303002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graphicFrame>
        <p:nvGraphicFramePr>
          <p:cNvPr id="70688" name="Object 3"/>
          <p:cNvGraphicFramePr>
            <a:graphicFrameLocks noChangeAspect="1"/>
          </p:cNvGraphicFramePr>
          <p:nvPr/>
        </p:nvGraphicFramePr>
        <p:xfrm>
          <a:off x="6456363" y="1916113"/>
          <a:ext cx="762000" cy="1225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5" name="Формула" r:id="rId5" imgW="266469" imgH="431425" progId="Equation.3">
                  <p:embed/>
                </p:oleObj>
              </mc:Choice>
              <mc:Fallback>
                <p:oleObj name="Формула" r:id="rId5" imgW="266469" imgH="43142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6363" y="1916113"/>
                        <a:ext cx="762000" cy="1225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689" name="Rectangle 33"/>
          <p:cNvSpPr>
            <a:spLocks noChangeArrowheads="1"/>
          </p:cNvSpPr>
          <p:nvPr/>
        </p:nvSpPr>
        <p:spPr bwMode="auto">
          <a:xfrm>
            <a:off x="1524001" y="303002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70690" name="Rectangle 34"/>
          <p:cNvSpPr>
            <a:spLocks noChangeArrowheads="1"/>
          </p:cNvSpPr>
          <p:nvPr/>
        </p:nvSpPr>
        <p:spPr bwMode="auto">
          <a:xfrm>
            <a:off x="1524001" y="303002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graphicFrame>
        <p:nvGraphicFramePr>
          <p:cNvPr id="70691" name="Object 4"/>
          <p:cNvGraphicFramePr>
            <a:graphicFrameLocks noChangeAspect="1"/>
          </p:cNvGraphicFramePr>
          <p:nvPr/>
        </p:nvGraphicFramePr>
        <p:xfrm>
          <a:off x="8688388" y="1844676"/>
          <a:ext cx="774700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6" name="Формула" r:id="rId7" imgW="253890" imgH="431613" progId="Equation.3">
                  <p:embed/>
                </p:oleObj>
              </mc:Choice>
              <mc:Fallback>
                <p:oleObj name="Формула" r:id="rId7" imgW="253890" imgH="4316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88388" y="1844676"/>
                        <a:ext cx="774700" cy="1292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692" name="Rectangle 36"/>
          <p:cNvSpPr>
            <a:spLocks noChangeArrowheads="1"/>
          </p:cNvSpPr>
          <p:nvPr/>
        </p:nvSpPr>
        <p:spPr bwMode="auto">
          <a:xfrm>
            <a:off x="1524001" y="303002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70693" name="Rectangle 37"/>
          <p:cNvSpPr>
            <a:spLocks noChangeArrowheads="1"/>
          </p:cNvSpPr>
          <p:nvPr/>
        </p:nvSpPr>
        <p:spPr bwMode="auto">
          <a:xfrm>
            <a:off x="1524001" y="303002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graphicFrame>
        <p:nvGraphicFramePr>
          <p:cNvPr id="70694" name="Object 5"/>
          <p:cNvGraphicFramePr>
            <a:graphicFrameLocks noChangeAspect="1"/>
          </p:cNvGraphicFramePr>
          <p:nvPr/>
        </p:nvGraphicFramePr>
        <p:xfrm>
          <a:off x="4656138" y="4652963"/>
          <a:ext cx="735012" cy="1223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7" name="Формула" r:id="rId9" imgW="253890" imgH="431613" progId="Equation.3">
                  <p:embed/>
                </p:oleObj>
              </mc:Choice>
              <mc:Fallback>
                <p:oleObj name="Формула" r:id="rId9" imgW="253890" imgH="4316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6138" y="4652963"/>
                        <a:ext cx="735012" cy="1223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695" name="Rectangle 39"/>
          <p:cNvSpPr>
            <a:spLocks noChangeArrowheads="1"/>
          </p:cNvSpPr>
          <p:nvPr/>
        </p:nvSpPr>
        <p:spPr bwMode="auto">
          <a:xfrm>
            <a:off x="1524001" y="31300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graphicFrame>
        <p:nvGraphicFramePr>
          <p:cNvPr id="70696" name="Object 6"/>
          <p:cNvGraphicFramePr>
            <a:graphicFrameLocks noChangeAspect="1"/>
          </p:cNvGraphicFramePr>
          <p:nvPr/>
        </p:nvGraphicFramePr>
        <p:xfrm>
          <a:off x="8543926" y="4797426"/>
          <a:ext cx="936625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8" name="Формула" r:id="rId11" imgW="228600" imgH="228600" progId="Equation.3">
                  <p:embed/>
                </p:oleObj>
              </mc:Choice>
              <mc:Fallback>
                <p:oleObj name="Формула" r:id="rId11" imgW="2286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43926" y="4797426"/>
                        <a:ext cx="936625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97" name="Object 7"/>
          <p:cNvGraphicFramePr>
            <a:graphicFrameLocks noChangeAspect="1"/>
          </p:cNvGraphicFramePr>
          <p:nvPr/>
        </p:nvGraphicFramePr>
        <p:xfrm>
          <a:off x="8878889" y="3265488"/>
          <a:ext cx="477837" cy="1223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9" name="Формула" r:id="rId13" imgW="152334" imgH="393529" progId="Equation.3">
                  <p:embed/>
                </p:oleObj>
              </mc:Choice>
              <mc:Fallback>
                <p:oleObj name="Формула" r:id="rId13" imgW="152334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78889" y="3265488"/>
                        <a:ext cx="477837" cy="1223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98" name="Object 8"/>
          <p:cNvGraphicFramePr>
            <a:graphicFrameLocks noChangeAspect="1"/>
          </p:cNvGraphicFramePr>
          <p:nvPr/>
        </p:nvGraphicFramePr>
        <p:xfrm>
          <a:off x="6527800" y="3284538"/>
          <a:ext cx="762000" cy="1225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0" name="Формула" r:id="rId14" imgW="266469" imgH="431425" progId="Equation.3">
                  <p:embed/>
                </p:oleObj>
              </mc:Choice>
              <mc:Fallback>
                <p:oleObj name="Формула" r:id="rId14" imgW="266469" imgH="43142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7800" y="3284538"/>
                        <a:ext cx="762000" cy="1225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99" name="Object 9"/>
          <p:cNvGraphicFramePr>
            <a:graphicFrameLocks noChangeAspect="1"/>
          </p:cNvGraphicFramePr>
          <p:nvPr/>
        </p:nvGraphicFramePr>
        <p:xfrm>
          <a:off x="4727575" y="3284539"/>
          <a:ext cx="774700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1" name="Формула" r:id="rId15" imgW="253890" imgH="431613" progId="Equation.3">
                  <p:embed/>
                </p:oleObj>
              </mc:Choice>
              <mc:Fallback>
                <p:oleObj name="Формула" r:id="rId15" imgW="253890" imgH="4316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7575" y="3284539"/>
                        <a:ext cx="774700" cy="1292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97" name="Rectangle 45"/>
          <p:cNvSpPr>
            <a:spLocks noChangeArrowheads="1"/>
          </p:cNvSpPr>
          <p:nvPr/>
        </p:nvSpPr>
        <p:spPr bwMode="auto">
          <a:xfrm>
            <a:off x="6240464" y="1916113"/>
            <a:ext cx="1512887" cy="1223962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23599" name="Rectangle 47"/>
          <p:cNvSpPr>
            <a:spLocks noChangeArrowheads="1"/>
          </p:cNvSpPr>
          <p:nvPr/>
        </p:nvSpPr>
        <p:spPr bwMode="auto">
          <a:xfrm>
            <a:off x="4295775" y="4652963"/>
            <a:ext cx="1512888" cy="1223962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23600" name="Rectangle 48"/>
          <p:cNvSpPr>
            <a:spLocks noChangeArrowheads="1"/>
          </p:cNvSpPr>
          <p:nvPr/>
        </p:nvSpPr>
        <p:spPr bwMode="auto">
          <a:xfrm>
            <a:off x="6240464" y="3284538"/>
            <a:ext cx="1512887" cy="1223962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23602" name="Rectangle 50"/>
          <p:cNvSpPr>
            <a:spLocks noChangeArrowheads="1"/>
          </p:cNvSpPr>
          <p:nvPr/>
        </p:nvSpPr>
        <p:spPr bwMode="auto">
          <a:xfrm>
            <a:off x="6240464" y="4652963"/>
            <a:ext cx="1512887" cy="1223962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23604" name="Rectangle 52"/>
          <p:cNvSpPr>
            <a:spLocks noChangeArrowheads="1"/>
          </p:cNvSpPr>
          <p:nvPr/>
        </p:nvSpPr>
        <p:spPr bwMode="auto">
          <a:xfrm>
            <a:off x="8328025" y="4652963"/>
            <a:ext cx="1512888" cy="1223962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31" name="Rectangle 45"/>
          <p:cNvSpPr>
            <a:spLocks noChangeArrowheads="1"/>
          </p:cNvSpPr>
          <p:nvPr/>
        </p:nvSpPr>
        <p:spPr bwMode="auto">
          <a:xfrm>
            <a:off x="6253163" y="1906072"/>
            <a:ext cx="1512887" cy="1223962"/>
          </a:xfrm>
          <a:prstGeom prst="rect">
            <a:avLst/>
          </a:prstGeom>
          <a:solidFill>
            <a:srgbClr val="00B0F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32" name="Rectangle 45"/>
          <p:cNvSpPr>
            <a:spLocks noChangeArrowheads="1"/>
          </p:cNvSpPr>
          <p:nvPr/>
        </p:nvSpPr>
        <p:spPr bwMode="auto">
          <a:xfrm>
            <a:off x="6253164" y="3281364"/>
            <a:ext cx="1512887" cy="1223962"/>
          </a:xfrm>
          <a:prstGeom prst="rect">
            <a:avLst/>
          </a:prstGeom>
          <a:solidFill>
            <a:srgbClr val="00B0F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</p:spTree>
    <p:extLst>
      <p:ext uri="{BB962C8B-B14F-4D97-AF65-F5344CB8AC3E}">
        <p14:creationId xmlns:p14="http://schemas.microsoft.com/office/powerpoint/2010/main" val="3037173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99" grpId="0" animBg="1"/>
      <p:bldP spid="23604" grpId="0" animBg="1"/>
      <p:bldP spid="31" grpId="0" animBg="1"/>
      <p:bldP spid="3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2424114" y="2276475"/>
            <a:ext cx="3673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sz="2400">
                <a:latin typeface="Times New Roman" panose="02020603050405020304" pitchFamily="18" charset="0"/>
              </a:rPr>
              <a:t>AC = BC = 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245" name="Object 14"/>
          <p:cNvGraphicFramePr>
            <a:graphicFrameLocks noChangeAspect="1"/>
          </p:cNvGraphicFramePr>
          <p:nvPr/>
        </p:nvGraphicFramePr>
        <p:xfrm>
          <a:off x="4079876" y="2133600"/>
          <a:ext cx="576263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76" name="Формула" r:id="rId3" imgW="266653" imgH="409727" progId="Equation.3">
                  <p:embed/>
                </p:oleObj>
              </mc:Choice>
              <mc:Fallback>
                <p:oleObj name="Формула" r:id="rId3" imgW="266653" imgH="40972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9876" y="2133600"/>
                        <a:ext cx="576263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88" name="Rectangle 15"/>
          <p:cNvSpPr>
            <a:spLocks noChangeArrowheads="1"/>
          </p:cNvSpPr>
          <p:nvPr/>
        </p:nvSpPr>
        <p:spPr bwMode="auto">
          <a:xfrm>
            <a:off x="2666206" y="3157203"/>
            <a:ext cx="5976938" cy="3411538"/>
          </a:xfrm>
          <a:prstGeom prst="rect">
            <a:avLst/>
          </a:prstGeom>
          <a:noFill/>
          <a:ln w="38100" cmpd="dbl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2400">
              <a:latin typeface="Times New Roman" panose="02020603050405020304" pitchFamily="18" charset="0"/>
            </a:endParaRPr>
          </a:p>
        </p:txBody>
      </p:sp>
      <p:graphicFrame>
        <p:nvGraphicFramePr>
          <p:cNvPr id="18448" name="Object 16"/>
          <p:cNvGraphicFramePr>
            <a:graphicFrameLocks noChangeAspect="1"/>
          </p:cNvGraphicFramePr>
          <p:nvPr/>
        </p:nvGraphicFramePr>
        <p:xfrm>
          <a:off x="3432176" y="3429000"/>
          <a:ext cx="4454525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77" name="Формула" r:id="rId5" imgW="2038287" imgH="447630" progId="Equation.3">
                  <p:embed/>
                </p:oleObj>
              </mc:Choice>
              <mc:Fallback>
                <p:oleObj name="Формула" r:id="rId5" imgW="2038287" imgH="44763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2176" y="3429000"/>
                        <a:ext cx="4454525" cy="996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9" name="Object 17"/>
          <p:cNvGraphicFramePr>
            <a:graphicFrameLocks noChangeAspect="1"/>
          </p:cNvGraphicFramePr>
          <p:nvPr/>
        </p:nvGraphicFramePr>
        <p:xfrm>
          <a:off x="3346451" y="5661025"/>
          <a:ext cx="2524125" cy="814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78" name="Формула" r:id="rId7" imgW="1209583" imgH="380921" progId="Equation.3">
                  <p:embed/>
                </p:oleObj>
              </mc:Choice>
              <mc:Fallback>
                <p:oleObj name="Формула" r:id="rId7" imgW="1209583" imgH="38092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6451" y="5661025"/>
                        <a:ext cx="2524125" cy="814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51" name="Object 19"/>
          <p:cNvGraphicFramePr>
            <a:graphicFrameLocks noChangeAspect="1"/>
          </p:cNvGraphicFramePr>
          <p:nvPr/>
        </p:nvGraphicFramePr>
        <p:xfrm>
          <a:off x="3378200" y="4508501"/>
          <a:ext cx="4552950" cy="976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79" name="Формула" r:id="rId9" imgW="2124146" imgH="447630" progId="Equation.3">
                  <p:embed/>
                </p:oleObj>
              </mc:Choice>
              <mc:Fallback>
                <p:oleObj name="Формула" r:id="rId9" imgW="2124146" imgH="44763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8200" y="4508501"/>
                        <a:ext cx="4552950" cy="976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1992314" y="1196975"/>
            <a:ext cx="2232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sz="2400">
                <a:latin typeface="Times New Roman" panose="02020603050405020304" pitchFamily="18" charset="0"/>
              </a:rPr>
              <a:t>AC = BC</a:t>
            </a:r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2279651" y="1628776"/>
            <a:ext cx="3529013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sz="2400" dirty="0">
                <a:latin typeface="Times New Roman" panose="02020603050405020304" pitchFamily="18" charset="0"/>
              </a:rPr>
              <a:t>AB</a:t>
            </a:r>
            <a:r>
              <a:rPr lang="en-US" sz="2400" dirty="0">
                <a:latin typeface="Times New Roman" panose="02020603050405020304" pitchFamily="18" charset="0"/>
              </a:rPr>
              <a:t>²</a:t>
            </a:r>
            <a:r>
              <a:rPr lang="ru-RU" sz="2400" dirty="0">
                <a:latin typeface="Times New Roman" panose="02020603050405020304" pitchFamily="18" charset="0"/>
              </a:rPr>
              <a:t> = AC</a:t>
            </a:r>
            <a:r>
              <a:rPr lang="en-US" sz="2400" dirty="0">
                <a:latin typeface="Times New Roman" panose="02020603050405020304" pitchFamily="18" charset="0"/>
              </a:rPr>
              <a:t>²</a:t>
            </a:r>
            <a:r>
              <a:rPr lang="ru-RU" sz="2400" dirty="0">
                <a:latin typeface="Times New Roman" panose="02020603050405020304" pitchFamily="18" charset="0"/>
              </a:rPr>
              <a:t> + BC</a:t>
            </a:r>
            <a:r>
              <a:rPr lang="en-US" sz="2400" dirty="0">
                <a:latin typeface="Times New Roman" panose="02020603050405020304" pitchFamily="18" charset="0"/>
              </a:rPr>
              <a:t>²</a:t>
            </a:r>
            <a:r>
              <a:rPr lang="ru-RU" sz="2400" dirty="0">
                <a:latin typeface="Times New Roman" panose="02020603050405020304" pitchFamily="18" charset="0"/>
              </a:rPr>
              <a:t> =2AC</a:t>
            </a:r>
            <a:r>
              <a:rPr lang="en-US" sz="2400" dirty="0">
                <a:latin typeface="Times New Roman" panose="02020603050405020304" pitchFamily="18" charset="0"/>
              </a:rPr>
              <a:t>²</a:t>
            </a:r>
            <a:endParaRPr lang="ru-RU" sz="2400" dirty="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ru-RU" sz="2400" dirty="0">
              <a:latin typeface="Times New Roman" panose="02020603050405020304" pitchFamily="18" charset="0"/>
            </a:endParaRPr>
          </a:p>
        </p:txBody>
      </p:sp>
      <p:graphicFrame>
        <p:nvGraphicFramePr>
          <p:cNvPr id="655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7726080"/>
              </p:ext>
            </p:extLst>
          </p:nvPr>
        </p:nvGraphicFramePr>
        <p:xfrm>
          <a:off x="230843" y="121020"/>
          <a:ext cx="6862176" cy="880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80" name="Формула" r:id="rId11" imgW="2108160" imgH="228600" progId="Equation.3">
                  <p:embed/>
                </p:oleObj>
              </mc:Choice>
              <mc:Fallback>
                <p:oleObj name="Формула" r:id="rId11" imgW="21081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843" y="121020"/>
                        <a:ext cx="6862176" cy="880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5547" name="Group 57"/>
          <p:cNvGrpSpPr>
            <a:grpSpLocks/>
          </p:cNvGrpSpPr>
          <p:nvPr/>
        </p:nvGrpSpPr>
        <p:grpSpPr bwMode="auto">
          <a:xfrm>
            <a:off x="8328248" y="193675"/>
            <a:ext cx="3312664" cy="2911476"/>
            <a:chOff x="3787" y="141"/>
            <a:chExt cx="1973" cy="1834"/>
          </a:xfrm>
        </p:grpSpPr>
        <p:grpSp>
          <p:nvGrpSpPr>
            <p:cNvPr id="65557" name="Group 9"/>
            <p:cNvGrpSpPr>
              <a:grpSpLocks/>
            </p:cNvGrpSpPr>
            <p:nvPr/>
          </p:nvGrpSpPr>
          <p:grpSpPr bwMode="auto">
            <a:xfrm>
              <a:off x="3787" y="141"/>
              <a:ext cx="1973" cy="1834"/>
              <a:chOff x="431" y="223"/>
              <a:chExt cx="2585" cy="2517"/>
            </a:xfrm>
          </p:grpSpPr>
          <p:grpSp>
            <p:nvGrpSpPr>
              <p:cNvPr id="65563" name="Group 5"/>
              <p:cNvGrpSpPr>
                <a:grpSpLocks/>
              </p:cNvGrpSpPr>
              <p:nvPr/>
            </p:nvGrpSpPr>
            <p:grpSpPr bwMode="auto">
              <a:xfrm>
                <a:off x="703" y="527"/>
                <a:ext cx="2041" cy="1969"/>
                <a:chOff x="703" y="255"/>
                <a:chExt cx="2041" cy="1969"/>
              </a:xfrm>
            </p:grpSpPr>
            <p:sp>
              <p:nvSpPr>
                <p:cNvPr id="65567" name="AutoShape 2"/>
                <p:cNvSpPr>
                  <a:spLocks noChangeArrowheads="1"/>
                </p:cNvSpPr>
                <p:nvPr/>
              </p:nvSpPr>
              <p:spPr bwMode="auto">
                <a:xfrm>
                  <a:off x="703" y="255"/>
                  <a:ext cx="2041" cy="1969"/>
                </a:xfrm>
                <a:prstGeom prst="rtTriangle">
                  <a:avLst/>
                </a:prstGeom>
                <a:solidFill>
                  <a:srgbClr val="FFD685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tx2"/>
                    </a:buClr>
                    <a:buSzPct val="70000"/>
                    <a:buFont typeface="Wingdings" panose="05000000000000000000" pitchFamily="2" charset="2"/>
                    <a:buChar char="l"/>
                    <a:defRPr sz="3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l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l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80000"/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folHlink"/>
                    </a:buClr>
                    <a:buSzPct val="80000"/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folHlink"/>
                    </a:buClr>
                    <a:buSzPct val="80000"/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folHlink"/>
                    </a:buClr>
                    <a:buSzPct val="80000"/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folHlink"/>
                    </a:buClr>
                    <a:buSzPct val="80000"/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ru-RU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5568" name="Line 3"/>
                <p:cNvSpPr>
                  <a:spLocks noChangeShapeType="1"/>
                </p:cNvSpPr>
                <p:nvPr/>
              </p:nvSpPr>
              <p:spPr bwMode="auto">
                <a:xfrm>
                  <a:off x="703" y="2024"/>
                  <a:ext cx="13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5569" name="Line 4"/>
                <p:cNvSpPr>
                  <a:spLocks noChangeShapeType="1"/>
                </p:cNvSpPr>
                <p:nvPr/>
              </p:nvSpPr>
              <p:spPr bwMode="auto">
                <a:xfrm>
                  <a:off x="839" y="2024"/>
                  <a:ext cx="0" cy="18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65564" name="Text Box 6"/>
              <p:cNvSpPr txBox="1">
                <a:spLocks noChangeArrowheads="1"/>
              </p:cNvSpPr>
              <p:nvPr/>
            </p:nvSpPr>
            <p:spPr bwMode="auto">
              <a:xfrm>
                <a:off x="440" y="223"/>
                <a:ext cx="272" cy="3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2"/>
                  </a:buClr>
                  <a:buSzPct val="70000"/>
                  <a:buFont typeface="Wingdings" panose="05000000000000000000" pitchFamily="2" charset="2"/>
                  <a:buChar char="l"/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l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folHlink"/>
                  </a:buClr>
                  <a:buSzPct val="80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ru-RU" sz="2400" dirty="0">
                    <a:latin typeface="Times New Roman" panose="02020603050405020304" pitchFamily="18" charset="0"/>
                  </a:rPr>
                  <a:t>B</a:t>
                </a:r>
              </a:p>
            </p:txBody>
          </p:sp>
          <p:sp>
            <p:nvSpPr>
              <p:cNvPr id="65565" name="Text Box 7"/>
              <p:cNvSpPr txBox="1">
                <a:spLocks noChangeArrowheads="1"/>
              </p:cNvSpPr>
              <p:nvPr/>
            </p:nvSpPr>
            <p:spPr bwMode="auto">
              <a:xfrm>
                <a:off x="2743" y="2252"/>
                <a:ext cx="273" cy="3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2"/>
                  </a:buClr>
                  <a:buSzPct val="70000"/>
                  <a:buFont typeface="Wingdings" panose="05000000000000000000" pitchFamily="2" charset="2"/>
                  <a:buChar char="l"/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l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folHlink"/>
                  </a:buClr>
                  <a:buSzPct val="80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ru-RU" sz="2400">
                    <a:latin typeface="Times New Roman" panose="02020603050405020304" pitchFamily="18" charset="0"/>
                  </a:rPr>
                  <a:t>A</a:t>
                </a:r>
              </a:p>
            </p:txBody>
          </p:sp>
          <p:sp>
            <p:nvSpPr>
              <p:cNvPr id="65566" name="Text Box 8"/>
              <p:cNvSpPr txBox="1">
                <a:spLocks noChangeArrowheads="1"/>
              </p:cNvSpPr>
              <p:nvPr/>
            </p:nvSpPr>
            <p:spPr bwMode="auto">
              <a:xfrm>
                <a:off x="431" y="2341"/>
                <a:ext cx="273" cy="3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2"/>
                  </a:buClr>
                  <a:buSzPct val="70000"/>
                  <a:buFont typeface="Wingdings" panose="05000000000000000000" pitchFamily="2" charset="2"/>
                  <a:buChar char="l"/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l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folHlink"/>
                  </a:buClr>
                  <a:buSzPct val="80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ru-RU" sz="2400">
                    <a:latin typeface="Times New Roman" panose="02020603050405020304" pitchFamily="18" charset="0"/>
                  </a:rPr>
                  <a:t>C</a:t>
                </a:r>
              </a:p>
            </p:txBody>
          </p:sp>
        </p:grpSp>
        <p:grpSp>
          <p:nvGrpSpPr>
            <p:cNvPr id="65558" name="Group 52"/>
            <p:cNvGrpSpPr>
              <a:grpSpLocks/>
            </p:cNvGrpSpPr>
            <p:nvPr/>
          </p:nvGrpSpPr>
          <p:grpSpPr bwMode="auto">
            <a:xfrm>
              <a:off x="3995" y="565"/>
              <a:ext cx="1378" cy="1342"/>
              <a:chOff x="3995" y="565"/>
              <a:chExt cx="1378" cy="1342"/>
            </a:xfrm>
          </p:grpSpPr>
          <p:sp>
            <p:nvSpPr>
              <p:cNvPr id="65559" name="Text Box 11"/>
              <p:cNvSpPr txBox="1">
                <a:spLocks noChangeArrowheads="1"/>
              </p:cNvSpPr>
              <p:nvPr/>
            </p:nvSpPr>
            <p:spPr bwMode="auto">
              <a:xfrm>
                <a:off x="4961" y="1542"/>
                <a:ext cx="41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2"/>
                  </a:buClr>
                  <a:buSzPct val="70000"/>
                  <a:buFont typeface="Wingdings" panose="05000000000000000000" pitchFamily="2" charset="2"/>
                  <a:buChar char="l"/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l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folHlink"/>
                  </a:buClr>
                  <a:buSzPct val="80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ru-RU" sz="2400" dirty="0">
                    <a:latin typeface="Times New Roman" panose="02020603050405020304" pitchFamily="18" charset="0"/>
                  </a:rPr>
                  <a:t>45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°</a:t>
                </a:r>
              </a:p>
            </p:txBody>
          </p:sp>
          <p:sp>
            <p:nvSpPr>
              <p:cNvPr id="65560" name="Text Box 10"/>
              <p:cNvSpPr txBox="1">
                <a:spLocks noChangeArrowheads="1"/>
              </p:cNvSpPr>
              <p:nvPr/>
            </p:nvSpPr>
            <p:spPr bwMode="auto">
              <a:xfrm>
                <a:off x="4012" y="565"/>
                <a:ext cx="41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2"/>
                  </a:buClr>
                  <a:buSzPct val="70000"/>
                  <a:buFont typeface="Wingdings" panose="05000000000000000000" pitchFamily="2" charset="2"/>
                  <a:buChar char="l"/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l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folHlink"/>
                  </a:buClr>
                  <a:buSzPct val="80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ru-RU" sz="2400" dirty="0">
                    <a:latin typeface="Times New Roman" panose="02020603050405020304" pitchFamily="18" charset="0"/>
                  </a:rPr>
                  <a:t>45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°</a:t>
                </a:r>
              </a:p>
            </p:txBody>
          </p:sp>
          <p:sp>
            <p:nvSpPr>
              <p:cNvPr id="65561" name="Line 55"/>
              <p:cNvSpPr>
                <a:spLocks noChangeShapeType="1"/>
              </p:cNvSpPr>
              <p:nvPr/>
            </p:nvSpPr>
            <p:spPr bwMode="auto">
              <a:xfrm>
                <a:off x="3995" y="1061"/>
                <a:ext cx="56" cy="6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5562" name="Line 56"/>
              <p:cNvSpPr>
                <a:spLocks noChangeShapeType="1"/>
              </p:cNvSpPr>
              <p:nvPr/>
            </p:nvSpPr>
            <p:spPr bwMode="auto">
              <a:xfrm flipH="1">
                <a:off x="4516" y="1706"/>
                <a:ext cx="88" cy="20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7565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8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8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3" grpId="0"/>
      <p:bldP spid="28688" grpId="0" animBg="1"/>
      <p:bldP spid="10264" grpId="0"/>
      <p:bldP spid="1026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Group 2"/>
          <p:cNvGraphicFramePr>
            <a:graphicFrameLocks noGrp="1"/>
          </p:cNvGraphicFramePr>
          <p:nvPr/>
        </p:nvGraphicFramePr>
        <p:xfrm>
          <a:off x="2063750" y="476250"/>
          <a:ext cx="8064500" cy="5473700"/>
        </p:xfrm>
        <a:graphic>
          <a:graphicData uri="http://schemas.openxmlformats.org/drawingml/2006/table">
            <a:tbl>
              <a:tblPr/>
              <a:tblGrid>
                <a:gridCol w="2016125"/>
                <a:gridCol w="2016125"/>
                <a:gridCol w="2016125"/>
                <a:gridCol w="2016125"/>
              </a:tblGrid>
              <a:tr h="1368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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</a:t>
                      </a:r>
                      <a:r>
                        <a:rPr kumimoji="0" lang="en-US" sz="35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sz="3500" b="0" i="0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45</a:t>
                      </a:r>
                      <a:r>
                        <a:rPr kumimoji="0" lang="en-US" sz="35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sz="3500" b="0" i="0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60</a:t>
                      </a:r>
                      <a:r>
                        <a:rPr kumimoji="0" lang="en-US" sz="35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sz="3500" b="0" i="0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68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sin</a:t>
                      </a:r>
                      <a:r>
                        <a:rPr kumimoji="0" lang="en-US" sz="3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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68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cos</a:t>
                      </a:r>
                      <a:r>
                        <a:rPr kumimoji="0" lang="en-US" sz="3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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68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tg</a:t>
                      </a:r>
                      <a:r>
                        <a:rPr kumimoji="0" lang="en-US" sz="3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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0685" name="Rectangle 29"/>
          <p:cNvSpPr>
            <a:spLocks noChangeArrowheads="1"/>
          </p:cNvSpPr>
          <p:nvPr/>
        </p:nvSpPr>
        <p:spPr bwMode="auto">
          <a:xfrm>
            <a:off x="1524001" y="304907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graphicFrame>
        <p:nvGraphicFramePr>
          <p:cNvPr id="70686" name="Object 2"/>
          <p:cNvGraphicFramePr>
            <a:graphicFrameLocks noChangeAspect="1"/>
          </p:cNvGraphicFramePr>
          <p:nvPr/>
        </p:nvGraphicFramePr>
        <p:xfrm>
          <a:off x="4792664" y="1890713"/>
          <a:ext cx="477837" cy="1223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0" name="Формула" r:id="rId3" imgW="152334" imgH="393529" progId="Equation.3">
                  <p:embed/>
                </p:oleObj>
              </mc:Choice>
              <mc:Fallback>
                <p:oleObj name="Формула" r:id="rId3" imgW="152334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2664" y="1890713"/>
                        <a:ext cx="477837" cy="1223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687" name="Rectangle 31"/>
          <p:cNvSpPr>
            <a:spLocks noChangeArrowheads="1"/>
          </p:cNvSpPr>
          <p:nvPr/>
        </p:nvSpPr>
        <p:spPr bwMode="auto">
          <a:xfrm>
            <a:off x="1524001" y="303002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graphicFrame>
        <p:nvGraphicFramePr>
          <p:cNvPr id="70688" name="Object 3"/>
          <p:cNvGraphicFramePr>
            <a:graphicFrameLocks noChangeAspect="1"/>
          </p:cNvGraphicFramePr>
          <p:nvPr/>
        </p:nvGraphicFramePr>
        <p:xfrm>
          <a:off x="6456363" y="1916113"/>
          <a:ext cx="762000" cy="1225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1" name="Формула" r:id="rId5" imgW="266469" imgH="431425" progId="Equation.3">
                  <p:embed/>
                </p:oleObj>
              </mc:Choice>
              <mc:Fallback>
                <p:oleObj name="Формула" r:id="rId5" imgW="266469" imgH="43142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6363" y="1916113"/>
                        <a:ext cx="762000" cy="1225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689" name="Rectangle 33"/>
          <p:cNvSpPr>
            <a:spLocks noChangeArrowheads="1"/>
          </p:cNvSpPr>
          <p:nvPr/>
        </p:nvSpPr>
        <p:spPr bwMode="auto">
          <a:xfrm>
            <a:off x="1524001" y="303002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70690" name="Rectangle 34"/>
          <p:cNvSpPr>
            <a:spLocks noChangeArrowheads="1"/>
          </p:cNvSpPr>
          <p:nvPr/>
        </p:nvSpPr>
        <p:spPr bwMode="auto">
          <a:xfrm>
            <a:off x="1524001" y="303002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graphicFrame>
        <p:nvGraphicFramePr>
          <p:cNvPr id="70691" name="Object 4"/>
          <p:cNvGraphicFramePr>
            <a:graphicFrameLocks noChangeAspect="1"/>
          </p:cNvGraphicFramePr>
          <p:nvPr/>
        </p:nvGraphicFramePr>
        <p:xfrm>
          <a:off x="8688388" y="1844676"/>
          <a:ext cx="774700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2" name="Формула" r:id="rId7" imgW="253890" imgH="431613" progId="Equation.3">
                  <p:embed/>
                </p:oleObj>
              </mc:Choice>
              <mc:Fallback>
                <p:oleObj name="Формула" r:id="rId7" imgW="253890" imgH="4316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88388" y="1844676"/>
                        <a:ext cx="774700" cy="1292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692" name="Rectangle 36"/>
          <p:cNvSpPr>
            <a:spLocks noChangeArrowheads="1"/>
          </p:cNvSpPr>
          <p:nvPr/>
        </p:nvSpPr>
        <p:spPr bwMode="auto">
          <a:xfrm>
            <a:off x="1524001" y="303002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70693" name="Rectangle 37"/>
          <p:cNvSpPr>
            <a:spLocks noChangeArrowheads="1"/>
          </p:cNvSpPr>
          <p:nvPr/>
        </p:nvSpPr>
        <p:spPr bwMode="auto">
          <a:xfrm>
            <a:off x="1524001" y="303002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graphicFrame>
        <p:nvGraphicFramePr>
          <p:cNvPr id="70694" name="Object 5"/>
          <p:cNvGraphicFramePr>
            <a:graphicFrameLocks noChangeAspect="1"/>
          </p:cNvGraphicFramePr>
          <p:nvPr/>
        </p:nvGraphicFramePr>
        <p:xfrm>
          <a:off x="4656138" y="4652963"/>
          <a:ext cx="735012" cy="1223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3" name="Формула" r:id="rId9" imgW="253890" imgH="431613" progId="Equation.3">
                  <p:embed/>
                </p:oleObj>
              </mc:Choice>
              <mc:Fallback>
                <p:oleObj name="Формула" r:id="rId9" imgW="253890" imgH="4316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6138" y="4652963"/>
                        <a:ext cx="735012" cy="1223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695" name="Rectangle 39"/>
          <p:cNvSpPr>
            <a:spLocks noChangeArrowheads="1"/>
          </p:cNvSpPr>
          <p:nvPr/>
        </p:nvSpPr>
        <p:spPr bwMode="auto">
          <a:xfrm>
            <a:off x="1524001" y="31300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graphicFrame>
        <p:nvGraphicFramePr>
          <p:cNvPr id="70696" name="Object 6"/>
          <p:cNvGraphicFramePr>
            <a:graphicFrameLocks noChangeAspect="1"/>
          </p:cNvGraphicFramePr>
          <p:nvPr/>
        </p:nvGraphicFramePr>
        <p:xfrm>
          <a:off x="8543926" y="4797426"/>
          <a:ext cx="936625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4" name="Формула" r:id="rId11" imgW="228600" imgH="228600" progId="Equation.3">
                  <p:embed/>
                </p:oleObj>
              </mc:Choice>
              <mc:Fallback>
                <p:oleObj name="Формула" r:id="rId11" imgW="2286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43926" y="4797426"/>
                        <a:ext cx="936625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97" name="Object 7"/>
          <p:cNvGraphicFramePr>
            <a:graphicFrameLocks noChangeAspect="1"/>
          </p:cNvGraphicFramePr>
          <p:nvPr/>
        </p:nvGraphicFramePr>
        <p:xfrm>
          <a:off x="8878889" y="3265488"/>
          <a:ext cx="477837" cy="1223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5" name="Формула" r:id="rId13" imgW="152334" imgH="393529" progId="Equation.3">
                  <p:embed/>
                </p:oleObj>
              </mc:Choice>
              <mc:Fallback>
                <p:oleObj name="Формула" r:id="rId13" imgW="152334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78889" y="3265488"/>
                        <a:ext cx="477837" cy="1223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98" name="Object 8"/>
          <p:cNvGraphicFramePr>
            <a:graphicFrameLocks noChangeAspect="1"/>
          </p:cNvGraphicFramePr>
          <p:nvPr/>
        </p:nvGraphicFramePr>
        <p:xfrm>
          <a:off x="6527800" y="3284538"/>
          <a:ext cx="762000" cy="1225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6" name="Формула" r:id="rId14" imgW="266469" imgH="431425" progId="Equation.3">
                  <p:embed/>
                </p:oleObj>
              </mc:Choice>
              <mc:Fallback>
                <p:oleObj name="Формула" r:id="rId14" imgW="266469" imgH="43142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7800" y="3284538"/>
                        <a:ext cx="762000" cy="1225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99" name="Object 9"/>
          <p:cNvGraphicFramePr>
            <a:graphicFrameLocks noChangeAspect="1"/>
          </p:cNvGraphicFramePr>
          <p:nvPr/>
        </p:nvGraphicFramePr>
        <p:xfrm>
          <a:off x="4727575" y="3284539"/>
          <a:ext cx="774700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7" name="Формула" r:id="rId15" imgW="253890" imgH="431613" progId="Equation.3">
                  <p:embed/>
                </p:oleObj>
              </mc:Choice>
              <mc:Fallback>
                <p:oleObj name="Формула" r:id="rId15" imgW="253890" imgH="4316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7575" y="3284539"/>
                        <a:ext cx="774700" cy="1292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602" name="Rectangle 50"/>
          <p:cNvSpPr>
            <a:spLocks noChangeArrowheads="1"/>
          </p:cNvSpPr>
          <p:nvPr/>
        </p:nvSpPr>
        <p:spPr bwMode="auto">
          <a:xfrm>
            <a:off x="6240464" y="4652963"/>
            <a:ext cx="1512887" cy="1223962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31" name="Rectangle 45"/>
          <p:cNvSpPr>
            <a:spLocks noChangeArrowheads="1"/>
          </p:cNvSpPr>
          <p:nvPr/>
        </p:nvSpPr>
        <p:spPr bwMode="auto">
          <a:xfrm>
            <a:off x="6240463" y="3286126"/>
            <a:ext cx="1512887" cy="1223962"/>
          </a:xfrm>
          <a:prstGeom prst="rect">
            <a:avLst/>
          </a:prstGeom>
          <a:solidFill>
            <a:srgbClr val="00B0F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32" name="Rectangle 45"/>
          <p:cNvSpPr>
            <a:spLocks noChangeArrowheads="1"/>
          </p:cNvSpPr>
          <p:nvPr/>
        </p:nvSpPr>
        <p:spPr bwMode="auto">
          <a:xfrm>
            <a:off x="6240463" y="1916907"/>
            <a:ext cx="1512887" cy="1223962"/>
          </a:xfrm>
          <a:prstGeom prst="rect">
            <a:avLst/>
          </a:prstGeom>
          <a:solidFill>
            <a:srgbClr val="00B0F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</p:spTree>
    <p:extLst>
      <p:ext uri="{BB962C8B-B14F-4D97-AF65-F5344CB8AC3E}">
        <p14:creationId xmlns:p14="http://schemas.microsoft.com/office/powerpoint/2010/main" val="936167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02" grpId="0" animBg="1"/>
      <p:bldP spid="31" grpId="0" animBg="1"/>
      <p:bldP spid="3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82" name="Group 5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3573233"/>
              </p:ext>
            </p:extLst>
          </p:nvPr>
        </p:nvGraphicFramePr>
        <p:xfrm>
          <a:off x="1919536" y="1124744"/>
          <a:ext cx="7848476" cy="5184576"/>
        </p:xfrm>
        <a:graphic>
          <a:graphicData uri="http://schemas.openxmlformats.org/drawingml/2006/table">
            <a:tbl>
              <a:tblPr/>
              <a:tblGrid>
                <a:gridCol w="1962119"/>
                <a:gridCol w="1962119"/>
                <a:gridCol w="1962119"/>
                <a:gridCol w="1962119"/>
              </a:tblGrid>
              <a:tr h="12961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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</a:t>
                      </a:r>
                      <a:r>
                        <a:rPr kumimoji="0" lang="en-US" sz="4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sz="4400" b="0" i="0" u="none" strike="noStrike" cap="none" normalizeH="0" baseline="30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45</a:t>
                      </a:r>
                      <a:r>
                        <a:rPr kumimoji="0" lang="en-US" sz="4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sz="4400" b="0" i="0" u="none" strike="noStrike" cap="none" normalizeH="0" baseline="30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60</a:t>
                      </a:r>
                      <a:r>
                        <a:rPr kumimoji="0" lang="en-US" sz="4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sz="4400" b="0" i="0" u="none" strike="noStrike" cap="none" normalizeH="0" baseline="30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  <a:tr h="12961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sin</a:t>
                      </a:r>
                      <a:r>
                        <a:rPr kumimoji="0" lang="en-US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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0" scaled="1"/>
                      <a:tileRect/>
                    </a:gradFill>
                  </a:tcPr>
                </a:tc>
              </a:tr>
              <a:tr h="12961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cos</a:t>
                      </a:r>
                      <a:r>
                        <a:rPr kumimoji="0" lang="en-US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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</a:tr>
              <a:tr h="12961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tg</a:t>
                      </a:r>
                      <a:r>
                        <a:rPr kumimoji="0" lang="en-US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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r="100000" b="100000"/>
                      </a:path>
                      <a:tileRect l="-100000" t="-100000"/>
                    </a:gradFill>
                  </a:tcPr>
                </a:tc>
              </a:tr>
            </a:tbl>
          </a:graphicData>
        </a:graphic>
      </p:graphicFrame>
      <p:sp>
        <p:nvSpPr>
          <p:cNvPr id="71709" name="Rectangle 35"/>
          <p:cNvSpPr>
            <a:spLocks noChangeArrowheads="1"/>
          </p:cNvSpPr>
          <p:nvPr/>
        </p:nvSpPr>
        <p:spPr bwMode="auto">
          <a:xfrm>
            <a:off x="1523341" y="3439425"/>
            <a:ext cx="17978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graphicFrame>
        <p:nvGraphicFramePr>
          <p:cNvPr id="717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4838533"/>
              </p:ext>
            </p:extLst>
          </p:nvPr>
        </p:nvGraphicFramePr>
        <p:xfrm>
          <a:off x="4832022" y="2557720"/>
          <a:ext cx="465037" cy="1159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2" name="Формула" r:id="rId3" imgW="152334" imgH="393529" progId="Equation.3">
                  <p:embed/>
                </p:oleObj>
              </mc:Choice>
              <mc:Fallback>
                <p:oleObj name="Формула" r:id="rId3" imgW="152334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2022" y="2557720"/>
                        <a:ext cx="465037" cy="1159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11" name="Rectangle 38"/>
          <p:cNvSpPr>
            <a:spLocks noChangeArrowheads="1"/>
          </p:cNvSpPr>
          <p:nvPr/>
        </p:nvSpPr>
        <p:spPr bwMode="auto">
          <a:xfrm>
            <a:off x="1523341" y="3420375"/>
            <a:ext cx="17978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graphicFrame>
        <p:nvGraphicFramePr>
          <p:cNvPr id="7171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7435075"/>
              </p:ext>
            </p:extLst>
          </p:nvPr>
        </p:nvGraphicFramePr>
        <p:xfrm>
          <a:off x="6604517" y="2598952"/>
          <a:ext cx="741588" cy="11608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3" name="Формула" r:id="rId5" imgW="266469" imgH="431425" progId="Equation.3">
                  <p:embed/>
                </p:oleObj>
              </mc:Choice>
              <mc:Fallback>
                <p:oleObj name="Формула" r:id="rId5" imgW="266469" imgH="43142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4517" y="2598952"/>
                        <a:ext cx="741588" cy="11608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13" name="Rectangle 40"/>
          <p:cNvSpPr>
            <a:spLocks noChangeArrowheads="1"/>
          </p:cNvSpPr>
          <p:nvPr/>
        </p:nvSpPr>
        <p:spPr bwMode="auto">
          <a:xfrm>
            <a:off x="1523341" y="3420375"/>
            <a:ext cx="17978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71714" name="Rectangle 42"/>
          <p:cNvSpPr>
            <a:spLocks noChangeArrowheads="1"/>
          </p:cNvSpPr>
          <p:nvPr/>
        </p:nvSpPr>
        <p:spPr bwMode="auto">
          <a:xfrm>
            <a:off x="1523341" y="3420375"/>
            <a:ext cx="17978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graphicFrame>
        <p:nvGraphicFramePr>
          <p:cNvPr id="717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070076"/>
              </p:ext>
            </p:extLst>
          </p:nvPr>
        </p:nvGraphicFramePr>
        <p:xfrm>
          <a:off x="8727136" y="2535799"/>
          <a:ext cx="753948" cy="12239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4" name="Формула" r:id="rId7" imgW="253890" imgH="431613" progId="Equation.3">
                  <p:embed/>
                </p:oleObj>
              </mc:Choice>
              <mc:Fallback>
                <p:oleObj name="Формула" r:id="rId7" imgW="253890" imgH="4316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27136" y="2535799"/>
                        <a:ext cx="753948" cy="122396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16" name="Rectangle 44"/>
          <p:cNvSpPr>
            <a:spLocks noChangeArrowheads="1"/>
          </p:cNvSpPr>
          <p:nvPr/>
        </p:nvSpPr>
        <p:spPr bwMode="auto">
          <a:xfrm>
            <a:off x="1523341" y="3420375"/>
            <a:ext cx="17978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71717" name="Rectangle 46"/>
          <p:cNvSpPr>
            <a:spLocks noChangeArrowheads="1"/>
          </p:cNvSpPr>
          <p:nvPr/>
        </p:nvSpPr>
        <p:spPr bwMode="auto">
          <a:xfrm>
            <a:off x="1523341" y="3420375"/>
            <a:ext cx="17978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graphicFrame>
        <p:nvGraphicFramePr>
          <p:cNvPr id="7171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5740803"/>
              </p:ext>
            </p:extLst>
          </p:nvPr>
        </p:nvGraphicFramePr>
        <p:xfrm>
          <a:off x="4670218" y="5107966"/>
          <a:ext cx="715323" cy="1159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5" name="Формула" r:id="rId9" imgW="253890" imgH="431613" progId="Equation.3">
                  <p:embed/>
                </p:oleObj>
              </mc:Choice>
              <mc:Fallback>
                <p:oleObj name="Формула" r:id="rId9" imgW="253890" imgH="4316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0218" y="5107966"/>
                        <a:ext cx="715323" cy="1159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19" name="Rectangle 48"/>
          <p:cNvSpPr>
            <a:spLocks noChangeArrowheads="1"/>
          </p:cNvSpPr>
          <p:nvPr/>
        </p:nvSpPr>
        <p:spPr bwMode="auto">
          <a:xfrm>
            <a:off x="1523341" y="3520387"/>
            <a:ext cx="17978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graphicFrame>
        <p:nvGraphicFramePr>
          <p:cNvPr id="7172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7284405"/>
              </p:ext>
            </p:extLst>
          </p:nvPr>
        </p:nvGraphicFramePr>
        <p:xfrm>
          <a:off x="8563407" y="5237252"/>
          <a:ext cx="911536" cy="8871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6" name="Формула" r:id="rId11" imgW="228600" imgH="228600" progId="Equation.3">
                  <p:embed/>
                </p:oleObj>
              </mc:Choice>
              <mc:Fallback>
                <p:oleObj name="Формула" r:id="rId11" imgW="2286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63407" y="5237252"/>
                        <a:ext cx="911536" cy="88715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0980900"/>
              </p:ext>
            </p:extLst>
          </p:nvPr>
        </p:nvGraphicFramePr>
        <p:xfrm>
          <a:off x="8865450" y="3852426"/>
          <a:ext cx="465037" cy="1159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7" name="Формула" r:id="rId13" imgW="152334" imgH="393529" progId="Equation.3">
                  <p:embed/>
                </p:oleObj>
              </mc:Choice>
              <mc:Fallback>
                <p:oleObj name="Формула" r:id="rId13" imgW="152334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65450" y="3852426"/>
                        <a:ext cx="465037" cy="1159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9677040"/>
              </p:ext>
            </p:extLst>
          </p:nvPr>
        </p:nvGraphicFramePr>
        <p:xfrm>
          <a:off x="6571867" y="3883997"/>
          <a:ext cx="741588" cy="11608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8" name="Формула" r:id="rId14" imgW="266469" imgH="431425" progId="Equation.3">
                  <p:embed/>
                </p:oleObj>
              </mc:Choice>
              <mc:Fallback>
                <p:oleObj name="Формула" r:id="rId14" imgW="266469" imgH="43142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1867" y="3883997"/>
                        <a:ext cx="741588" cy="11608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767819"/>
              </p:ext>
            </p:extLst>
          </p:nvPr>
        </p:nvGraphicFramePr>
        <p:xfrm>
          <a:off x="4687566" y="3883997"/>
          <a:ext cx="753948" cy="12239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9" name="Формула" r:id="rId15" imgW="253890" imgH="431613" progId="Equation.3">
                  <p:embed/>
                </p:oleObj>
              </mc:Choice>
              <mc:Fallback>
                <p:oleObj name="Формула" r:id="rId15" imgW="253890" imgH="4316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7566" y="3883997"/>
                        <a:ext cx="753948" cy="122396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07368" y="260648"/>
            <a:ext cx="119827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30⁰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0⁰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45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⁰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li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burchaklar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sinusi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kosinusi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tangensi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5072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AutoShape 4"/>
          <p:cNvSpPr>
            <a:spLocks noChangeArrowheads="1"/>
          </p:cNvSpPr>
          <p:nvPr/>
        </p:nvSpPr>
        <p:spPr bwMode="auto">
          <a:xfrm>
            <a:off x="424036" y="1697071"/>
            <a:ext cx="4593236" cy="2000786"/>
          </a:xfrm>
          <a:prstGeom prst="rtTriangle">
            <a:avLst/>
          </a:prstGeom>
          <a:gradFill flip="none" rotWithShape="1">
            <a:gsLst>
              <a:gs pos="0">
                <a:srgbClr val="996600">
                  <a:tint val="66000"/>
                  <a:satMod val="160000"/>
                </a:srgbClr>
              </a:gs>
              <a:gs pos="50000">
                <a:srgbClr val="996600">
                  <a:tint val="44500"/>
                  <a:satMod val="160000"/>
                </a:srgbClr>
              </a:gs>
              <a:gs pos="100000">
                <a:srgbClr val="9966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sz="1800">
                <a:latin typeface="Arial" panose="020B0604020202020204" pitchFamily="34" charset="0"/>
              </a:rPr>
              <a:t>  </a:t>
            </a:r>
          </a:p>
        </p:txBody>
      </p:sp>
      <p:sp>
        <p:nvSpPr>
          <p:cNvPr id="72707" name="Text Box 5"/>
          <p:cNvSpPr txBox="1">
            <a:spLocks noChangeArrowheads="1"/>
          </p:cNvSpPr>
          <p:nvPr/>
        </p:nvSpPr>
        <p:spPr bwMode="auto">
          <a:xfrm>
            <a:off x="4936" y="2354759"/>
            <a:ext cx="609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sz="4000" dirty="0">
                <a:solidFill>
                  <a:srgbClr val="FF0000"/>
                </a:solidFill>
                <a:latin typeface="Arial" panose="020B0604020202020204" pitchFamily="34" charset="0"/>
              </a:rPr>
              <a:t>а</a:t>
            </a:r>
          </a:p>
        </p:txBody>
      </p:sp>
      <p:sp>
        <p:nvSpPr>
          <p:cNvPr id="72708" name="Text Box 6"/>
          <p:cNvSpPr txBox="1">
            <a:spLocks noChangeArrowheads="1"/>
          </p:cNvSpPr>
          <p:nvPr/>
        </p:nvSpPr>
        <p:spPr bwMode="auto">
          <a:xfrm>
            <a:off x="2014255" y="3549660"/>
            <a:ext cx="1219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4000" dirty="0">
                <a:solidFill>
                  <a:srgbClr val="FF0000"/>
                </a:solidFill>
                <a:latin typeface="Arial" panose="020B0604020202020204" pitchFamily="34" charset="0"/>
              </a:rPr>
              <a:t>b</a:t>
            </a:r>
            <a:endParaRPr lang="ru-RU" sz="4000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72709" name="Text Box 7"/>
          <p:cNvSpPr txBox="1">
            <a:spLocks noChangeArrowheads="1"/>
          </p:cNvSpPr>
          <p:nvPr/>
        </p:nvSpPr>
        <p:spPr bwMode="auto">
          <a:xfrm>
            <a:off x="2298292" y="1889225"/>
            <a:ext cx="1447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4000" dirty="0">
                <a:solidFill>
                  <a:srgbClr val="FF0000"/>
                </a:solidFill>
                <a:latin typeface="Arial" panose="020B0604020202020204" pitchFamily="34" charset="0"/>
              </a:rPr>
              <a:t>c</a:t>
            </a:r>
            <a:endParaRPr lang="ru-RU" sz="4000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 flipH="1">
            <a:off x="4167432" y="3337245"/>
            <a:ext cx="79368" cy="3734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graphicFrame>
        <p:nvGraphicFramePr>
          <p:cNvPr id="7272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2565628"/>
              </p:ext>
            </p:extLst>
          </p:nvPr>
        </p:nvGraphicFramePr>
        <p:xfrm>
          <a:off x="6624828" y="2273450"/>
          <a:ext cx="533400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18" name="Формула" r:id="rId3" imgW="152334" imgH="139639" progId="Equation.3">
                  <p:embed/>
                </p:oleObj>
              </mc:Choice>
              <mc:Fallback>
                <p:oleObj name="Формула" r:id="rId3" imgW="152334" imgH="13963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4828" y="2273450"/>
                        <a:ext cx="533400" cy="488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13" name="Object 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5611413"/>
              </p:ext>
            </p:extLst>
          </p:nvPr>
        </p:nvGraphicFramePr>
        <p:xfrm>
          <a:off x="1745007" y="3390900"/>
          <a:ext cx="76200" cy="7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19" name="Формула" r:id="rId5" imgW="75969" imgH="75969" progId="Equation.3">
                  <p:embed/>
                </p:oleObj>
              </mc:Choice>
              <mc:Fallback>
                <p:oleObj name="Формула" r:id="rId5" imgW="75969" imgH="7596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5007" y="3390900"/>
                        <a:ext cx="76200" cy="76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88" name="Rectangle 28"/>
          <p:cNvSpPr>
            <a:spLocks noChangeArrowheads="1"/>
          </p:cNvSpPr>
          <p:nvPr/>
        </p:nvSpPr>
        <p:spPr bwMode="auto">
          <a:xfrm>
            <a:off x="424036" y="3390900"/>
            <a:ext cx="381000" cy="304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sz="1800"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5313" y="188640"/>
            <a:ext cx="1173534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6- masala</a:t>
            </a:r>
            <a:r>
              <a:rPr lang="en-US" dirty="0" smtClean="0">
                <a:solidFill>
                  <a:srgbClr val="0070C0"/>
                </a:solidFill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kateti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katet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qarshisidagi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60⁰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Gipotenuza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katetni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1200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571901" y="1307984"/>
            <a:ext cx="196079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2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= 2</a:t>
            </a:r>
          </a:p>
          <a:p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5049235"/>
              </p:ext>
            </p:extLst>
          </p:nvPr>
        </p:nvGraphicFramePr>
        <p:xfrm>
          <a:off x="3586564" y="3277425"/>
          <a:ext cx="533400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20" name="Формула" r:id="rId7" imgW="152334" imgH="139639" progId="Equation.3">
                  <p:embed/>
                </p:oleObj>
              </mc:Choice>
              <mc:Fallback>
                <p:oleObj name="Формула" r:id="rId7" imgW="152334" imgH="13963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6564" y="3277425"/>
                        <a:ext cx="533400" cy="488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7034134" y="2236819"/>
            <a:ext cx="10150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= 60⁰</a:t>
            </a:r>
            <a:endParaRPr lang="ru-RU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6571669" y="2877644"/>
            <a:ext cx="22365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c -?, b - ?</a:t>
            </a:r>
            <a:endParaRPr lang="ru-RU" sz="3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515539" y="3564976"/>
            <a:ext cx="448860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36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8868437" y="3113144"/>
                <a:ext cx="2176109" cy="916020"/>
              </a:xfrm>
              <a:prstGeom prst="rect">
                <a:avLst/>
              </a:prstGeom>
              <a:noFill/>
              <a:ln>
                <a:solidFill>
                  <a:srgbClr val="00B050"/>
                </a:solidFill>
              </a:ln>
            </p:spPr>
            <p:txBody>
              <a:bodyPr wrap="none">
                <a:spAutoFit/>
              </a:bodyPr>
              <a:lstStyle/>
              <a:p>
                <a:pPr lvl="0" defTabSz="914400" fontAlgn="base">
                  <a:spcBef>
                    <a:spcPct val="20000"/>
                  </a:spcBef>
                  <a:spcAft>
                    <a:spcPct val="0"/>
                  </a:spcAft>
                </a:pPr>
                <a:r>
                  <a:rPr lang="en-US" sz="4000" dirty="0" smtClean="0">
                    <a:latin typeface="Arial" charset="0"/>
                    <a:cs typeface="Arial" charset="0"/>
                  </a:rPr>
                  <a:t>sin</a:t>
                </a:r>
                <a:r>
                  <a:rPr lang="en-US" sz="4000" dirty="0" smtClean="0">
                    <a:latin typeface="Arial" charset="0"/>
                    <a:cs typeface="Arial" charset="0"/>
                    <a:sym typeface="Symbol" pitchFamily="18" charset="2"/>
                  </a:rPr>
                  <a:t>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/>
                            <a:cs typeface="Arial" charset="0"/>
                            <a:sym typeface="Symbol" pitchFamily="18" charset="2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4000" b="0" i="0" smtClean="0">
                            <a:latin typeface="Cambria Math" panose="02040503050406030204" pitchFamily="18" charset="0"/>
                            <a:cs typeface="Arial" charset="0"/>
                            <a:sym typeface="Symbol" pitchFamily="18" charset="2"/>
                          </a:rPr>
                          <m:t>a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4000" b="0" i="0" smtClean="0">
                            <a:latin typeface="Cambria Math" panose="02040503050406030204" pitchFamily="18" charset="0"/>
                            <a:cs typeface="Arial" charset="0"/>
                            <a:sym typeface="Symbol" pitchFamily="18" charset="2"/>
                          </a:rPr>
                          <m:t>c</m:t>
                        </m:r>
                      </m:den>
                    </m:f>
                    <m:r>
                      <a:rPr lang="en-US" sz="4000" b="0" i="0" smtClean="0">
                        <a:latin typeface="Cambria Math" panose="02040503050406030204" pitchFamily="18" charset="0"/>
                        <a:cs typeface="Arial" charset="0"/>
                        <a:sym typeface="Symbol" pitchFamily="18" charset="2"/>
                      </a:rPr>
                      <m:t>;</m:t>
                    </m:r>
                  </m:oMath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  <a:sym typeface="Symbol" pitchFamily="18" charset="2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68437" y="3113144"/>
                <a:ext cx="2176109" cy="916020"/>
              </a:xfrm>
              <a:prstGeom prst="rect">
                <a:avLst/>
              </a:prstGeom>
              <a:blipFill rotWithShape="0">
                <a:blip r:embed="rId8"/>
                <a:stretch>
                  <a:fillRect l="-9749" t="-5263" b="-11184"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Прямоугольник 29"/>
              <p:cNvSpPr/>
              <p:nvPr/>
            </p:nvSpPr>
            <p:spPr>
              <a:xfrm>
                <a:off x="309736" y="4185266"/>
                <a:ext cx="6316088" cy="11236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defTabSz="914400" fontAlgn="base">
                  <a:spcBef>
                    <a:spcPct val="20000"/>
                  </a:spcBef>
                  <a:spcAft>
                    <a:spcPct val="0"/>
                  </a:spcAft>
                </a:pPr>
                <a:r>
                  <a:rPr lang="en-US" sz="4000" b="1" dirty="0" smtClean="0">
                    <a:solidFill>
                      <a:srgbClr val="0070C0"/>
                    </a:solidFill>
                    <a:latin typeface="Arial" charset="0"/>
                    <a:cs typeface="Arial" charset="0"/>
                    <a:sym typeface="Symbol" pitchFamily="18" charset="2"/>
                  </a:rPr>
                  <a:t>1)   </a:t>
                </a:r>
                <a:r>
                  <a:rPr lang="en-US" sz="4000" dirty="0" smtClean="0">
                    <a:latin typeface="Arial" charset="0"/>
                    <a:cs typeface="Arial" charset="0"/>
                    <a:sym typeface="Symbol" pitchFamily="18" charset="2"/>
                  </a:rPr>
                  <a:t>c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/>
                            <a:cs typeface="Arial" charset="0"/>
                            <a:sym typeface="Symbol" pitchFamily="18" charset="2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3200" b="0" i="0" smtClean="0">
                            <a:latin typeface="Cambria Math" panose="02040503050406030204" pitchFamily="18" charset="0"/>
                            <a:cs typeface="Arial" charset="0"/>
                            <a:sym typeface="Symbol" pitchFamily="18" charset="2"/>
                          </a:rPr>
                          <m:t>a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3200" dirty="0">
                            <a:latin typeface="Arial" charset="0"/>
                            <a:cs typeface="Arial" charset="0"/>
                          </a:rPr>
                          <m:t>sin</m:t>
                        </m:r>
                        <m:r>
                          <m:rPr>
                            <m:nor/>
                          </m:rPr>
                          <a:rPr lang="en-US" sz="3200" dirty="0">
                            <a:latin typeface="Arial" charset="0"/>
                            <a:cs typeface="Arial" charset="0"/>
                            <a:sym typeface="Symbol" pitchFamily="18" charset="2"/>
                          </a:rPr>
                          <m:t></m:t>
                        </m:r>
                      </m:den>
                    </m:f>
                    <m:r>
                      <a:rPr lang="en-US" sz="3200" b="0" i="0" smtClean="0">
                        <a:latin typeface="Cambria Math" panose="02040503050406030204" pitchFamily="18" charset="0"/>
                        <a:cs typeface="Arial" charset="0"/>
                        <a:sym typeface="Symbol" pitchFamily="18" charset="2"/>
                      </a:rPr>
                      <m:t>=</m:t>
                    </m:r>
                    <m:f>
                      <m:fPr>
                        <m:ctrlPr>
                          <a:rPr lang="en-US" sz="3200" i="1">
                            <a:latin typeface="Cambria Math"/>
                            <a:cs typeface="Arial" charset="0"/>
                            <a:sym typeface="Symbol" pitchFamily="18" charset="2"/>
                          </a:rPr>
                        </m:ctrlPr>
                      </m:fPr>
                      <m:num>
                        <m:r>
                          <a:rPr lang="en-US" sz="3200" b="0" i="0" smtClean="0">
                            <a:latin typeface="Cambria Math" panose="02040503050406030204" pitchFamily="18" charset="0"/>
                            <a:cs typeface="Arial" charset="0"/>
                            <a:sym typeface="Symbol" pitchFamily="18" charset="2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3200" dirty="0">
                            <a:latin typeface="Arial" charset="0"/>
                            <a:cs typeface="Arial" charset="0"/>
                          </a:rPr>
                          <m:t>sin</m:t>
                        </m:r>
                        <m:r>
                          <m:rPr>
                            <m:nor/>
                          </m:rPr>
                          <a:rPr lang="en-US" sz="3200" b="0" dirty="0" smtClean="0">
                            <a:latin typeface="Arial" charset="0"/>
                            <a:cs typeface="Arial" charset="0"/>
                          </a:rPr>
                          <m:t>60</m:t>
                        </m:r>
                        <m:r>
                          <a:rPr lang="en-US" sz="3200" b="0" i="1" dirty="0" smtClean="0">
                            <a:latin typeface="Cambria Math"/>
                            <a:cs typeface="Arial" charset="0"/>
                          </a:rPr>
                          <m:t>⁰</m:t>
                        </m:r>
                      </m:den>
                    </m:f>
                    <m:r>
                      <a:rPr lang="en-US" sz="3200" b="0" i="0" dirty="0" smtClean="0">
                        <a:latin typeface="Cambria Math" panose="02040503050406030204" pitchFamily="18" charset="0"/>
                        <a:cs typeface="Arial" charset="0"/>
                        <a:sym typeface="Symbol" pitchFamily="18" charset="2"/>
                      </a:rPr>
                      <m:t>=</m:t>
                    </m:r>
                    <m:f>
                      <m:fPr>
                        <m:ctrlPr>
                          <a:rPr lang="en-US" sz="3600" i="1" smtClean="0">
                            <a:latin typeface="Cambria Math"/>
                            <a:cs typeface="Arial" charset="0"/>
                            <a:sym typeface="Symbol" pitchFamily="18" charset="2"/>
                          </a:rPr>
                        </m:ctrlPr>
                      </m:fPr>
                      <m:num>
                        <m:r>
                          <a:rPr lang="en-US" sz="3600" b="0" i="0" smtClean="0">
                            <a:latin typeface="Cambria Math" panose="02040503050406030204" pitchFamily="18" charset="0"/>
                            <a:cs typeface="Arial" charset="0"/>
                            <a:sym typeface="Symbol" pitchFamily="18" charset="2"/>
                          </a:rPr>
                          <m:t>2</m:t>
                        </m:r>
                      </m:num>
                      <m:den>
                        <m:f>
                          <m:fPr>
                            <m:ctrlPr>
                              <a:rPr lang="en-US" sz="3600" i="1" smtClean="0">
                                <a:latin typeface="Cambria Math"/>
                                <a:cs typeface="Arial" charset="0"/>
                                <a:sym typeface="Symbol" pitchFamily="18" charset="2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en-US" sz="3600" i="1" smtClean="0">
                                    <a:latin typeface="Cambria Math"/>
                                    <a:cs typeface="Arial" charset="0"/>
                                    <a:sym typeface="Symbol" pitchFamily="18" charset="2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cs typeface="Arial" charset="0"/>
                                    <a:sym typeface="Symbol" pitchFamily="18" charset="2"/>
                                  </a:rPr>
                                  <m:t>3</m:t>
                                </m:r>
                              </m:e>
                            </m:rad>
                          </m:num>
                          <m:den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charset="0"/>
                                <a:sym typeface="Symbol" pitchFamily="18" charset="2"/>
                              </a:rPr>
                              <m:t>2</m:t>
                            </m:r>
                          </m:den>
                        </m:f>
                      </m:den>
                    </m:f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charset="0"/>
                        <a:sym typeface="Symbol" pitchFamily="18" charset="2"/>
                      </a:rPr>
                      <m:t>=</m:t>
                    </m:r>
                    <m:f>
                      <m:fPr>
                        <m:ctrlPr>
                          <a:rPr lang="en-US" sz="4000" i="1">
                            <a:latin typeface="Cambria Math"/>
                            <a:cs typeface="Arial" charset="0"/>
                            <a:sym typeface="Symbol" pitchFamily="18" charset="2"/>
                          </a:rPr>
                        </m:ctrlPr>
                      </m:fPr>
                      <m:num>
                        <m:r>
                          <a:rPr lang="en-US" sz="4000" b="0" i="0" smtClean="0">
                            <a:latin typeface="Cambria Math" panose="02040503050406030204" pitchFamily="18" charset="0"/>
                            <a:cs typeface="Arial" charset="0"/>
                            <a:sym typeface="Symbol" pitchFamily="18" charset="2"/>
                          </a:rPr>
                          <m:t>4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4000" i="1" smtClean="0">
                                <a:latin typeface="Cambria Math"/>
                                <a:cs typeface="Arial" charset="0"/>
                                <a:sym typeface="Symbol" pitchFamily="18" charset="2"/>
                              </a:rPr>
                            </m:ctrlPr>
                          </m:radPr>
                          <m:deg/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charset="0"/>
                                <a:sym typeface="Symbol" pitchFamily="18" charset="2"/>
                              </a:rPr>
                              <m:t>3</m:t>
                            </m:r>
                          </m:e>
                        </m:rad>
                      </m:den>
                    </m:f>
                  </m:oMath>
                </a14:m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  <a:sym typeface="Symbol" pitchFamily="18" charset="2"/>
                </a:endParaRPr>
              </a:p>
            </p:txBody>
          </p:sp>
        </mc:Choice>
        <mc:Fallback xmlns="">
          <p:sp>
            <p:nvSpPr>
              <p:cNvPr id="30" name="Прямоугольник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736" y="4185266"/>
                <a:ext cx="6316088" cy="1123641"/>
              </a:xfrm>
              <a:prstGeom prst="rect">
                <a:avLst/>
              </a:prstGeom>
              <a:blipFill rotWithShape="0">
                <a:blip r:embed="rId9"/>
                <a:stretch>
                  <a:fillRect l="-3475" t="-65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Прямоугольник 30"/>
              <p:cNvSpPr/>
              <p:nvPr/>
            </p:nvSpPr>
            <p:spPr>
              <a:xfrm>
                <a:off x="309736" y="5445943"/>
                <a:ext cx="6189387" cy="10018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defTabSz="914400" fontAlgn="base">
                  <a:spcBef>
                    <a:spcPct val="20000"/>
                  </a:spcBef>
                  <a:spcAft>
                    <a:spcPct val="0"/>
                  </a:spcAft>
                </a:pPr>
                <a:r>
                  <a:rPr lang="en-US" sz="4000" b="1" dirty="0" smtClean="0">
                    <a:solidFill>
                      <a:srgbClr val="0070C0"/>
                    </a:solidFill>
                    <a:latin typeface="Arial" charset="0"/>
                    <a:cs typeface="Arial" charset="0"/>
                    <a:sym typeface="Symbol" pitchFamily="18" charset="2"/>
                  </a:rPr>
                  <a:t>2)   </a:t>
                </a:r>
                <a:r>
                  <a:rPr lang="en-US" sz="4000" dirty="0" smtClean="0">
                    <a:latin typeface="Arial" charset="0"/>
                    <a:cs typeface="Arial" charset="0"/>
                    <a:sym typeface="Symbol" pitchFamily="18" charset="2"/>
                  </a:rPr>
                  <a:t>b = </a:t>
                </a:r>
                <a:r>
                  <a:rPr lang="en-US" sz="3200" dirty="0" smtClean="0">
                    <a:latin typeface="Arial" charset="0"/>
                    <a:cs typeface="Arial" charset="0"/>
                    <a:sym typeface="Symbol" pitchFamily="18" charset="2"/>
                  </a:rPr>
                  <a:t>c·cos60º</a:t>
                </a:r>
                <a14:m>
                  <m:oMath xmlns:m="http://schemas.openxmlformats.org/officeDocument/2006/math">
                    <m:r>
                      <a:rPr lang="en-US" sz="3200" b="0" i="0" smtClean="0">
                        <a:latin typeface="Cambria Math" panose="02040503050406030204" pitchFamily="18" charset="0"/>
                        <a:cs typeface="Arial" charset="0"/>
                        <a:sym typeface="Symbol" pitchFamily="18" charset="2"/>
                      </a:rPr>
                      <m:t> =</m:t>
                    </m:r>
                    <m:f>
                      <m:fPr>
                        <m:ctrlPr>
                          <a:rPr lang="en-US" sz="4000" i="1">
                            <a:latin typeface="Cambria Math"/>
                            <a:cs typeface="Arial" charset="0"/>
                            <a:sym typeface="Symbol" pitchFamily="18" charset="2"/>
                          </a:rPr>
                        </m:ctrlPr>
                      </m:fPr>
                      <m:num>
                        <m:r>
                          <a:rPr lang="en-US" sz="4000" b="0" i="0" smtClean="0">
                            <a:latin typeface="Cambria Math" panose="02040503050406030204" pitchFamily="18" charset="0"/>
                            <a:cs typeface="Arial" charset="0"/>
                            <a:sym typeface="Symbol" pitchFamily="18" charset="2"/>
                          </a:rPr>
                          <m:t>4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4000" i="1" smtClean="0">
                                <a:latin typeface="Cambria Math"/>
                                <a:cs typeface="Arial" charset="0"/>
                                <a:sym typeface="Symbol" pitchFamily="18" charset="2"/>
                              </a:rPr>
                            </m:ctrlPr>
                          </m:radPr>
                          <m:deg/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charset="0"/>
                                <a:sym typeface="Symbol" pitchFamily="18" charset="2"/>
                              </a:rPr>
                              <m:t>3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  <a:sym typeface="Symbol" pitchFamily="18" charset="2"/>
                  </a:rPr>
                  <a:t> ∙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dirty="0" smtClean="0">
                            <a:latin typeface="Cambria Math"/>
                            <a:cs typeface="Arial" panose="020B0604020202020204" pitchFamily="34" charset="0"/>
                            <a:sym typeface="Symbol" pitchFamily="18" charset="2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  <a:sym typeface="Symbol" pitchFamily="18" charset="2"/>
                          </a:rPr>
                          <m:t>1</m:t>
                        </m:r>
                      </m:num>
                      <m:den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  <a:sym typeface="Symbol" pitchFamily="18" charset="2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  <a:sym typeface="Symbol" pitchFamily="18" charset="2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/>
                            <a:cs typeface="Arial" charset="0"/>
                            <a:sym typeface="Symbol" pitchFamily="18" charset="2"/>
                          </a:rPr>
                        </m:ctrlPr>
                      </m:fPr>
                      <m:num>
                        <m:r>
                          <a:rPr lang="en-US" sz="4000" b="0" i="0" smtClean="0">
                            <a:latin typeface="Cambria Math" panose="02040503050406030204" pitchFamily="18" charset="0"/>
                            <a:cs typeface="Arial" charset="0"/>
                            <a:sym typeface="Symbol" pitchFamily="18" charset="2"/>
                          </a:rPr>
                          <m:t>2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4000" i="1">
                                <a:latin typeface="Cambria Math"/>
                                <a:cs typeface="Arial" charset="0"/>
                                <a:sym typeface="Symbol" pitchFamily="18" charset="2"/>
                              </a:rPr>
                            </m:ctrlPr>
                          </m:radPr>
                          <m:deg/>
                          <m:e>
                            <m:r>
                              <a:rPr lang="en-US" sz="4000" i="1">
                                <a:latin typeface="Cambria Math" panose="02040503050406030204" pitchFamily="18" charset="0"/>
                                <a:cs typeface="Arial" charset="0"/>
                                <a:sym typeface="Symbol" pitchFamily="18" charset="2"/>
                              </a:rPr>
                              <m:t>3</m:t>
                            </m:r>
                          </m:e>
                        </m:rad>
                      </m:den>
                    </m:f>
                  </m:oMath>
                </a14:m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  <a:sym typeface="Symbol" pitchFamily="18" charset="2"/>
                </a:endParaRPr>
              </a:p>
            </p:txBody>
          </p:sp>
        </mc:Choice>
        <mc:Fallback xmlns="">
          <p:sp>
            <p:nvSpPr>
              <p:cNvPr id="31" name="Прямоугольник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736" y="5445943"/>
                <a:ext cx="6189387" cy="1001877"/>
              </a:xfrm>
              <a:prstGeom prst="rect">
                <a:avLst/>
              </a:prstGeom>
              <a:blipFill rotWithShape="0">
                <a:blip r:embed="rId10"/>
                <a:stretch>
                  <a:fillRect l="-3547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Прямоугольник 31"/>
              <p:cNvSpPr/>
              <p:nvPr/>
            </p:nvSpPr>
            <p:spPr>
              <a:xfrm>
                <a:off x="8836868" y="4120534"/>
                <a:ext cx="2262671" cy="994696"/>
              </a:xfrm>
              <a:prstGeom prst="rect">
                <a:avLst/>
              </a:prstGeom>
              <a:ln>
                <a:solidFill>
                  <a:srgbClr val="00B050"/>
                </a:solidFill>
              </a:ln>
            </p:spPr>
            <p:txBody>
              <a:bodyPr wrap="none">
                <a:spAutoFit/>
              </a:bodyPr>
              <a:lstStyle/>
              <a:p>
                <a:pPr lvl="0" defTabSz="914400" fontAlgn="base">
                  <a:spcBef>
                    <a:spcPct val="20000"/>
                  </a:spcBef>
                  <a:spcAft>
                    <a:spcPct val="0"/>
                  </a:spcAft>
                </a:pPr>
                <a:r>
                  <a:rPr lang="en-US" sz="3600" dirty="0" smtClean="0">
                    <a:latin typeface="Arial" charset="0"/>
                    <a:cs typeface="Arial" charset="0"/>
                    <a:sym typeface="Symbol" pitchFamily="18" charset="2"/>
                  </a:rPr>
                  <a:t>cos</a:t>
                </a:r>
                <a:r>
                  <a:rPr lang="en-US" sz="4000" dirty="0" smtClean="0">
                    <a:latin typeface="Arial" charset="0"/>
                    <a:cs typeface="Arial" charset="0"/>
                    <a:sym typeface="Symbol" pitchFamily="18" charset="2"/>
                  </a:rPr>
                  <a:t>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/>
                            <a:cs typeface="Arial" charset="0"/>
                            <a:sym typeface="Symbol" pitchFamily="18" charset="2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4000" b="0" i="0" smtClean="0">
                            <a:latin typeface="Cambria Math" panose="02040503050406030204" pitchFamily="18" charset="0"/>
                            <a:cs typeface="Arial" charset="0"/>
                            <a:sym typeface="Symbol" pitchFamily="18" charset="2"/>
                          </a:rPr>
                          <m:t>b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4000" b="0" i="0" smtClean="0">
                            <a:latin typeface="Cambria Math" panose="02040503050406030204" pitchFamily="18" charset="0"/>
                            <a:cs typeface="Arial" charset="0"/>
                            <a:sym typeface="Symbol" pitchFamily="18" charset="2"/>
                          </a:rPr>
                          <m:t>c</m:t>
                        </m:r>
                      </m:den>
                    </m:f>
                    <m:r>
                      <a:rPr lang="en-US" sz="4000" b="0" i="0" smtClean="0">
                        <a:latin typeface="Cambria Math" panose="02040503050406030204" pitchFamily="18" charset="0"/>
                        <a:cs typeface="Arial" charset="0"/>
                        <a:sym typeface="Symbol" pitchFamily="18" charset="2"/>
                      </a:rPr>
                      <m:t>;</m:t>
                    </m:r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  <a:sym typeface="Symbol" pitchFamily="18" charset="2"/>
                </a:endParaRPr>
              </a:p>
            </p:txBody>
          </p:sp>
        </mc:Choice>
        <mc:Fallback xmlns="">
          <p:sp>
            <p:nvSpPr>
              <p:cNvPr id="32" name="Прямоугольник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36868" y="4120534"/>
                <a:ext cx="2262671" cy="994696"/>
              </a:xfrm>
              <a:prstGeom prst="rect">
                <a:avLst/>
              </a:prstGeom>
              <a:blipFill rotWithShape="0">
                <a:blip r:embed="rId11"/>
                <a:stretch>
                  <a:fillRect l="-8043" b="-10303"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017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2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2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2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2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5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animBg="1"/>
      <p:bldP spid="72707" grpId="0"/>
      <p:bldP spid="72708" grpId="0"/>
      <p:bldP spid="72709" grpId="0"/>
      <p:bldP spid="15368" grpId="0" animBg="1"/>
      <p:bldP spid="15388" grpId="0" animBg="1"/>
      <p:bldP spid="6" grpId="0"/>
      <p:bldP spid="7" grpId="0"/>
      <p:bldP spid="8" grpId="0"/>
      <p:bldP spid="9" grpId="0" animBg="1"/>
      <p:bldP spid="30" grpId="0"/>
      <p:bldP spid="31" grpId="0"/>
      <p:bldP spid="3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AutoShape 7"/>
          <p:cNvSpPr>
            <a:spLocks noChangeArrowheads="1"/>
          </p:cNvSpPr>
          <p:nvPr/>
        </p:nvSpPr>
        <p:spPr bwMode="auto">
          <a:xfrm>
            <a:off x="1919288" y="1"/>
            <a:ext cx="8208962" cy="1916113"/>
          </a:xfrm>
          <a:prstGeom prst="horizontalScroll">
            <a:avLst>
              <a:gd name="adj" fmla="val 12500"/>
            </a:avLst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66563" name="Rectangle 2"/>
          <p:cNvSpPr>
            <a:spLocks noGrp="1" noChangeArrowheads="1"/>
          </p:cNvSpPr>
          <p:nvPr>
            <p:ph type="title"/>
          </p:nvPr>
        </p:nvSpPr>
        <p:spPr>
          <a:xfrm>
            <a:off x="2207568" y="388987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Barmoqlarda</a:t>
            </a:r>
            <a:r>
              <a:rPr lang="en-US" sz="54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hisoblash</a:t>
            </a:r>
            <a:endParaRPr lang="ru-RU" sz="5400" b="1" i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656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4112" y="1916113"/>
            <a:ext cx="3815903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6565" name="Rectangle 9"/>
          <p:cNvSpPr>
            <a:spLocks noChangeArrowheads="1"/>
          </p:cNvSpPr>
          <p:nvPr/>
        </p:nvSpPr>
        <p:spPr bwMode="auto">
          <a:xfrm>
            <a:off x="1524001" y="303002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graphicFrame>
        <p:nvGraphicFramePr>
          <p:cNvPr id="2970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1593894"/>
              </p:ext>
            </p:extLst>
          </p:nvPr>
        </p:nvGraphicFramePr>
        <p:xfrm>
          <a:off x="6744839" y="2012829"/>
          <a:ext cx="4130675" cy="1393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9" name="Уравнение" r:id="rId5" imgW="1269720" imgH="431640" progId="Equation.3">
                  <p:embed/>
                </p:oleObj>
              </mc:Choice>
              <mc:Fallback>
                <p:oleObj name="Уравнение" r:id="rId5" imgW="126972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4839" y="2012829"/>
                        <a:ext cx="4130675" cy="1393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9012759"/>
              </p:ext>
            </p:extLst>
          </p:nvPr>
        </p:nvGraphicFramePr>
        <p:xfrm>
          <a:off x="6742385" y="3861048"/>
          <a:ext cx="3222625" cy="1393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0" name="Уравнение" r:id="rId7" imgW="990360" imgH="431640" progId="Equation.3">
                  <p:embed/>
                </p:oleObj>
              </mc:Choice>
              <mc:Fallback>
                <p:oleObj name="Уравнение" r:id="rId7" imgW="99036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2385" y="3861048"/>
                        <a:ext cx="3222625" cy="1393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082482"/>
              </p:ext>
            </p:extLst>
          </p:nvPr>
        </p:nvGraphicFramePr>
        <p:xfrm>
          <a:off x="3093019" y="5013176"/>
          <a:ext cx="2478088" cy="1393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1" name="Уравнение" r:id="rId9" imgW="761760" imgH="431640" progId="Equation.3">
                  <p:embed/>
                </p:oleObj>
              </mc:Choice>
              <mc:Fallback>
                <p:oleObj name="Уравнение" r:id="rId9" imgW="76176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3019" y="5013176"/>
                        <a:ext cx="2478088" cy="1393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67137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555555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267423">
            <a:off x="4324108" y="3189616"/>
            <a:ext cx="2940844" cy="3023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12192000" cy="126876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" sz="4400" i="1" dirty="0"/>
          </a:p>
        </p:txBody>
      </p:sp>
      <p:sp>
        <p:nvSpPr>
          <p:cNvPr id="2" name="TextBox 1"/>
          <p:cNvSpPr txBox="1"/>
          <p:nvPr/>
        </p:nvSpPr>
        <p:spPr>
          <a:xfrm>
            <a:off x="839416" y="1412776"/>
            <a:ext cx="98650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55-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betida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3- </a:t>
            </a:r>
            <a:r>
              <a:rPr lang="en-US" sz="4800" b="1" dirty="0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4-,7-8 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cover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AutoShape 25"/>
          <p:cNvSpPr>
            <a:spLocks noChangeArrowheads="1"/>
          </p:cNvSpPr>
          <p:nvPr/>
        </p:nvSpPr>
        <p:spPr bwMode="auto">
          <a:xfrm>
            <a:off x="1127449" y="1"/>
            <a:ext cx="9721080" cy="1916113"/>
          </a:xfrm>
          <a:prstGeom prst="horizontalScroll">
            <a:avLst>
              <a:gd name="adj" fmla="val 12500"/>
            </a:avLst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58371" name="Rectangle 6"/>
          <p:cNvSpPr>
            <a:spLocks noGrp="1" noChangeArrowheads="1"/>
          </p:cNvSpPr>
          <p:nvPr>
            <p:ph type="title"/>
          </p:nvPr>
        </p:nvSpPr>
        <p:spPr>
          <a:xfrm>
            <a:off x="1753396" y="373065"/>
            <a:ext cx="9671196" cy="1439862"/>
          </a:xfrm>
          <a:solidFill>
            <a:srgbClr val="FFFFCC">
              <a:alpha val="3137"/>
            </a:srgbClr>
          </a:solidFill>
        </p:spPr>
        <p:txBody>
          <a:bodyPr>
            <a:normAutofit fontScale="90000"/>
          </a:bodyPr>
          <a:lstStyle/>
          <a:p>
            <a:r>
              <a:rPr lang="ru-RU" sz="3000" dirty="0" smtClean="0"/>
              <a:t> </a:t>
            </a:r>
            <a:r>
              <a:rPr lang="ru-RU" sz="3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АВС (</a:t>
            </a:r>
            <a:r>
              <a:rPr lang="ru-RU" sz="3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</a:t>
            </a:r>
            <a:r>
              <a:rPr lang="ru-RU" sz="36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С=90</a:t>
            </a:r>
            <a:r>
              <a:rPr lang="ru-RU" sz="3600" b="1" i="1" baseline="30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0</a:t>
            </a:r>
            <a:r>
              <a:rPr lang="ru-RU" sz="36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) </a:t>
            </a:r>
            <a:r>
              <a:rPr lang="en-US" sz="3600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to‘g‘ri</a:t>
            </a:r>
            <a:r>
              <a:rPr lang="en-US" sz="36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sz="3600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burchakli</a:t>
            </a:r>
            <a:r>
              <a:rPr lang="en-US" sz="36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sz="3600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uchburchak</a:t>
            </a:r>
            <a:r>
              <a:rPr lang="en-US" sz="36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br>
              <a:rPr lang="en-US" sz="36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</a:br>
            <a:r>
              <a:rPr lang="en-US" sz="36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B </a:t>
            </a:r>
            <a:r>
              <a:rPr lang="en-US" sz="3600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o‘tkir</a:t>
            </a:r>
            <a:r>
              <a:rPr lang="en-US" sz="36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sz="3600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burchagining</a:t>
            </a:r>
            <a:r>
              <a:rPr lang="en-US" sz="36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sz="3600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sinusini</a:t>
            </a:r>
            <a:r>
              <a:rPr lang="en-US" sz="36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sz="3600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aniqlang</a:t>
            </a:r>
            <a:r>
              <a:rPr lang="en-US" sz="3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:</a:t>
            </a:r>
            <a:r>
              <a:rPr lang="ru-RU" sz="36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ru-RU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/>
            </a:r>
            <a:br>
              <a:rPr lang="ru-RU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</a:br>
            <a:endParaRPr lang="ru-RU" sz="36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  <a:sym typeface="Symbol" panose="05050102010706020507" pitchFamily="18" charset="2"/>
            </a:endParaRPr>
          </a:p>
        </p:txBody>
      </p:sp>
      <p:sp>
        <p:nvSpPr>
          <p:cNvPr id="58372" name="Rectangle 7"/>
          <p:cNvSpPr>
            <a:spLocks noGrp="1" noChangeArrowheads="1"/>
          </p:cNvSpPr>
          <p:nvPr>
            <p:ph type="body" sz="half" idx="1"/>
          </p:nvPr>
        </p:nvSpPr>
        <p:spPr>
          <a:xfrm>
            <a:off x="1919288" y="2420939"/>
            <a:ext cx="4038600" cy="3889375"/>
          </a:xfrm>
        </p:spPr>
        <p:txBody>
          <a:bodyPr/>
          <a:lstStyle/>
          <a:p>
            <a:pPr>
              <a:buFontTx/>
              <a:buNone/>
            </a:pPr>
            <a:r>
              <a:rPr lang="ru-RU" b="1" dirty="0" smtClean="0"/>
              <a:t> </a:t>
            </a:r>
          </a:p>
          <a:p>
            <a:pPr>
              <a:buFontTx/>
              <a:buNone/>
            </a:pPr>
            <a:endParaRPr lang="ru-RU" dirty="0" smtClean="0"/>
          </a:p>
          <a:p>
            <a:pPr>
              <a:buFontTx/>
              <a:buNone/>
            </a:pPr>
            <a:endParaRPr lang="ru-RU" dirty="0" smtClean="0"/>
          </a:p>
          <a:p>
            <a:pPr>
              <a:buFontTx/>
              <a:buNone/>
            </a:pPr>
            <a:r>
              <a:rPr lang="ru-RU" b="1" dirty="0" smtClean="0"/>
              <a:t> </a:t>
            </a:r>
          </a:p>
          <a:p>
            <a:pPr>
              <a:buFontTx/>
              <a:buNone/>
            </a:pPr>
            <a:endParaRPr lang="ru-RU" dirty="0" smtClean="0"/>
          </a:p>
          <a:p>
            <a:pPr>
              <a:buFontTx/>
              <a:buNone/>
            </a:pPr>
            <a:endParaRPr lang="ru-RU" dirty="0" smtClean="0"/>
          </a:p>
          <a:p>
            <a:pPr>
              <a:buFontTx/>
              <a:buNone/>
            </a:pPr>
            <a:r>
              <a:rPr lang="ru-RU" b="1" dirty="0" smtClean="0"/>
              <a:t> </a:t>
            </a:r>
          </a:p>
        </p:txBody>
      </p:sp>
      <p:sp>
        <p:nvSpPr>
          <p:cNvPr id="58373" name="Rectangle 10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graphicFrame>
        <p:nvGraphicFramePr>
          <p:cNvPr id="615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0600811"/>
              </p:ext>
            </p:extLst>
          </p:nvPr>
        </p:nvGraphicFramePr>
        <p:xfrm>
          <a:off x="2386013" y="2166938"/>
          <a:ext cx="2090737" cy="109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29" name="Уравнение" r:id="rId3" imgW="749160" imgH="393480" progId="Equation.3">
                  <p:embed/>
                </p:oleObj>
              </mc:Choice>
              <mc:Fallback>
                <p:oleObj name="Уравнение" r:id="rId3" imgW="7491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6013" y="2166938"/>
                        <a:ext cx="2090737" cy="1095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375" name="Rectangle 12"/>
          <p:cNvSpPr>
            <a:spLocks noChangeArrowheads="1"/>
          </p:cNvSpPr>
          <p:nvPr/>
        </p:nvSpPr>
        <p:spPr bwMode="auto">
          <a:xfrm>
            <a:off x="1524001" y="304907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graphicFrame>
        <p:nvGraphicFramePr>
          <p:cNvPr id="615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3471257"/>
              </p:ext>
            </p:extLst>
          </p:nvPr>
        </p:nvGraphicFramePr>
        <p:xfrm>
          <a:off x="2349500" y="3771900"/>
          <a:ext cx="1981200" cy="1033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0" name="Уравнение" r:id="rId5" imgW="749160" imgH="393480" progId="Equation.3">
                  <p:embed/>
                </p:oleObj>
              </mc:Choice>
              <mc:Fallback>
                <p:oleObj name="Уравнение" r:id="rId5" imgW="7491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9500" y="3771900"/>
                        <a:ext cx="1981200" cy="1033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377" name="Rectangle 14"/>
          <p:cNvSpPr>
            <a:spLocks noChangeArrowheads="1"/>
          </p:cNvSpPr>
          <p:nvPr/>
        </p:nvSpPr>
        <p:spPr bwMode="auto">
          <a:xfrm>
            <a:off x="1524001" y="30284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graphicFrame>
        <p:nvGraphicFramePr>
          <p:cNvPr id="615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174390"/>
              </p:ext>
            </p:extLst>
          </p:nvPr>
        </p:nvGraphicFramePr>
        <p:xfrm>
          <a:off x="2455862" y="5373689"/>
          <a:ext cx="1951037" cy="1020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1" name="Уравнение" r:id="rId7" imgW="749160" imgH="393480" progId="Equation.3">
                  <p:embed/>
                </p:oleObj>
              </mc:Choice>
              <mc:Fallback>
                <p:oleObj name="Уравнение" r:id="rId7" imgW="7491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5862" y="5373689"/>
                        <a:ext cx="1951037" cy="1020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1" name="Rectangle 17"/>
          <p:cNvSpPr>
            <a:spLocks noChangeArrowheads="1"/>
          </p:cNvSpPr>
          <p:nvPr/>
        </p:nvSpPr>
        <p:spPr bwMode="auto">
          <a:xfrm>
            <a:off x="1847850" y="3716338"/>
            <a:ext cx="4679950" cy="1225550"/>
          </a:xfrm>
          <a:prstGeom prst="rect">
            <a:avLst/>
          </a:prstGeom>
          <a:noFill/>
          <a:ln w="28575">
            <a:solidFill>
              <a:srgbClr val="008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6163" name="Rectangle 19"/>
          <p:cNvSpPr>
            <a:spLocks noChangeArrowheads="1"/>
          </p:cNvSpPr>
          <p:nvPr/>
        </p:nvSpPr>
        <p:spPr bwMode="auto">
          <a:xfrm>
            <a:off x="1847850" y="2133601"/>
            <a:ext cx="4679950" cy="1223963"/>
          </a:xfrm>
          <a:prstGeom prst="rect">
            <a:avLst/>
          </a:prstGeom>
          <a:noFill/>
          <a:ln w="28575">
            <a:solidFill>
              <a:srgbClr val="99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6166" name="Rectangle 22"/>
          <p:cNvSpPr>
            <a:spLocks noChangeArrowheads="1"/>
          </p:cNvSpPr>
          <p:nvPr/>
        </p:nvSpPr>
        <p:spPr bwMode="auto">
          <a:xfrm>
            <a:off x="1882776" y="5356226"/>
            <a:ext cx="4645025" cy="1096963"/>
          </a:xfrm>
          <a:prstGeom prst="rect">
            <a:avLst/>
          </a:prstGeom>
          <a:noFill/>
          <a:ln w="28575">
            <a:solidFill>
              <a:srgbClr val="99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6168" name="Rectangle 24"/>
          <p:cNvSpPr>
            <a:spLocks noChangeArrowheads="1"/>
          </p:cNvSpPr>
          <p:nvPr/>
        </p:nvSpPr>
        <p:spPr bwMode="auto">
          <a:xfrm>
            <a:off x="6816725" y="2521745"/>
            <a:ext cx="5076825" cy="13668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grpSp>
        <p:nvGrpSpPr>
          <p:cNvPr id="58387" name="Group 27"/>
          <p:cNvGrpSpPr>
            <a:grpSpLocks/>
          </p:cNvGrpSpPr>
          <p:nvPr/>
        </p:nvGrpSpPr>
        <p:grpSpPr bwMode="auto">
          <a:xfrm>
            <a:off x="7535864" y="2454276"/>
            <a:ext cx="2773363" cy="3617913"/>
            <a:chOff x="3787" y="1546"/>
            <a:chExt cx="1747" cy="2279"/>
          </a:xfrm>
        </p:grpSpPr>
        <p:sp>
          <p:nvSpPr>
            <p:cNvPr id="58396" name="AutoShape 5"/>
            <p:cNvSpPr>
              <a:spLocks noChangeArrowheads="1"/>
            </p:cNvSpPr>
            <p:nvPr/>
          </p:nvSpPr>
          <p:spPr bwMode="auto">
            <a:xfrm>
              <a:off x="4059" y="1888"/>
              <a:ext cx="1187" cy="1752"/>
            </a:xfrm>
            <a:prstGeom prst="rtTriangle">
              <a:avLst/>
            </a:pr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sz="2400">
                <a:latin typeface="Times New Roman" panose="02020603050405020304" pitchFamily="18" charset="0"/>
              </a:endParaRPr>
            </a:p>
          </p:txBody>
        </p:sp>
        <p:sp>
          <p:nvSpPr>
            <p:cNvPr id="58397" name="Text Box 6"/>
            <p:cNvSpPr txBox="1">
              <a:spLocks noChangeArrowheads="1"/>
            </p:cNvSpPr>
            <p:nvPr/>
          </p:nvSpPr>
          <p:spPr bwMode="auto">
            <a:xfrm>
              <a:off x="3809" y="1546"/>
              <a:ext cx="31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ru-RU" sz="2800" dirty="0">
                  <a:latin typeface="Times New Roman" panose="02020603050405020304" pitchFamily="18" charset="0"/>
                </a:rPr>
                <a:t>А</a:t>
              </a:r>
            </a:p>
          </p:txBody>
        </p:sp>
        <p:sp>
          <p:nvSpPr>
            <p:cNvPr id="58398" name="Text Box 7"/>
            <p:cNvSpPr txBox="1">
              <a:spLocks noChangeArrowheads="1"/>
            </p:cNvSpPr>
            <p:nvPr/>
          </p:nvSpPr>
          <p:spPr bwMode="auto">
            <a:xfrm>
              <a:off x="5246" y="3498"/>
              <a:ext cx="28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ru-RU" sz="2800" dirty="0">
                  <a:latin typeface="Times New Roman" panose="02020603050405020304" pitchFamily="18" charset="0"/>
                </a:rPr>
                <a:t>В</a:t>
              </a:r>
            </a:p>
          </p:txBody>
        </p:sp>
        <p:sp>
          <p:nvSpPr>
            <p:cNvPr id="58399" name="Text Box 8"/>
            <p:cNvSpPr txBox="1">
              <a:spLocks noChangeArrowheads="1"/>
            </p:cNvSpPr>
            <p:nvPr/>
          </p:nvSpPr>
          <p:spPr bwMode="auto">
            <a:xfrm>
              <a:off x="3787" y="3385"/>
              <a:ext cx="31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ru-RU" sz="2800">
                  <a:latin typeface="Times New Roman" panose="02020603050405020304" pitchFamily="18" charset="0"/>
                </a:rPr>
                <a:t>С</a:t>
              </a:r>
            </a:p>
          </p:txBody>
        </p:sp>
        <p:sp>
          <p:nvSpPr>
            <p:cNvPr id="58400" name="Line 9"/>
            <p:cNvSpPr>
              <a:spLocks noChangeShapeType="1"/>
            </p:cNvSpPr>
            <p:nvPr/>
          </p:nvSpPr>
          <p:spPr bwMode="auto">
            <a:xfrm flipV="1">
              <a:off x="4059" y="3521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8401" name="Line 10"/>
            <p:cNvSpPr>
              <a:spLocks noChangeShapeType="1"/>
            </p:cNvSpPr>
            <p:nvPr/>
          </p:nvSpPr>
          <p:spPr bwMode="auto">
            <a:xfrm>
              <a:off x="4195" y="3521"/>
              <a:ext cx="0" cy="13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1820236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5" grpId="0"/>
      <p:bldP spid="58377" grpId="0"/>
      <p:bldP spid="6163" grpId="0" animBg="1"/>
      <p:bldP spid="6166" grpId="0" animBg="1"/>
      <p:bldP spid="6168" grpId="0" animBg="1"/>
      <p:bldP spid="6168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AutoShape 25"/>
          <p:cNvSpPr>
            <a:spLocks noChangeArrowheads="1"/>
          </p:cNvSpPr>
          <p:nvPr/>
        </p:nvSpPr>
        <p:spPr bwMode="auto">
          <a:xfrm>
            <a:off x="1127449" y="1"/>
            <a:ext cx="9721080" cy="1916113"/>
          </a:xfrm>
          <a:prstGeom prst="horizontalScroll">
            <a:avLst>
              <a:gd name="adj" fmla="val 12500"/>
            </a:avLst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58371" name="Rectangle 6"/>
          <p:cNvSpPr>
            <a:spLocks noGrp="1" noChangeArrowheads="1"/>
          </p:cNvSpPr>
          <p:nvPr>
            <p:ph type="title"/>
          </p:nvPr>
        </p:nvSpPr>
        <p:spPr>
          <a:xfrm>
            <a:off x="1524001" y="373065"/>
            <a:ext cx="9540551" cy="1439862"/>
          </a:xfrm>
          <a:solidFill>
            <a:srgbClr val="FFFFCC">
              <a:alpha val="3137"/>
            </a:srgbClr>
          </a:solidFill>
        </p:spPr>
        <p:txBody>
          <a:bodyPr>
            <a:normAutofit fontScale="90000"/>
          </a:bodyPr>
          <a:lstStyle/>
          <a:p>
            <a:r>
              <a:rPr lang="ru-RU" sz="3000" dirty="0" smtClean="0"/>
              <a:t> </a:t>
            </a:r>
            <a:r>
              <a:rPr lang="ru-RU" sz="3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АВС (</a:t>
            </a:r>
            <a:r>
              <a:rPr lang="ru-RU" sz="3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</a:t>
            </a:r>
            <a:r>
              <a:rPr lang="ru-RU" sz="36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С=90</a:t>
            </a:r>
            <a:r>
              <a:rPr lang="ru-RU" sz="3600" b="1" i="1" baseline="30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0</a:t>
            </a:r>
            <a:r>
              <a:rPr lang="ru-RU" sz="36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) </a:t>
            </a:r>
            <a:r>
              <a:rPr lang="en-US" sz="3600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to‘g‘ri</a:t>
            </a:r>
            <a:r>
              <a:rPr lang="en-US" sz="36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sz="3600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burchakli</a:t>
            </a:r>
            <a:r>
              <a:rPr lang="en-US" sz="36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sz="3600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uchburchak</a:t>
            </a:r>
            <a:r>
              <a:rPr lang="en-US" sz="36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/>
            </a:r>
            <a:br>
              <a:rPr lang="en-US" sz="36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</a:br>
            <a:r>
              <a:rPr lang="en-US" sz="36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B </a:t>
            </a:r>
            <a:r>
              <a:rPr lang="en-US" sz="3600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o‘tkir</a:t>
            </a:r>
            <a:r>
              <a:rPr lang="en-US" sz="36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sz="3600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burchagining</a:t>
            </a:r>
            <a:r>
              <a:rPr lang="en-US" sz="36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sz="3600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kosinusini</a:t>
            </a:r>
            <a:r>
              <a:rPr lang="en-US" sz="36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sz="3600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aniqlang</a:t>
            </a:r>
            <a:r>
              <a:rPr lang="en-US" sz="3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:</a:t>
            </a:r>
            <a:r>
              <a:rPr lang="ru-RU" sz="36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ru-RU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/>
            </a:r>
            <a:br>
              <a:rPr lang="ru-RU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</a:br>
            <a:endParaRPr lang="ru-RU" sz="36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  <a:sym typeface="Symbol" panose="05050102010706020507" pitchFamily="18" charset="2"/>
            </a:endParaRPr>
          </a:p>
        </p:txBody>
      </p:sp>
      <p:sp>
        <p:nvSpPr>
          <p:cNvPr id="58372" name="Rectangle 7"/>
          <p:cNvSpPr>
            <a:spLocks noGrp="1" noChangeArrowheads="1"/>
          </p:cNvSpPr>
          <p:nvPr>
            <p:ph type="body" sz="half" idx="1"/>
          </p:nvPr>
        </p:nvSpPr>
        <p:spPr>
          <a:xfrm>
            <a:off x="1919288" y="2420939"/>
            <a:ext cx="4038600" cy="3889375"/>
          </a:xfrm>
        </p:spPr>
        <p:txBody>
          <a:bodyPr/>
          <a:lstStyle/>
          <a:p>
            <a:pPr>
              <a:buFontTx/>
              <a:buNone/>
            </a:pPr>
            <a:r>
              <a:rPr lang="ru-RU" b="1" dirty="0" smtClean="0"/>
              <a:t> </a:t>
            </a:r>
          </a:p>
          <a:p>
            <a:pPr>
              <a:buFontTx/>
              <a:buNone/>
            </a:pPr>
            <a:endParaRPr lang="ru-RU" dirty="0" smtClean="0"/>
          </a:p>
          <a:p>
            <a:pPr>
              <a:buFontTx/>
              <a:buNone/>
            </a:pPr>
            <a:endParaRPr lang="ru-RU" dirty="0" smtClean="0"/>
          </a:p>
          <a:p>
            <a:pPr>
              <a:buFontTx/>
              <a:buNone/>
            </a:pPr>
            <a:r>
              <a:rPr lang="ru-RU" b="1" dirty="0" smtClean="0"/>
              <a:t> </a:t>
            </a:r>
          </a:p>
          <a:p>
            <a:pPr>
              <a:buFontTx/>
              <a:buNone/>
            </a:pPr>
            <a:endParaRPr lang="ru-RU" dirty="0" smtClean="0"/>
          </a:p>
          <a:p>
            <a:pPr>
              <a:buFontTx/>
              <a:buNone/>
            </a:pPr>
            <a:endParaRPr lang="ru-RU" dirty="0" smtClean="0"/>
          </a:p>
          <a:p>
            <a:pPr>
              <a:buFontTx/>
              <a:buNone/>
            </a:pPr>
            <a:r>
              <a:rPr lang="ru-RU" b="1" dirty="0" smtClean="0"/>
              <a:t> </a:t>
            </a:r>
          </a:p>
        </p:txBody>
      </p:sp>
      <p:sp>
        <p:nvSpPr>
          <p:cNvPr id="58373" name="Rectangle 10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graphicFrame>
        <p:nvGraphicFramePr>
          <p:cNvPr id="615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3704820"/>
              </p:ext>
            </p:extLst>
          </p:nvPr>
        </p:nvGraphicFramePr>
        <p:xfrm>
          <a:off x="2368550" y="2166938"/>
          <a:ext cx="2124075" cy="109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1" name="Уравнение" r:id="rId3" imgW="761760" imgH="393480" progId="Equation.3">
                  <p:embed/>
                </p:oleObj>
              </mc:Choice>
              <mc:Fallback>
                <p:oleObj name="Уравнение" r:id="rId3" imgW="7617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8550" y="2166938"/>
                        <a:ext cx="2124075" cy="1095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375" name="Rectangle 12"/>
          <p:cNvSpPr>
            <a:spLocks noChangeArrowheads="1"/>
          </p:cNvSpPr>
          <p:nvPr/>
        </p:nvSpPr>
        <p:spPr bwMode="auto">
          <a:xfrm>
            <a:off x="1524001" y="304907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graphicFrame>
        <p:nvGraphicFramePr>
          <p:cNvPr id="615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7537177"/>
              </p:ext>
            </p:extLst>
          </p:nvPr>
        </p:nvGraphicFramePr>
        <p:xfrm>
          <a:off x="2332465" y="3771902"/>
          <a:ext cx="2016125" cy="1033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2" name="Формула" r:id="rId5" imgW="761669" imgH="393529" progId="Equation.3">
                  <p:embed/>
                </p:oleObj>
              </mc:Choice>
              <mc:Fallback>
                <p:oleObj name="Формула" r:id="rId5" imgW="761669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2465" y="3771902"/>
                        <a:ext cx="2016125" cy="1033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377" name="Rectangle 14"/>
          <p:cNvSpPr>
            <a:spLocks noChangeArrowheads="1"/>
          </p:cNvSpPr>
          <p:nvPr/>
        </p:nvSpPr>
        <p:spPr bwMode="auto">
          <a:xfrm>
            <a:off x="1524001" y="30284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graphicFrame>
        <p:nvGraphicFramePr>
          <p:cNvPr id="6157" name="Object 4"/>
          <p:cNvGraphicFramePr>
            <a:graphicFrameLocks noChangeAspect="1"/>
          </p:cNvGraphicFramePr>
          <p:nvPr/>
        </p:nvGraphicFramePr>
        <p:xfrm>
          <a:off x="2351089" y="5229226"/>
          <a:ext cx="2016125" cy="1020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3" name="Формула" r:id="rId7" imgW="774364" imgH="393529" progId="Equation.3">
                  <p:embed/>
                </p:oleObj>
              </mc:Choice>
              <mc:Fallback>
                <p:oleObj name="Формула" r:id="rId7" imgW="774364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1089" y="5229226"/>
                        <a:ext cx="2016125" cy="1020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1" name="Rectangle 17"/>
          <p:cNvSpPr>
            <a:spLocks noChangeArrowheads="1"/>
          </p:cNvSpPr>
          <p:nvPr/>
        </p:nvSpPr>
        <p:spPr bwMode="auto">
          <a:xfrm>
            <a:off x="1847850" y="3716338"/>
            <a:ext cx="4679950" cy="1225550"/>
          </a:xfrm>
          <a:prstGeom prst="rect">
            <a:avLst/>
          </a:prstGeom>
          <a:noFill/>
          <a:ln w="28575">
            <a:solidFill>
              <a:srgbClr val="008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6163" name="Rectangle 19"/>
          <p:cNvSpPr>
            <a:spLocks noChangeArrowheads="1"/>
          </p:cNvSpPr>
          <p:nvPr/>
        </p:nvSpPr>
        <p:spPr bwMode="auto">
          <a:xfrm>
            <a:off x="1847850" y="2133601"/>
            <a:ext cx="4679950" cy="1223963"/>
          </a:xfrm>
          <a:prstGeom prst="rect">
            <a:avLst/>
          </a:prstGeom>
          <a:noFill/>
          <a:ln w="28575">
            <a:solidFill>
              <a:srgbClr val="99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6166" name="Rectangle 22"/>
          <p:cNvSpPr>
            <a:spLocks noChangeArrowheads="1"/>
          </p:cNvSpPr>
          <p:nvPr/>
        </p:nvSpPr>
        <p:spPr bwMode="auto">
          <a:xfrm>
            <a:off x="1882776" y="5356226"/>
            <a:ext cx="4645025" cy="1096963"/>
          </a:xfrm>
          <a:prstGeom prst="rect">
            <a:avLst/>
          </a:prstGeom>
          <a:noFill/>
          <a:ln w="28575">
            <a:solidFill>
              <a:srgbClr val="99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6168" name="Rectangle 24"/>
          <p:cNvSpPr>
            <a:spLocks noChangeArrowheads="1"/>
          </p:cNvSpPr>
          <p:nvPr/>
        </p:nvSpPr>
        <p:spPr bwMode="auto">
          <a:xfrm>
            <a:off x="6816725" y="2521745"/>
            <a:ext cx="5076825" cy="13668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grpSp>
        <p:nvGrpSpPr>
          <p:cNvPr id="58387" name="Group 27"/>
          <p:cNvGrpSpPr>
            <a:grpSpLocks/>
          </p:cNvGrpSpPr>
          <p:nvPr/>
        </p:nvGrpSpPr>
        <p:grpSpPr bwMode="auto">
          <a:xfrm>
            <a:off x="7535864" y="2454276"/>
            <a:ext cx="2773363" cy="3617913"/>
            <a:chOff x="3787" y="1546"/>
            <a:chExt cx="1747" cy="2279"/>
          </a:xfrm>
        </p:grpSpPr>
        <p:sp>
          <p:nvSpPr>
            <p:cNvPr id="58396" name="AutoShape 5"/>
            <p:cNvSpPr>
              <a:spLocks noChangeArrowheads="1"/>
            </p:cNvSpPr>
            <p:nvPr/>
          </p:nvSpPr>
          <p:spPr bwMode="auto">
            <a:xfrm>
              <a:off x="4059" y="1888"/>
              <a:ext cx="1187" cy="1752"/>
            </a:xfrm>
            <a:prstGeom prst="rtTriangle">
              <a:avLst/>
            </a:pr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sz="2400">
                <a:latin typeface="Times New Roman" panose="02020603050405020304" pitchFamily="18" charset="0"/>
              </a:endParaRPr>
            </a:p>
          </p:txBody>
        </p:sp>
        <p:sp>
          <p:nvSpPr>
            <p:cNvPr id="58397" name="Text Box 6"/>
            <p:cNvSpPr txBox="1">
              <a:spLocks noChangeArrowheads="1"/>
            </p:cNvSpPr>
            <p:nvPr/>
          </p:nvSpPr>
          <p:spPr bwMode="auto">
            <a:xfrm>
              <a:off x="3809" y="1546"/>
              <a:ext cx="31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ru-RU" sz="2800" dirty="0">
                  <a:latin typeface="Times New Roman" panose="02020603050405020304" pitchFamily="18" charset="0"/>
                </a:rPr>
                <a:t>А</a:t>
              </a:r>
            </a:p>
          </p:txBody>
        </p:sp>
        <p:sp>
          <p:nvSpPr>
            <p:cNvPr id="58398" name="Text Box 7"/>
            <p:cNvSpPr txBox="1">
              <a:spLocks noChangeArrowheads="1"/>
            </p:cNvSpPr>
            <p:nvPr/>
          </p:nvSpPr>
          <p:spPr bwMode="auto">
            <a:xfrm>
              <a:off x="5246" y="3498"/>
              <a:ext cx="28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ru-RU" sz="2800" dirty="0">
                  <a:latin typeface="Times New Roman" panose="02020603050405020304" pitchFamily="18" charset="0"/>
                </a:rPr>
                <a:t>В</a:t>
              </a:r>
            </a:p>
          </p:txBody>
        </p:sp>
        <p:sp>
          <p:nvSpPr>
            <p:cNvPr id="58399" name="Text Box 8"/>
            <p:cNvSpPr txBox="1">
              <a:spLocks noChangeArrowheads="1"/>
            </p:cNvSpPr>
            <p:nvPr/>
          </p:nvSpPr>
          <p:spPr bwMode="auto">
            <a:xfrm>
              <a:off x="3787" y="3385"/>
              <a:ext cx="31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ru-RU" sz="2800">
                  <a:latin typeface="Times New Roman" panose="02020603050405020304" pitchFamily="18" charset="0"/>
                </a:rPr>
                <a:t>С</a:t>
              </a:r>
            </a:p>
          </p:txBody>
        </p:sp>
        <p:sp>
          <p:nvSpPr>
            <p:cNvPr id="58400" name="Line 9"/>
            <p:cNvSpPr>
              <a:spLocks noChangeShapeType="1"/>
            </p:cNvSpPr>
            <p:nvPr/>
          </p:nvSpPr>
          <p:spPr bwMode="auto">
            <a:xfrm flipV="1">
              <a:off x="4059" y="3521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8401" name="Line 10"/>
            <p:cNvSpPr>
              <a:spLocks noChangeShapeType="1"/>
            </p:cNvSpPr>
            <p:nvPr/>
          </p:nvSpPr>
          <p:spPr bwMode="auto">
            <a:xfrm>
              <a:off x="4195" y="3521"/>
              <a:ext cx="0" cy="13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3956627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5" grpId="0"/>
      <p:bldP spid="58377" grpId="0"/>
      <p:bldP spid="6163" grpId="0" animBg="1"/>
      <p:bldP spid="6166" grpId="0" animBg="1"/>
      <p:bldP spid="6168" grpId="0" animBg="1"/>
      <p:bldP spid="6168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Group 2"/>
          <p:cNvGraphicFramePr>
            <a:graphicFrameLocks noGrp="1"/>
          </p:cNvGraphicFramePr>
          <p:nvPr/>
        </p:nvGraphicFramePr>
        <p:xfrm>
          <a:off x="2063750" y="476250"/>
          <a:ext cx="8064500" cy="5473700"/>
        </p:xfrm>
        <a:graphic>
          <a:graphicData uri="http://schemas.openxmlformats.org/drawingml/2006/table">
            <a:tbl>
              <a:tblPr/>
              <a:tblGrid>
                <a:gridCol w="2016125"/>
                <a:gridCol w="2016125"/>
                <a:gridCol w="2016125"/>
                <a:gridCol w="2016125"/>
              </a:tblGrid>
              <a:tr h="1368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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</a:t>
                      </a:r>
                      <a:r>
                        <a:rPr kumimoji="0" lang="en-US" sz="35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sz="3500" b="0" i="0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45</a:t>
                      </a:r>
                      <a:r>
                        <a:rPr kumimoji="0" lang="en-US" sz="35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sz="3500" b="0" i="0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60</a:t>
                      </a:r>
                      <a:r>
                        <a:rPr kumimoji="0" lang="en-US" sz="35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sz="3500" b="0" i="0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68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sin</a:t>
                      </a:r>
                      <a:r>
                        <a:rPr kumimoji="0" lang="en-US" sz="3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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68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cos</a:t>
                      </a:r>
                      <a:r>
                        <a:rPr kumimoji="0" lang="en-US" sz="3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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68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tg</a:t>
                      </a:r>
                      <a:r>
                        <a:rPr kumimoji="0" lang="en-US" sz="3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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0685" name="Rectangle 29"/>
          <p:cNvSpPr>
            <a:spLocks noChangeArrowheads="1"/>
          </p:cNvSpPr>
          <p:nvPr/>
        </p:nvSpPr>
        <p:spPr bwMode="auto">
          <a:xfrm>
            <a:off x="1524001" y="304907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graphicFrame>
        <p:nvGraphicFramePr>
          <p:cNvPr id="70686" name="Object 2"/>
          <p:cNvGraphicFramePr>
            <a:graphicFrameLocks noChangeAspect="1"/>
          </p:cNvGraphicFramePr>
          <p:nvPr/>
        </p:nvGraphicFramePr>
        <p:xfrm>
          <a:off x="4792664" y="1890713"/>
          <a:ext cx="477837" cy="1223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6" name="Формула" r:id="rId3" imgW="152334" imgH="393529" progId="Equation.3">
                  <p:embed/>
                </p:oleObj>
              </mc:Choice>
              <mc:Fallback>
                <p:oleObj name="Формула" r:id="rId3" imgW="152334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2664" y="1890713"/>
                        <a:ext cx="477837" cy="1223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687" name="Rectangle 31"/>
          <p:cNvSpPr>
            <a:spLocks noChangeArrowheads="1"/>
          </p:cNvSpPr>
          <p:nvPr/>
        </p:nvSpPr>
        <p:spPr bwMode="auto">
          <a:xfrm>
            <a:off x="1524001" y="303002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graphicFrame>
        <p:nvGraphicFramePr>
          <p:cNvPr id="70688" name="Object 3"/>
          <p:cNvGraphicFramePr>
            <a:graphicFrameLocks noChangeAspect="1"/>
          </p:cNvGraphicFramePr>
          <p:nvPr/>
        </p:nvGraphicFramePr>
        <p:xfrm>
          <a:off x="6456363" y="1916113"/>
          <a:ext cx="762000" cy="1225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7" name="Формула" r:id="rId5" imgW="266469" imgH="431425" progId="Equation.3">
                  <p:embed/>
                </p:oleObj>
              </mc:Choice>
              <mc:Fallback>
                <p:oleObj name="Формула" r:id="rId5" imgW="266469" imgH="43142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6363" y="1916113"/>
                        <a:ext cx="762000" cy="1225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689" name="Rectangle 33"/>
          <p:cNvSpPr>
            <a:spLocks noChangeArrowheads="1"/>
          </p:cNvSpPr>
          <p:nvPr/>
        </p:nvSpPr>
        <p:spPr bwMode="auto">
          <a:xfrm>
            <a:off x="1524001" y="303002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70690" name="Rectangle 34"/>
          <p:cNvSpPr>
            <a:spLocks noChangeArrowheads="1"/>
          </p:cNvSpPr>
          <p:nvPr/>
        </p:nvSpPr>
        <p:spPr bwMode="auto">
          <a:xfrm>
            <a:off x="1524001" y="303002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graphicFrame>
        <p:nvGraphicFramePr>
          <p:cNvPr id="70691" name="Object 4"/>
          <p:cNvGraphicFramePr>
            <a:graphicFrameLocks noChangeAspect="1"/>
          </p:cNvGraphicFramePr>
          <p:nvPr/>
        </p:nvGraphicFramePr>
        <p:xfrm>
          <a:off x="8688388" y="1844676"/>
          <a:ext cx="774700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8" name="Формула" r:id="rId7" imgW="253890" imgH="431613" progId="Equation.3">
                  <p:embed/>
                </p:oleObj>
              </mc:Choice>
              <mc:Fallback>
                <p:oleObj name="Формула" r:id="rId7" imgW="253890" imgH="4316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88388" y="1844676"/>
                        <a:ext cx="774700" cy="1292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692" name="Rectangle 36"/>
          <p:cNvSpPr>
            <a:spLocks noChangeArrowheads="1"/>
          </p:cNvSpPr>
          <p:nvPr/>
        </p:nvSpPr>
        <p:spPr bwMode="auto">
          <a:xfrm>
            <a:off x="1524001" y="303002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70693" name="Rectangle 37"/>
          <p:cNvSpPr>
            <a:spLocks noChangeArrowheads="1"/>
          </p:cNvSpPr>
          <p:nvPr/>
        </p:nvSpPr>
        <p:spPr bwMode="auto">
          <a:xfrm>
            <a:off x="1524001" y="303002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graphicFrame>
        <p:nvGraphicFramePr>
          <p:cNvPr id="70694" name="Object 5"/>
          <p:cNvGraphicFramePr>
            <a:graphicFrameLocks noChangeAspect="1"/>
          </p:cNvGraphicFramePr>
          <p:nvPr/>
        </p:nvGraphicFramePr>
        <p:xfrm>
          <a:off x="4656138" y="4652963"/>
          <a:ext cx="735012" cy="1223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9" name="Формула" r:id="rId9" imgW="253890" imgH="431613" progId="Equation.3">
                  <p:embed/>
                </p:oleObj>
              </mc:Choice>
              <mc:Fallback>
                <p:oleObj name="Формула" r:id="rId9" imgW="253890" imgH="4316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6138" y="4652963"/>
                        <a:ext cx="735012" cy="1223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695" name="Rectangle 39"/>
          <p:cNvSpPr>
            <a:spLocks noChangeArrowheads="1"/>
          </p:cNvSpPr>
          <p:nvPr/>
        </p:nvSpPr>
        <p:spPr bwMode="auto">
          <a:xfrm>
            <a:off x="1524001" y="31300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graphicFrame>
        <p:nvGraphicFramePr>
          <p:cNvPr id="70696" name="Object 6"/>
          <p:cNvGraphicFramePr>
            <a:graphicFrameLocks noChangeAspect="1"/>
          </p:cNvGraphicFramePr>
          <p:nvPr/>
        </p:nvGraphicFramePr>
        <p:xfrm>
          <a:off x="8543926" y="4797426"/>
          <a:ext cx="936625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0" name="Формула" r:id="rId11" imgW="228600" imgH="228600" progId="Equation.3">
                  <p:embed/>
                </p:oleObj>
              </mc:Choice>
              <mc:Fallback>
                <p:oleObj name="Формула" r:id="rId11" imgW="2286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43926" y="4797426"/>
                        <a:ext cx="936625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97" name="Object 7"/>
          <p:cNvGraphicFramePr>
            <a:graphicFrameLocks noChangeAspect="1"/>
          </p:cNvGraphicFramePr>
          <p:nvPr/>
        </p:nvGraphicFramePr>
        <p:xfrm>
          <a:off x="8878889" y="3265488"/>
          <a:ext cx="477837" cy="1223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1" name="Формула" r:id="rId13" imgW="152334" imgH="393529" progId="Equation.3">
                  <p:embed/>
                </p:oleObj>
              </mc:Choice>
              <mc:Fallback>
                <p:oleObj name="Формула" r:id="rId13" imgW="152334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78889" y="3265488"/>
                        <a:ext cx="477837" cy="1223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98" name="Object 8"/>
          <p:cNvGraphicFramePr>
            <a:graphicFrameLocks noChangeAspect="1"/>
          </p:cNvGraphicFramePr>
          <p:nvPr/>
        </p:nvGraphicFramePr>
        <p:xfrm>
          <a:off x="6527800" y="3284538"/>
          <a:ext cx="762000" cy="1225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2" name="Формула" r:id="rId14" imgW="266469" imgH="431425" progId="Equation.3">
                  <p:embed/>
                </p:oleObj>
              </mc:Choice>
              <mc:Fallback>
                <p:oleObj name="Формула" r:id="rId14" imgW="266469" imgH="43142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7800" y="3284538"/>
                        <a:ext cx="762000" cy="1225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99" name="Object 9"/>
          <p:cNvGraphicFramePr>
            <a:graphicFrameLocks noChangeAspect="1"/>
          </p:cNvGraphicFramePr>
          <p:nvPr/>
        </p:nvGraphicFramePr>
        <p:xfrm>
          <a:off x="4727575" y="3284539"/>
          <a:ext cx="774700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3" name="Формула" r:id="rId15" imgW="253890" imgH="431613" progId="Equation.3">
                  <p:embed/>
                </p:oleObj>
              </mc:Choice>
              <mc:Fallback>
                <p:oleObj name="Формула" r:id="rId15" imgW="253890" imgH="4316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7575" y="3284539"/>
                        <a:ext cx="774700" cy="1292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96" name="Rectangle 44"/>
          <p:cNvSpPr>
            <a:spLocks noChangeArrowheads="1"/>
          </p:cNvSpPr>
          <p:nvPr/>
        </p:nvSpPr>
        <p:spPr bwMode="auto">
          <a:xfrm>
            <a:off x="4297811" y="1912939"/>
            <a:ext cx="1512888" cy="1223962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23597" name="Rectangle 45"/>
          <p:cNvSpPr>
            <a:spLocks noChangeArrowheads="1"/>
          </p:cNvSpPr>
          <p:nvPr/>
        </p:nvSpPr>
        <p:spPr bwMode="auto">
          <a:xfrm>
            <a:off x="6240464" y="1916113"/>
            <a:ext cx="1512887" cy="1223962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23598" name="Rectangle 46"/>
          <p:cNvSpPr>
            <a:spLocks noChangeArrowheads="1"/>
          </p:cNvSpPr>
          <p:nvPr/>
        </p:nvSpPr>
        <p:spPr bwMode="auto">
          <a:xfrm>
            <a:off x="4295775" y="3284538"/>
            <a:ext cx="1512888" cy="1223962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23599" name="Rectangle 47"/>
          <p:cNvSpPr>
            <a:spLocks noChangeArrowheads="1"/>
          </p:cNvSpPr>
          <p:nvPr/>
        </p:nvSpPr>
        <p:spPr bwMode="auto">
          <a:xfrm>
            <a:off x="4295775" y="4652963"/>
            <a:ext cx="1512888" cy="1223962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23600" name="Rectangle 48"/>
          <p:cNvSpPr>
            <a:spLocks noChangeArrowheads="1"/>
          </p:cNvSpPr>
          <p:nvPr/>
        </p:nvSpPr>
        <p:spPr bwMode="auto">
          <a:xfrm>
            <a:off x="6240464" y="3284538"/>
            <a:ext cx="1512887" cy="1223962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23601" name="Rectangle 49"/>
          <p:cNvSpPr>
            <a:spLocks noChangeArrowheads="1"/>
          </p:cNvSpPr>
          <p:nvPr/>
        </p:nvSpPr>
        <p:spPr bwMode="auto">
          <a:xfrm>
            <a:off x="8328025" y="1916113"/>
            <a:ext cx="1512888" cy="1223962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23602" name="Rectangle 50"/>
          <p:cNvSpPr>
            <a:spLocks noChangeArrowheads="1"/>
          </p:cNvSpPr>
          <p:nvPr/>
        </p:nvSpPr>
        <p:spPr bwMode="auto">
          <a:xfrm>
            <a:off x="6240464" y="4652963"/>
            <a:ext cx="1512887" cy="1223962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23603" name="Rectangle 51"/>
          <p:cNvSpPr>
            <a:spLocks noChangeArrowheads="1"/>
          </p:cNvSpPr>
          <p:nvPr/>
        </p:nvSpPr>
        <p:spPr bwMode="auto">
          <a:xfrm>
            <a:off x="8328025" y="3284538"/>
            <a:ext cx="1512888" cy="1223962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23604" name="Rectangle 52"/>
          <p:cNvSpPr>
            <a:spLocks noChangeArrowheads="1"/>
          </p:cNvSpPr>
          <p:nvPr/>
        </p:nvSpPr>
        <p:spPr bwMode="auto">
          <a:xfrm>
            <a:off x="8328025" y="4652963"/>
            <a:ext cx="1512888" cy="1223962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27" name="Rectangle 44"/>
          <p:cNvSpPr>
            <a:spLocks noChangeArrowheads="1"/>
          </p:cNvSpPr>
          <p:nvPr/>
        </p:nvSpPr>
        <p:spPr bwMode="auto">
          <a:xfrm>
            <a:off x="8315325" y="3281364"/>
            <a:ext cx="1512888" cy="1223962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28" name="Rectangle 44"/>
          <p:cNvSpPr>
            <a:spLocks noChangeArrowheads="1"/>
          </p:cNvSpPr>
          <p:nvPr/>
        </p:nvSpPr>
        <p:spPr bwMode="auto">
          <a:xfrm>
            <a:off x="4297811" y="1924845"/>
            <a:ext cx="1512888" cy="1223962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29" name="Rectangle 46"/>
          <p:cNvSpPr>
            <a:spLocks noChangeArrowheads="1"/>
          </p:cNvSpPr>
          <p:nvPr/>
        </p:nvSpPr>
        <p:spPr bwMode="auto">
          <a:xfrm>
            <a:off x="4283075" y="3272632"/>
            <a:ext cx="1512888" cy="1223962"/>
          </a:xfrm>
          <a:prstGeom prst="rect">
            <a:avLst/>
          </a:prstGeom>
          <a:solidFill>
            <a:srgbClr val="00B05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30" name="Rectangle 46"/>
          <p:cNvSpPr>
            <a:spLocks noChangeArrowheads="1"/>
          </p:cNvSpPr>
          <p:nvPr/>
        </p:nvSpPr>
        <p:spPr bwMode="auto">
          <a:xfrm>
            <a:off x="8328025" y="1928089"/>
            <a:ext cx="1512888" cy="1223962"/>
          </a:xfrm>
          <a:prstGeom prst="rect">
            <a:avLst/>
          </a:prstGeom>
          <a:solidFill>
            <a:srgbClr val="00B05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31" name="Rectangle 45"/>
          <p:cNvSpPr>
            <a:spLocks noChangeArrowheads="1"/>
          </p:cNvSpPr>
          <p:nvPr/>
        </p:nvSpPr>
        <p:spPr bwMode="auto">
          <a:xfrm>
            <a:off x="6260307" y="1912939"/>
            <a:ext cx="1512887" cy="1223962"/>
          </a:xfrm>
          <a:prstGeom prst="rect">
            <a:avLst/>
          </a:prstGeom>
          <a:solidFill>
            <a:srgbClr val="00B0F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32" name="Rectangle 45"/>
          <p:cNvSpPr>
            <a:spLocks noChangeArrowheads="1"/>
          </p:cNvSpPr>
          <p:nvPr/>
        </p:nvSpPr>
        <p:spPr bwMode="auto">
          <a:xfrm>
            <a:off x="6253164" y="3281364"/>
            <a:ext cx="1512887" cy="1223962"/>
          </a:xfrm>
          <a:prstGeom prst="rect">
            <a:avLst/>
          </a:prstGeom>
          <a:solidFill>
            <a:srgbClr val="00B0F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</p:spTree>
    <p:extLst>
      <p:ext uri="{BB962C8B-B14F-4D97-AF65-F5344CB8AC3E}">
        <p14:creationId xmlns:p14="http://schemas.microsoft.com/office/powerpoint/2010/main" val="323681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466" name="Group 36"/>
          <p:cNvGrpSpPr>
            <a:grpSpLocks/>
          </p:cNvGrpSpPr>
          <p:nvPr/>
        </p:nvGrpSpPr>
        <p:grpSpPr bwMode="auto">
          <a:xfrm>
            <a:off x="7642844" y="121904"/>
            <a:ext cx="4416425" cy="2982912"/>
            <a:chOff x="2757" y="508"/>
            <a:chExt cx="2782" cy="1879"/>
          </a:xfrm>
        </p:grpSpPr>
        <p:sp>
          <p:nvSpPr>
            <p:cNvPr id="62493" name="Text Box 6"/>
            <p:cNvSpPr txBox="1">
              <a:spLocks noChangeArrowheads="1"/>
            </p:cNvSpPr>
            <p:nvPr/>
          </p:nvSpPr>
          <p:spPr bwMode="auto">
            <a:xfrm>
              <a:off x="5117" y="2018"/>
              <a:ext cx="422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ru-RU" sz="2800" dirty="0">
                  <a:latin typeface="Times New Roman" panose="02020603050405020304" pitchFamily="18" charset="0"/>
                </a:rPr>
                <a:t>А</a:t>
              </a:r>
            </a:p>
          </p:txBody>
        </p:sp>
        <p:sp>
          <p:nvSpPr>
            <p:cNvPr id="62494" name="AutoShape 5"/>
            <p:cNvSpPr>
              <a:spLocks noChangeArrowheads="1"/>
            </p:cNvSpPr>
            <p:nvPr/>
          </p:nvSpPr>
          <p:spPr bwMode="auto">
            <a:xfrm>
              <a:off x="3016" y="774"/>
              <a:ext cx="2079" cy="1357"/>
            </a:xfrm>
            <a:prstGeom prst="rtTriangle">
              <a:avLst/>
            </a:prstGeom>
            <a:solidFill>
              <a:srgbClr val="FFE2A7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sz="2400">
                <a:latin typeface="Times New Roman" panose="02020603050405020304" pitchFamily="18" charset="0"/>
              </a:endParaRPr>
            </a:p>
          </p:txBody>
        </p:sp>
        <p:sp>
          <p:nvSpPr>
            <p:cNvPr id="62495" name="Text Box 7"/>
            <p:cNvSpPr txBox="1">
              <a:spLocks noChangeArrowheads="1"/>
            </p:cNvSpPr>
            <p:nvPr/>
          </p:nvSpPr>
          <p:spPr bwMode="auto">
            <a:xfrm>
              <a:off x="2757" y="508"/>
              <a:ext cx="38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ru-RU" sz="2800" dirty="0">
                  <a:latin typeface="Times New Roman" panose="02020603050405020304" pitchFamily="18" charset="0"/>
                </a:rPr>
                <a:t>В</a:t>
              </a:r>
            </a:p>
          </p:txBody>
        </p:sp>
        <p:sp>
          <p:nvSpPr>
            <p:cNvPr id="62496" name="Text Box 8"/>
            <p:cNvSpPr txBox="1">
              <a:spLocks noChangeArrowheads="1"/>
            </p:cNvSpPr>
            <p:nvPr/>
          </p:nvSpPr>
          <p:spPr bwMode="auto">
            <a:xfrm>
              <a:off x="2777" y="2018"/>
              <a:ext cx="422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ru-RU" sz="2800" dirty="0">
                  <a:latin typeface="Times New Roman" panose="02020603050405020304" pitchFamily="18" charset="0"/>
                </a:rPr>
                <a:t>С</a:t>
              </a:r>
            </a:p>
          </p:txBody>
        </p:sp>
        <p:sp>
          <p:nvSpPr>
            <p:cNvPr id="62497" name="Line 9"/>
            <p:cNvSpPr>
              <a:spLocks noChangeShapeType="1"/>
            </p:cNvSpPr>
            <p:nvPr/>
          </p:nvSpPr>
          <p:spPr bwMode="auto">
            <a:xfrm flipV="1">
              <a:off x="3020" y="2002"/>
              <a:ext cx="17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2498" name="Line 10"/>
            <p:cNvSpPr>
              <a:spLocks noChangeShapeType="1"/>
            </p:cNvSpPr>
            <p:nvPr/>
          </p:nvSpPr>
          <p:spPr bwMode="auto">
            <a:xfrm>
              <a:off x="3199" y="2002"/>
              <a:ext cx="0" cy="14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2499" name="Arc 30"/>
            <p:cNvSpPr>
              <a:spLocks/>
            </p:cNvSpPr>
            <p:nvPr/>
          </p:nvSpPr>
          <p:spPr bwMode="auto">
            <a:xfrm flipH="1">
              <a:off x="4511" y="1874"/>
              <a:ext cx="197" cy="513"/>
            </a:xfrm>
            <a:custGeom>
              <a:avLst/>
              <a:gdLst>
                <a:gd name="T0" fmla="*/ 0 w 18778"/>
                <a:gd name="T1" fmla="*/ 0 h 21600"/>
                <a:gd name="T2" fmla="*/ 0 w 18778"/>
                <a:gd name="T3" fmla="*/ 0 h 21600"/>
                <a:gd name="T4" fmla="*/ 0 w 18778"/>
                <a:gd name="T5" fmla="*/ 0 h 21600"/>
                <a:gd name="T6" fmla="*/ 0 60000 65536"/>
                <a:gd name="T7" fmla="*/ 0 60000 65536"/>
                <a:gd name="T8" fmla="*/ 0 60000 65536"/>
                <a:gd name="T9" fmla="*/ 0 w 18778"/>
                <a:gd name="T10" fmla="*/ 0 h 21600"/>
                <a:gd name="T11" fmla="*/ 18778 w 18778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778" h="21600" fill="none" extrusionOk="0">
                  <a:moveTo>
                    <a:pt x="-1" y="0"/>
                  </a:moveTo>
                  <a:cubicBezTo>
                    <a:pt x="7768" y="0"/>
                    <a:pt x="14939" y="4171"/>
                    <a:pt x="18778" y="10925"/>
                  </a:cubicBezTo>
                </a:path>
                <a:path w="18778" h="21600" stroke="0" extrusionOk="0">
                  <a:moveTo>
                    <a:pt x="-1" y="0"/>
                  </a:moveTo>
                  <a:cubicBezTo>
                    <a:pt x="7768" y="0"/>
                    <a:pt x="14939" y="4171"/>
                    <a:pt x="18778" y="10925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2500" name="Arc 31"/>
            <p:cNvSpPr>
              <a:spLocks/>
            </p:cNvSpPr>
            <p:nvPr/>
          </p:nvSpPr>
          <p:spPr bwMode="auto">
            <a:xfrm rot="10756977" flipH="1">
              <a:off x="3016" y="665"/>
              <a:ext cx="198" cy="513"/>
            </a:xfrm>
            <a:custGeom>
              <a:avLst/>
              <a:gdLst>
                <a:gd name="T0" fmla="*/ 0 w 18778"/>
                <a:gd name="T1" fmla="*/ 0 h 21600"/>
                <a:gd name="T2" fmla="*/ 0 w 18778"/>
                <a:gd name="T3" fmla="*/ 0 h 21600"/>
                <a:gd name="T4" fmla="*/ 0 w 18778"/>
                <a:gd name="T5" fmla="*/ 0 h 21600"/>
                <a:gd name="T6" fmla="*/ 0 60000 65536"/>
                <a:gd name="T7" fmla="*/ 0 60000 65536"/>
                <a:gd name="T8" fmla="*/ 0 60000 65536"/>
                <a:gd name="T9" fmla="*/ 0 w 18778"/>
                <a:gd name="T10" fmla="*/ 0 h 21600"/>
                <a:gd name="T11" fmla="*/ 18778 w 18778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778" h="21600" fill="none" extrusionOk="0">
                  <a:moveTo>
                    <a:pt x="-1" y="0"/>
                  </a:moveTo>
                  <a:cubicBezTo>
                    <a:pt x="7768" y="0"/>
                    <a:pt x="14939" y="4171"/>
                    <a:pt x="18778" y="10925"/>
                  </a:cubicBezTo>
                </a:path>
                <a:path w="18778" h="21600" stroke="0" extrusionOk="0">
                  <a:moveTo>
                    <a:pt x="-1" y="0"/>
                  </a:moveTo>
                  <a:cubicBezTo>
                    <a:pt x="7768" y="0"/>
                    <a:pt x="14939" y="4171"/>
                    <a:pt x="18778" y="10925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2501" name="Arc 32"/>
            <p:cNvSpPr>
              <a:spLocks/>
            </p:cNvSpPr>
            <p:nvPr/>
          </p:nvSpPr>
          <p:spPr bwMode="auto">
            <a:xfrm rot="10561047" flipH="1">
              <a:off x="2984" y="628"/>
              <a:ext cx="162" cy="403"/>
            </a:xfrm>
            <a:custGeom>
              <a:avLst/>
              <a:gdLst>
                <a:gd name="T0" fmla="*/ 0 w 21481"/>
                <a:gd name="T1" fmla="*/ 0 h 21600"/>
                <a:gd name="T2" fmla="*/ 0 w 21481"/>
                <a:gd name="T3" fmla="*/ 0 h 21600"/>
                <a:gd name="T4" fmla="*/ 0 w 21481"/>
                <a:gd name="T5" fmla="*/ 0 h 21600"/>
                <a:gd name="T6" fmla="*/ 0 60000 65536"/>
                <a:gd name="T7" fmla="*/ 0 60000 65536"/>
                <a:gd name="T8" fmla="*/ 0 60000 65536"/>
                <a:gd name="T9" fmla="*/ 0 w 21481"/>
                <a:gd name="T10" fmla="*/ 0 h 21600"/>
                <a:gd name="T11" fmla="*/ 21481 w 21481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481" h="21600" fill="none" extrusionOk="0">
                  <a:moveTo>
                    <a:pt x="-1" y="392"/>
                  </a:moveTo>
                  <a:cubicBezTo>
                    <a:pt x="1351" y="131"/>
                    <a:pt x="2724" y="-1"/>
                    <a:pt x="4101" y="0"/>
                  </a:cubicBezTo>
                  <a:cubicBezTo>
                    <a:pt x="10958" y="0"/>
                    <a:pt x="17408" y="3256"/>
                    <a:pt x="21480" y="8774"/>
                  </a:cubicBezTo>
                </a:path>
                <a:path w="21481" h="21600" stroke="0" extrusionOk="0">
                  <a:moveTo>
                    <a:pt x="-1" y="392"/>
                  </a:moveTo>
                  <a:cubicBezTo>
                    <a:pt x="1351" y="131"/>
                    <a:pt x="2724" y="-1"/>
                    <a:pt x="4101" y="0"/>
                  </a:cubicBezTo>
                  <a:cubicBezTo>
                    <a:pt x="10958" y="0"/>
                    <a:pt x="17408" y="3256"/>
                    <a:pt x="21480" y="8774"/>
                  </a:cubicBezTo>
                  <a:lnTo>
                    <a:pt x="4101" y="21600"/>
                  </a:lnTo>
                  <a:lnTo>
                    <a:pt x="-1" y="392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2502" name="Text Box 33"/>
            <p:cNvSpPr txBox="1">
              <a:spLocks noChangeArrowheads="1"/>
            </p:cNvSpPr>
            <p:nvPr/>
          </p:nvSpPr>
          <p:spPr bwMode="auto">
            <a:xfrm>
              <a:off x="4195" y="1797"/>
              <a:ext cx="499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2500">
                  <a:sym typeface="Symbol" panose="05050102010706020507" pitchFamily="18" charset="2"/>
                </a:rPr>
                <a:t>30</a:t>
              </a:r>
              <a:r>
                <a:rPr lang="en-US" sz="2500" baseline="30000">
                  <a:sym typeface="Symbol" panose="05050102010706020507" pitchFamily="18" charset="2"/>
                </a:rPr>
                <a:t>0</a:t>
              </a:r>
              <a:endParaRPr lang="ru-RU" sz="2500" baseline="30000">
                <a:sym typeface="Symbol" panose="05050102010706020507" pitchFamily="18" charset="2"/>
              </a:endParaRPr>
            </a:p>
          </p:txBody>
        </p:sp>
        <p:sp>
          <p:nvSpPr>
            <p:cNvPr id="62503" name="Text Box 34"/>
            <p:cNvSpPr txBox="1">
              <a:spLocks noChangeArrowheads="1"/>
            </p:cNvSpPr>
            <p:nvPr/>
          </p:nvSpPr>
          <p:spPr bwMode="auto">
            <a:xfrm>
              <a:off x="3107" y="1026"/>
              <a:ext cx="816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2500">
                  <a:sym typeface="Symbol" panose="05050102010706020507" pitchFamily="18" charset="2"/>
                </a:rPr>
                <a:t>60</a:t>
              </a:r>
              <a:r>
                <a:rPr lang="en-US" sz="2500" baseline="30000">
                  <a:sym typeface="Symbol" panose="05050102010706020507" pitchFamily="18" charset="2"/>
                </a:rPr>
                <a:t>0</a:t>
              </a:r>
              <a:endParaRPr lang="ru-RU" sz="2500" baseline="30000">
                <a:sym typeface="Symbol" panose="05050102010706020507" pitchFamily="18" charset="2"/>
              </a:endParaRPr>
            </a:p>
          </p:txBody>
        </p:sp>
      </p:grpSp>
      <p:sp>
        <p:nvSpPr>
          <p:cNvPr id="62467" name="Rectangle 38"/>
          <p:cNvSpPr>
            <a:spLocks noGrp="1" noChangeArrowheads="1"/>
          </p:cNvSpPr>
          <p:nvPr>
            <p:ph type="body" sz="half" idx="1"/>
          </p:nvPr>
        </p:nvSpPr>
        <p:spPr>
          <a:xfrm>
            <a:off x="279874" y="350838"/>
            <a:ext cx="7019452" cy="2852738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b="1" dirty="0" err="1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∆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ABC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C=90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0</a:t>
            </a:r>
            <a:b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A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tt-RU" dirty="0">
                <a:latin typeface="Arial" panose="020B0604020202020204" pitchFamily="34" charset="0"/>
                <a:cs typeface="Arial" panose="020B0604020202020204" pitchFamily="34" charset="0"/>
              </a:rPr>
              <a:t>30˚, </a:t>
            </a:r>
            <a:r>
              <a:rPr lang="tt-RU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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B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tt-RU" dirty="0">
                <a:latin typeface="Arial" panose="020B0604020202020204" pitchFamily="34" charset="0"/>
                <a:cs typeface="Arial" panose="020B0604020202020204" pitchFamily="34" charset="0"/>
              </a:rPr>
              <a:t>60˚.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en-US" b="1" dirty="0" err="1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Topish</a:t>
            </a:r>
            <a:r>
              <a:rPr lang="en-US" b="1" dirty="0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b="1" dirty="0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b="1" dirty="0">
              <a:solidFill>
                <a:srgbClr val="7A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sin</a:t>
            </a:r>
            <a:r>
              <a:rPr lang="tt-RU" dirty="0">
                <a:latin typeface="Arial" panose="020B0604020202020204" pitchFamily="34" charset="0"/>
                <a:cs typeface="Arial" panose="020B0604020202020204" pitchFamily="34" charset="0"/>
              </a:rPr>
              <a:t>30˚,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cos</a:t>
            </a:r>
            <a:r>
              <a:rPr lang="tt-RU" dirty="0">
                <a:latin typeface="Arial" panose="020B0604020202020204" pitchFamily="34" charset="0"/>
                <a:cs typeface="Arial" panose="020B0604020202020204" pitchFamily="34" charset="0"/>
              </a:rPr>
              <a:t>30˚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tg</a:t>
            </a:r>
            <a:r>
              <a:rPr lang="tt-RU" dirty="0">
                <a:latin typeface="Arial" panose="020B0604020202020204" pitchFamily="34" charset="0"/>
                <a:cs typeface="Arial" panose="020B0604020202020204" pitchFamily="34" charset="0"/>
              </a:rPr>
              <a:t>30˚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sin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6</a:t>
            </a:r>
            <a:r>
              <a:rPr lang="tt-RU" dirty="0">
                <a:latin typeface="Arial" panose="020B0604020202020204" pitchFamily="34" charset="0"/>
                <a:cs typeface="Arial" panose="020B0604020202020204" pitchFamily="34" charset="0"/>
              </a:rPr>
              <a:t>0˚,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cos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6</a:t>
            </a:r>
            <a:r>
              <a:rPr lang="tt-RU" dirty="0">
                <a:latin typeface="Arial" panose="020B0604020202020204" pitchFamily="34" charset="0"/>
                <a:cs typeface="Arial" panose="020B0604020202020204" pitchFamily="34" charset="0"/>
              </a:rPr>
              <a:t>0˚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tg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60.</a:t>
            </a:r>
          </a:p>
        </p:txBody>
      </p:sp>
      <p:sp>
        <p:nvSpPr>
          <p:cNvPr id="62468" name="Text Box 54"/>
          <p:cNvSpPr txBox="1">
            <a:spLocks noChangeArrowheads="1"/>
          </p:cNvSpPr>
          <p:nvPr/>
        </p:nvSpPr>
        <p:spPr bwMode="auto">
          <a:xfrm>
            <a:off x="623392" y="2879570"/>
            <a:ext cx="7920038" cy="180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sz="2800" b="1" dirty="0" err="1" smtClean="0">
                <a:solidFill>
                  <a:srgbClr val="7A0000"/>
                </a:solidFill>
              </a:rPr>
              <a:t>Yechish</a:t>
            </a:r>
            <a:r>
              <a:rPr lang="ru-RU" sz="2800" b="1" dirty="0" smtClean="0">
                <a:solidFill>
                  <a:srgbClr val="7A0000"/>
                </a:solidFill>
              </a:rPr>
              <a:t>:</a:t>
            </a:r>
            <a:endParaRPr lang="ru-RU" sz="2800" b="1" dirty="0">
              <a:solidFill>
                <a:srgbClr val="7A0000"/>
              </a:solidFill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sz="2800" b="1" dirty="0">
                <a:solidFill>
                  <a:srgbClr val="7A0000"/>
                </a:solidFill>
              </a:rPr>
              <a:t>                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sz="2800" dirty="0"/>
              <a:t>                 </a:t>
            </a:r>
          </a:p>
        </p:txBody>
      </p:sp>
      <p:sp>
        <p:nvSpPr>
          <p:cNvPr id="62469" name="Rectangle 56"/>
          <p:cNvSpPr>
            <a:spLocks noChangeArrowheads="1"/>
          </p:cNvSpPr>
          <p:nvPr/>
        </p:nvSpPr>
        <p:spPr bwMode="auto">
          <a:xfrm>
            <a:off x="1524001" y="304907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graphicFrame>
        <p:nvGraphicFramePr>
          <p:cNvPr id="1848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1656854"/>
              </p:ext>
            </p:extLst>
          </p:nvPr>
        </p:nvGraphicFramePr>
        <p:xfrm>
          <a:off x="2423319" y="3284538"/>
          <a:ext cx="2016125" cy="1073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81" name="Формула" r:id="rId3" imgW="736280" imgH="393529" progId="Equation.3">
                  <p:embed/>
                </p:oleObj>
              </mc:Choice>
              <mc:Fallback>
                <p:oleObj name="Формула" r:id="rId3" imgW="736280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3319" y="3284538"/>
                        <a:ext cx="2016125" cy="1073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471" name="Rectangle 58"/>
          <p:cNvSpPr>
            <a:spLocks noChangeArrowheads="1"/>
          </p:cNvSpPr>
          <p:nvPr/>
        </p:nvSpPr>
        <p:spPr bwMode="auto">
          <a:xfrm>
            <a:off x="1524001" y="3134797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62473" name="Rectangle 60"/>
          <p:cNvSpPr>
            <a:spLocks noChangeArrowheads="1"/>
          </p:cNvSpPr>
          <p:nvPr/>
        </p:nvSpPr>
        <p:spPr bwMode="auto">
          <a:xfrm>
            <a:off x="1524001" y="3134797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62475" name="Rectangle 62"/>
          <p:cNvSpPr>
            <a:spLocks noChangeArrowheads="1"/>
          </p:cNvSpPr>
          <p:nvPr/>
        </p:nvSpPr>
        <p:spPr bwMode="auto">
          <a:xfrm>
            <a:off x="1524001" y="31300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62477" name="Rectangle 65"/>
          <p:cNvSpPr>
            <a:spLocks noChangeArrowheads="1"/>
          </p:cNvSpPr>
          <p:nvPr/>
        </p:nvSpPr>
        <p:spPr bwMode="auto">
          <a:xfrm>
            <a:off x="1524001" y="304907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graphicFrame>
        <p:nvGraphicFramePr>
          <p:cNvPr id="18496" name="Object 6"/>
          <p:cNvGraphicFramePr>
            <a:graphicFrameLocks noChangeAspect="1"/>
          </p:cNvGraphicFramePr>
          <p:nvPr/>
        </p:nvGraphicFramePr>
        <p:xfrm>
          <a:off x="2063750" y="4437063"/>
          <a:ext cx="4751388" cy="1065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82" name="Формула" r:id="rId5" imgW="1739900" imgH="393700" progId="Equation.3">
                  <p:embed/>
                </p:oleObj>
              </mc:Choice>
              <mc:Fallback>
                <p:oleObj name="Формула" r:id="rId5" imgW="1739900" imgH="393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0" y="4437063"/>
                        <a:ext cx="4751388" cy="1065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479" name="Rectangle 67"/>
          <p:cNvSpPr>
            <a:spLocks noChangeArrowheads="1"/>
          </p:cNvSpPr>
          <p:nvPr/>
        </p:nvSpPr>
        <p:spPr bwMode="auto">
          <a:xfrm>
            <a:off x="1524001" y="304907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graphicFrame>
        <p:nvGraphicFramePr>
          <p:cNvPr id="18498" name="Object 7"/>
          <p:cNvGraphicFramePr>
            <a:graphicFrameLocks noChangeAspect="1"/>
          </p:cNvGraphicFramePr>
          <p:nvPr/>
        </p:nvGraphicFramePr>
        <p:xfrm>
          <a:off x="2208214" y="5516564"/>
          <a:ext cx="3527425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83" name="Формула" r:id="rId7" imgW="1345616" imgH="393529" progId="Equation.3">
                  <p:embed/>
                </p:oleObj>
              </mc:Choice>
              <mc:Fallback>
                <p:oleObj name="Формула" r:id="rId7" imgW="1345616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8214" y="5516564"/>
                        <a:ext cx="3527425" cy="1025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501" name="Text Box 69"/>
          <p:cNvSpPr txBox="1">
            <a:spLocks noChangeArrowheads="1"/>
          </p:cNvSpPr>
          <p:nvPr/>
        </p:nvSpPr>
        <p:spPr bwMode="auto">
          <a:xfrm>
            <a:off x="1638300" y="3606800"/>
            <a:ext cx="522288" cy="457200"/>
          </a:xfrm>
          <a:prstGeom prst="rect">
            <a:avLst/>
          </a:prstGeom>
          <a:solidFill>
            <a:srgbClr val="00B0F0"/>
          </a:solidFill>
          <a:ln>
            <a:noFill/>
          </a:ln>
          <a:extLst/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2400" dirty="0"/>
              <a:t>1. </a:t>
            </a:r>
            <a:endParaRPr lang="ru-RU" sz="2400" dirty="0"/>
          </a:p>
        </p:txBody>
      </p:sp>
      <p:sp>
        <p:nvSpPr>
          <p:cNvPr id="18502" name="Text Box 70"/>
          <p:cNvSpPr txBox="1">
            <a:spLocks noChangeArrowheads="1"/>
          </p:cNvSpPr>
          <p:nvPr/>
        </p:nvSpPr>
        <p:spPr bwMode="auto">
          <a:xfrm>
            <a:off x="1620839" y="4740275"/>
            <a:ext cx="522287" cy="457200"/>
          </a:xfrm>
          <a:prstGeom prst="rect">
            <a:avLst/>
          </a:prstGeom>
          <a:solidFill>
            <a:srgbClr val="00B0F0"/>
          </a:solidFill>
          <a:ln>
            <a:noFill/>
          </a:ln>
          <a:extLst/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2400" dirty="0"/>
              <a:t>2. </a:t>
            </a:r>
            <a:endParaRPr lang="ru-RU" sz="2400" dirty="0"/>
          </a:p>
        </p:txBody>
      </p:sp>
      <p:sp>
        <p:nvSpPr>
          <p:cNvPr id="18503" name="Text Box 71"/>
          <p:cNvSpPr txBox="1">
            <a:spLocks noChangeArrowheads="1"/>
          </p:cNvSpPr>
          <p:nvPr/>
        </p:nvSpPr>
        <p:spPr bwMode="auto">
          <a:xfrm>
            <a:off x="1690689" y="5756275"/>
            <a:ext cx="522287" cy="457200"/>
          </a:xfrm>
          <a:prstGeom prst="rect">
            <a:avLst/>
          </a:prstGeom>
          <a:solidFill>
            <a:srgbClr val="00B0F0"/>
          </a:solidFill>
          <a:ln>
            <a:noFill/>
          </a:ln>
          <a:extLst/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2400" dirty="0"/>
              <a:t>3. </a:t>
            </a:r>
            <a:endParaRPr lang="ru-RU" sz="2400" dirty="0"/>
          </a:p>
        </p:txBody>
      </p:sp>
      <p:graphicFrame>
        <p:nvGraphicFramePr>
          <p:cNvPr id="2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1412203"/>
              </p:ext>
            </p:extLst>
          </p:nvPr>
        </p:nvGraphicFramePr>
        <p:xfrm>
          <a:off x="7231819" y="3603626"/>
          <a:ext cx="4329461" cy="12761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84" name="Формула" r:id="rId9" imgW="1511300" imgH="393700" progId="Equation.3">
                  <p:embed/>
                </p:oleObj>
              </mc:Choice>
              <mc:Fallback>
                <p:oleObj name="Формула" r:id="rId9" imgW="1511300" imgH="393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1819" y="3603626"/>
                        <a:ext cx="4329461" cy="1276194"/>
                      </a:xfrm>
                      <a:prstGeom prst="rect">
                        <a:avLst/>
                      </a:prstGeom>
                      <a:solidFill>
                        <a:srgbClr val="00B0F0"/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71692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2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8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8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8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8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8" grpId="0"/>
      <p:bldP spid="18501" grpId="0" animBg="1"/>
      <p:bldP spid="18502" grpId="0" animBg="1"/>
      <p:bldP spid="1850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Group 2"/>
          <p:cNvGraphicFramePr>
            <a:graphicFrameLocks noGrp="1"/>
          </p:cNvGraphicFramePr>
          <p:nvPr/>
        </p:nvGraphicFramePr>
        <p:xfrm>
          <a:off x="2063750" y="476250"/>
          <a:ext cx="8064500" cy="5473700"/>
        </p:xfrm>
        <a:graphic>
          <a:graphicData uri="http://schemas.openxmlformats.org/drawingml/2006/table">
            <a:tbl>
              <a:tblPr/>
              <a:tblGrid>
                <a:gridCol w="2016125"/>
                <a:gridCol w="2016125"/>
                <a:gridCol w="2016125"/>
                <a:gridCol w="2016125"/>
              </a:tblGrid>
              <a:tr h="1368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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</a:t>
                      </a:r>
                      <a:r>
                        <a:rPr kumimoji="0" lang="en-US" sz="35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sz="3500" b="0" i="0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45</a:t>
                      </a:r>
                      <a:r>
                        <a:rPr kumimoji="0" lang="en-US" sz="35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sz="3500" b="0" i="0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60</a:t>
                      </a:r>
                      <a:r>
                        <a:rPr kumimoji="0" lang="en-US" sz="35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sz="3500" b="0" i="0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68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sin</a:t>
                      </a:r>
                      <a:r>
                        <a:rPr kumimoji="0" lang="en-US" sz="3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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68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cos</a:t>
                      </a:r>
                      <a:r>
                        <a:rPr kumimoji="0" lang="en-US" sz="3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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68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tg</a:t>
                      </a:r>
                      <a:r>
                        <a:rPr kumimoji="0" lang="en-US" sz="3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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0685" name="Rectangle 29"/>
          <p:cNvSpPr>
            <a:spLocks noChangeArrowheads="1"/>
          </p:cNvSpPr>
          <p:nvPr/>
        </p:nvSpPr>
        <p:spPr bwMode="auto">
          <a:xfrm>
            <a:off x="1524001" y="304907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graphicFrame>
        <p:nvGraphicFramePr>
          <p:cNvPr id="70686" name="Object 2"/>
          <p:cNvGraphicFramePr>
            <a:graphicFrameLocks noChangeAspect="1"/>
          </p:cNvGraphicFramePr>
          <p:nvPr/>
        </p:nvGraphicFramePr>
        <p:xfrm>
          <a:off x="4792664" y="1890713"/>
          <a:ext cx="477837" cy="1223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6" name="Формула" r:id="rId3" imgW="152334" imgH="393529" progId="Equation.3">
                  <p:embed/>
                </p:oleObj>
              </mc:Choice>
              <mc:Fallback>
                <p:oleObj name="Формула" r:id="rId3" imgW="152334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2664" y="1890713"/>
                        <a:ext cx="477837" cy="1223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687" name="Rectangle 31"/>
          <p:cNvSpPr>
            <a:spLocks noChangeArrowheads="1"/>
          </p:cNvSpPr>
          <p:nvPr/>
        </p:nvSpPr>
        <p:spPr bwMode="auto">
          <a:xfrm>
            <a:off x="1524001" y="303002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graphicFrame>
        <p:nvGraphicFramePr>
          <p:cNvPr id="70688" name="Object 3"/>
          <p:cNvGraphicFramePr>
            <a:graphicFrameLocks noChangeAspect="1"/>
          </p:cNvGraphicFramePr>
          <p:nvPr/>
        </p:nvGraphicFramePr>
        <p:xfrm>
          <a:off x="6456363" y="1916113"/>
          <a:ext cx="762000" cy="1225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7" name="Формула" r:id="rId5" imgW="266469" imgH="431425" progId="Equation.3">
                  <p:embed/>
                </p:oleObj>
              </mc:Choice>
              <mc:Fallback>
                <p:oleObj name="Формула" r:id="rId5" imgW="266469" imgH="43142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6363" y="1916113"/>
                        <a:ext cx="762000" cy="1225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689" name="Rectangle 33"/>
          <p:cNvSpPr>
            <a:spLocks noChangeArrowheads="1"/>
          </p:cNvSpPr>
          <p:nvPr/>
        </p:nvSpPr>
        <p:spPr bwMode="auto">
          <a:xfrm>
            <a:off x="1524001" y="303002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70690" name="Rectangle 34"/>
          <p:cNvSpPr>
            <a:spLocks noChangeArrowheads="1"/>
          </p:cNvSpPr>
          <p:nvPr/>
        </p:nvSpPr>
        <p:spPr bwMode="auto">
          <a:xfrm>
            <a:off x="1524001" y="303002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graphicFrame>
        <p:nvGraphicFramePr>
          <p:cNvPr id="70691" name="Object 4"/>
          <p:cNvGraphicFramePr>
            <a:graphicFrameLocks noChangeAspect="1"/>
          </p:cNvGraphicFramePr>
          <p:nvPr/>
        </p:nvGraphicFramePr>
        <p:xfrm>
          <a:off x="8688388" y="1844676"/>
          <a:ext cx="774700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8" name="Формула" r:id="rId7" imgW="253890" imgH="431613" progId="Equation.3">
                  <p:embed/>
                </p:oleObj>
              </mc:Choice>
              <mc:Fallback>
                <p:oleObj name="Формула" r:id="rId7" imgW="253890" imgH="4316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88388" y="1844676"/>
                        <a:ext cx="774700" cy="1292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692" name="Rectangle 36"/>
          <p:cNvSpPr>
            <a:spLocks noChangeArrowheads="1"/>
          </p:cNvSpPr>
          <p:nvPr/>
        </p:nvSpPr>
        <p:spPr bwMode="auto">
          <a:xfrm>
            <a:off x="1524001" y="303002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70693" name="Rectangle 37"/>
          <p:cNvSpPr>
            <a:spLocks noChangeArrowheads="1"/>
          </p:cNvSpPr>
          <p:nvPr/>
        </p:nvSpPr>
        <p:spPr bwMode="auto">
          <a:xfrm>
            <a:off x="1524001" y="303002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graphicFrame>
        <p:nvGraphicFramePr>
          <p:cNvPr id="70694" name="Object 5"/>
          <p:cNvGraphicFramePr>
            <a:graphicFrameLocks noChangeAspect="1"/>
          </p:cNvGraphicFramePr>
          <p:nvPr/>
        </p:nvGraphicFramePr>
        <p:xfrm>
          <a:off x="4656138" y="4652963"/>
          <a:ext cx="735012" cy="1223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9" name="Формула" r:id="rId9" imgW="253890" imgH="431613" progId="Equation.3">
                  <p:embed/>
                </p:oleObj>
              </mc:Choice>
              <mc:Fallback>
                <p:oleObj name="Формула" r:id="rId9" imgW="253890" imgH="4316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6138" y="4652963"/>
                        <a:ext cx="735012" cy="1223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695" name="Rectangle 39"/>
          <p:cNvSpPr>
            <a:spLocks noChangeArrowheads="1"/>
          </p:cNvSpPr>
          <p:nvPr/>
        </p:nvSpPr>
        <p:spPr bwMode="auto">
          <a:xfrm>
            <a:off x="1524001" y="31300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graphicFrame>
        <p:nvGraphicFramePr>
          <p:cNvPr id="70696" name="Object 6"/>
          <p:cNvGraphicFramePr>
            <a:graphicFrameLocks noChangeAspect="1"/>
          </p:cNvGraphicFramePr>
          <p:nvPr/>
        </p:nvGraphicFramePr>
        <p:xfrm>
          <a:off x="8543926" y="4797426"/>
          <a:ext cx="936625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0" name="Формула" r:id="rId11" imgW="228600" imgH="228600" progId="Equation.3">
                  <p:embed/>
                </p:oleObj>
              </mc:Choice>
              <mc:Fallback>
                <p:oleObj name="Формула" r:id="rId11" imgW="2286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43926" y="4797426"/>
                        <a:ext cx="936625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97" name="Object 7"/>
          <p:cNvGraphicFramePr>
            <a:graphicFrameLocks noChangeAspect="1"/>
          </p:cNvGraphicFramePr>
          <p:nvPr/>
        </p:nvGraphicFramePr>
        <p:xfrm>
          <a:off x="8878889" y="3265488"/>
          <a:ext cx="477837" cy="1223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1" name="Формула" r:id="rId13" imgW="152334" imgH="393529" progId="Equation.3">
                  <p:embed/>
                </p:oleObj>
              </mc:Choice>
              <mc:Fallback>
                <p:oleObj name="Формула" r:id="rId13" imgW="152334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78889" y="3265488"/>
                        <a:ext cx="477837" cy="1223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98" name="Object 8"/>
          <p:cNvGraphicFramePr>
            <a:graphicFrameLocks noChangeAspect="1"/>
          </p:cNvGraphicFramePr>
          <p:nvPr/>
        </p:nvGraphicFramePr>
        <p:xfrm>
          <a:off x="6527800" y="3284538"/>
          <a:ext cx="762000" cy="1225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2" name="Формула" r:id="rId14" imgW="266469" imgH="431425" progId="Equation.3">
                  <p:embed/>
                </p:oleObj>
              </mc:Choice>
              <mc:Fallback>
                <p:oleObj name="Формула" r:id="rId14" imgW="266469" imgH="43142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7800" y="3284538"/>
                        <a:ext cx="762000" cy="1225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99" name="Object 9"/>
          <p:cNvGraphicFramePr>
            <a:graphicFrameLocks noChangeAspect="1"/>
          </p:cNvGraphicFramePr>
          <p:nvPr/>
        </p:nvGraphicFramePr>
        <p:xfrm>
          <a:off x="4727575" y="3284539"/>
          <a:ext cx="774700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3" name="Формула" r:id="rId15" imgW="253890" imgH="431613" progId="Equation.3">
                  <p:embed/>
                </p:oleObj>
              </mc:Choice>
              <mc:Fallback>
                <p:oleObj name="Формула" r:id="rId15" imgW="253890" imgH="4316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7575" y="3284539"/>
                        <a:ext cx="774700" cy="1292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97" name="Rectangle 45"/>
          <p:cNvSpPr>
            <a:spLocks noChangeArrowheads="1"/>
          </p:cNvSpPr>
          <p:nvPr/>
        </p:nvSpPr>
        <p:spPr bwMode="auto">
          <a:xfrm>
            <a:off x="6240464" y="1916113"/>
            <a:ext cx="1512887" cy="1223962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23598" name="Rectangle 46"/>
          <p:cNvSpPr>
            <a:spLocks noChangeArrowheads="1"/>
          </p:cNvSpPr>
          <p:nvPr/>
        </p:nvSpPr>
        <p:spPr bwMode="auto">
          <a:xfrm>
            <a:off x="4295775" y="3284538"/>
            <a:ext cx="1512888" cy="1223962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23599" name="Rectangle 47"/>
          <p:cNvSpPr>
            <a:spLocks noChangeArrowheads="1"/>
          </p:cNvSpPr>
          <p:nvPr/>
        </p:nvSpPr>
        <p:spPr bwMode="auto">
          <a:xfrm>
            <a:off x="4295775" y="4652963"/>
            <a:ext cx="1512888" cy="1223962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23600" name="Rectangle 48"/>
          <p:cNvSpPr>
            <a:spLocks noChangeArrowheads="1"/>
          </p:cNvSpPr>
          <p:nvPr/>
        </p:nvSpPr>
        <p:spPr bwMode="auto">
          <a:xfrm>
            <a:off x="6240464" y="3284538"/>
            <a:ext cx="1512887" cy="1223962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23601" name="Rectangle 49"/>
          <p:cNvSpPr>
            <a:spLocks noChangeArrowheads="1"/>
          </p:cNvSpPr>
          <p:nvPr/>
        </p:nvSpPr>
        <p:spPr bwMode="auto">
          <a:xfrm>
            <a:off x="8328025" y="1916113"/>
            <a:ext cx="1512888" cy="1223962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23602" name="Rectangle 50"/>
          <p:cNvSpPr>
            <a:spLocks noChangeArrowheads="1"/>
          </p:cNvSpPr>
          <p:nvPr/>
        </p:nvSpPr>
        <p:spPr bwMode="auto">
          <a:xfrm>
            <a:off x="6240464" y="4652963"/>
            <a:ext cx="1512887" cy="1223962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23604" name="Rectangle 52"/>
          <p:cNvSpPr>
            <a:spLocks noChangeArrowheads="1"/>
          </p:cNvSpPr>
          <p:nvPr/>
        </p:nvSpPr>
        <p:spPr bwMode="auto">
          <a:xfrm>
            <a:off x="8328025" y="4652963"/>
            <a:ext cx="1512888" cy="1223962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27" name="Rectangle 44"/>
          <p:cNvSpPr>
            <a:spLocks noChangeArrowheads="1"/>
          </p:cNvSpPr>
          <p:nvPr/>
        </p:nvSpPr>
        <p:spPr bwMode="auto">
          <a:xfrm>
            <a:off x="8386383" y="3259396"/>
            <a:ext cx="1512888" cy="1223962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28" name="Rectangle 44"/>
          <p:cNvSpPr>
            <a:spLocks noChangeArrowheads="1"/>
          </p:cNvSpPr>
          <p:nvPr/>
        </p:nvSpPr>
        <p:spPr bwMode="auto">
          <a:xfrm>
            <a:off x="4289822" y="1924845"/>
            <a:ext cx="1512888" cy="1223962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29" name="Rectangle 46"/>
          <p:cNvSpPr>
            <a:spLocks noChangeArrowheads="1"/>
          </p:cNvSpPr>
          <p:nvPr/>
        </p:nvSpPr>
        <p:spPr bwMode="auto">
          <a:xfrm>
            <a:off x="4283075" y="3272632"/>
            <a:ext cx="1512888" cy="1223962"/>
          </a:xfrm>
          <a:prstGeom prst="rect">
            <a:avLst/>
          </a:prstGeom>
          <a:solidFill>
            <a:srgbClr val="00B05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30" name="Rectangle 46"/>
          <p:cNvSpPr>
            <a:spLocks noChangeArrowheads="1"/>
          </p:cNvSpPr>
          <p:nvPr/>
        </p:nvSpPr>
        <p:spPr bwMode="auto">
          <a:xfrm>
            <a:off x="8328025" y="1928089"/>
            <a:ext cx="1512888" cy="1223962"/>
          </a:xfrm>
          <a:prstGeom prst="rect">
            <a:avLst/>
          </a:prstGeom>
          <a:solidFill>
            <a:srgbClr val="00B05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31" name="Rectangle 45"/>
          <p:cNvSpPr>
            <a:spLocks noChangeArrowheads="1"/>
          </p:cNvSpPr>
          <p:nvPr/>
        </p:nvSpPr>
        <p:spPr bwMode="auto">
          <a:xfrm>
            <a:off x="6253163" y="1906072"/>
            <a:ext cx="1512887" cy="1223962"/>
          </a:xfrm>
          <a:prstGeom prst="rect">
            <a:avLst/>
          </a:prstGeom>
          <a:solidFill>
            <a:srgbClr val="00B0F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32" name="Rectangle 45"/>
          <p:cNvSpPr>
            <a:spLocks noChangeArrowheads="1"/>
          </p:cNvSpPr>
          <p:nvPr/>
        </p:nvSpPr>
        <p:spPr bwMode="auto">
          <a:xfrm>
            <a:off x="6253164" y="3281364"/>
            <a:ext cx="1512887" cy="1223962"/>
          </a:xfrm>
          <a:prstGeom prst="rect">
            <a:avLst/>
          </a:prstGeom>
          <a:solidFill>
            <a:srgbClr val="00B0F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</p:spTree>
    <p:extLst>
      <p:ext uri="{BB962C8B-B14F-4D97-AF65-F5344CB8AC3E}">
        <p14:creationId xmlns:p14="http://schemas.microsoft.com/office/powerpoint/2010/main" val="2729639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490" name="Group 2"/>
          <p:cNvGrpSpPr>
            <a:grpSpLocks/>
          </p:cNvGrpSpPr>
          <p:nvPr/>
        </p:nvGrpSpPr>
        <p:grpSpPr bwMode="auto">
          <a:xfrm>
            <a:off x="6492876" y="188914"/>
            <a:ext cx="4175125" cy="3024187"/>
            <a:chOff x="2789" y="482"/>
            <a:chExt cx="2630" cy="1905"/>
          </a:xfrm>
        </p:grpSpPr>
        <p:sp>
          <p:nvSpPr>
            <p:cNvPr id="63519" name="Text Box 6"/>
            <p:cNvSpPr txBox="1">
              <a:spLocks noChangeArrowheads="1"/>
            </p:cNvSpPr>
            <p:nvPr/>
          </p:nvSpPr>
          <p:spPr bwMode="auto">
            <a:xfrm>
              <a:off x="4997" y="1801"/>
              <a:ext cx="422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ru-RU" sz="2800">
                  <a:latin typeface="Times New Roman" panose="02020603050405020304" pitchFamily="18" charset="0"/>
                </a:rPr>
                <a:t>А</a:t>
              </a:r>
            </a:p>
          </p:txBody>
        </p:sp>
        <p:sp>
          <p:nvSpPr>
            <p:cNvPr id="63520" name="AutoShape 5"/>
            <p:cNvSpPr>
              <a:spLocks noChangeArrowheads="1"/>
            </p:cNvSpPr>
            <p:nvPr/>
          </p:nvSpPr>
          <p:spPr bwMode="auto">
            <a:xfrm>
              <a:off x="3016" y="774"/>
              <a:ext cx="2079" cy="1357"/>
            </a:xfrm>
            <a:prstGeom prst="rtTriangle">
              <a:avLst/>
            </a:prstGeom>
            <a:solidFill>
              <a:srgbClr val="FFE2A7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sz="2400">
                <a:latin typeface="Times New Roman" panose="02020603050405020304" pitchFamily="18" charset="0"/>
              </a:endParaRPr>
            </a:p>
          </p:txBody>
        </p:sp>
        <p:sp>
          <p:nvSpPr>
            <p:cNvPr id="63521" name="Text Box 7"/>
            <p:cNvSpPr txBox="1">
              <a:spLocks noChangeArrowheads="1"/>
            </p:cNvSpPr>
            <p:nvPr/>
          </p:nvSpPr>
          <p:spPr bwMode="auto">
            <a:xfrm>
              <a:off x="2919" y="482"/>
              <a:ext cx="38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ru-RU" sz="2800">
                  <a:latin typeface="Times New Roman" panose="02020603050405020304" pitchFamily="18" charset="0"/>
                </a:rPr>
                <a:t>В</a:t>
              </a:r>
            </a:p>
          </p:txBody>
        </p:sp>
        <p:sp>
          <p:nvSpPr>
            <p:cNvPr id="63522" name="Text Box 8"/>
            <p:cNvSpPr txBox="1">
              <a:spLocks noChangeArrowheads="1"/>
            </p:cNvSpPr>
            <p:nvPr/>
          </p:nvSpPr>
          <p:spPr bwMode="auto">
            <a:xfrm>
              <a:off x="2789" y="1874"/>
              <a:ext cx="422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ru-RU" sz="2800">
                  <a:latin typeface="Times New Roman" panose="02020603050405020304" pitchFamily="18" charset="0"/>
                </a:rPr>
                <a:t>С</a:t>
              </a:r>
            </a:p>
          </p:txBody>
        </p:sp>
        <p:sp>
          <p:nvSpPr>
            <p:cNvPr id="63523" name="Line 9"/>
            <p:cNvSpPr>
              <a:spLocks noChangeShapeType="1"/>
            </p:cNvSpPr>
            <p:nvPr/>
          </p:nvSpPr>
          <p:spPr bwMode="auto">
            <a:xfrm flipV="1">
              <a:off x="3020" y="2002"/>
              <a:ext cx="17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3524" name="Line 10"/>
            <p:cNvSpPr>
              <a:spLocks noChangeShapeType="1"/>
            </p:cNvSpPr>
            <p:nvPr/>
          </p:nvSpPr>
          <p:spPr bwMode="auto">
            <a:xfrm>
              <a:off x="3199" y="2002"/>
              <a:ext cx="0" cy="14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3525" name="Arc 9"/>
            <p:cNvSpPr>
              <a:spLocks/>
            </p:cNvSpPr>
            <p:nvPr/>
          </p:nvSpPr>
          <p:spPr bwMode="auto">
            <a:xfrm flipH="1">
              <a:off x="4511" y="1874"/>
              <a:ext cx="197" cy="513"/>
            </a:xfrm>
            <a:custGeom>
              <a:avLst/>
              <a:gdLst>
                <a:gd name="T0" fmla="*/ 0 w 18778"/>
                <a:gd name="T1" fmla="*/ 0 h 21600"/>
                <a:gd name="T2" fmla="*/ 0 w 18778"/>
                <a:gd name="T3" fmla="*/ 0 h 21600"/>
                <a:gd name="T4" fmla="*/ 0 w 18778"/>
                <a:gd name="T5" fmla="*/ 0 h 21600"/>
                <a:gd name="T6" fmla="*/ 0 60000 65536"/>
                <a:gd name="T7" fmla="*/ 0 60000 65536"/>
                <a:gd name="T8" fmla="*/ 0 60000 65536"/>
                <a:gd name="T9" fmla="*/ 0 w 18778"/>
                <a:gd name="T10" fmla="*/ 0 h 21600"/>
                <a:gd name="T11" fmla="*/ 18778 w 18778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778" h="21600" fill="none" extrusionOk="0">
                  <a:moveTo>
                    <a:pt x="-1" y="0"/>
                  </a:moveTo>
                  <a:cubicBezTo>
                    <a:pt x="7768" y="0"/>
                    <a:pt x="14939" y="4171"/>
                    <a:pt x="18778" y="10925"/>
                  </a:cubicBezTo>
                </a:path>
                <a:path w="18778" h="21600" stroke="0" extrusionOk="0">
                  <a:moveTo>
                    <a:pt x="-1" y="0"/>
                  </a:moveTo>
                  <a:cubicBezTo>
                    <a:pt x="7768" y="0"/>
                    <a:pt x="14939" y="4171"/>
                    <a:pt x="18778" y="10925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3526" name="Arc 10"/>
            <p:cNvSpPr>
              <a:spLocks/>
            </p:cNvSpPr>
            <p:nvPr/>
          </p:nvSpPr>
          <p:spPr bwMode="auto">
            <a:xfrm rot="10756977" flipH="1">
              <a:off x="3016" y="665"/>
              <a:ext cx="198" cy="513"/>
            </a:xfrm>
            <a:custGeom>
              <a:avLst/>
              <a:gdLst>
                <a:gd name="T0" fmla="*/ 0 w 18778"/>
                <a:gd name="T1" fmla="*/ 0 h 21600"/>
                <a:gd name="T2" fmla="*/ 0 w 18778"/>
                <a:gd name="T3" fmla="*/ 0 h 21600"/>
                <a:gd name="T4" fmla="*/ 0 w 18778"/>
                <a:gd name="T5" fmla="*/ 0 h 21600"/>
                <a:gd name="T6" fmla="*/ 0 60000 65536"/>
                <a:gd name="T7" fmla="*/ 0 60000 65536"/>
                <a:gd name="T8" fmla="*/ 0 60000 65536"/>
                <a:gd name="T9" fmla="*/ 0 w 18778"/>
                <a:gd name="T10" fmla="*/ 0 h 21600"/>
                <a:gd name="T11" fmla="*/ 18778 w 18778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778" h="21600" fill="none" extrusionOk="0">
                  <a:moveTo>
                    <a:pt x="-1" y="0"/>
                  </a:moveTo>
                  <a:cubicBezTo>
                    <a:pt x="7768" y="0"/>
                    <a:pt x="14939" y="4171"/>
                    <a:pt x="18778" y="10925"/>
                  </a:cubicBezTo>
                </a:path>
                <a:path w="18778" h="21600" stroke="0" extrusionOk="0">
                  <a:moveTo>
                    <a:pt x="-1" y="0"/>
                  </a:moveTo>
                  <a:cubicBezTo>
                    <a:pt x="7768" y="0"/>
                    <a:pt x="14939" y="4171"/>
                    <a:pt x="18778" y="10925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3527" name="Arc 11"/>
            <p:cNvSpPr>
              <a:spLocks/>
            </p:cNvSpPr>
            <p:nvPr/>
          </p:nvSpPr>
          <p:spPr bwMode="auto">
            <a:xfrm rot="10561047" flipH="1">
              <a:off x="2984" y="628"/>
              <a:ext cx="162" cy="403"/>
            </a:xfrm>
            <a:custGeom>
              <a:avLst/>
              <a:gdLst>
                <a:gd name="T0" fmla="*/ 0 w 21481"/>
                <a:gd name="T1" fmla="*/ 0 h 21600"/>
                <a:gd name="T2" fmla="*/ 0 w 21481"/>
                <a:gd name="T3" fmla="*/ 0 h 21600"/>
                <a:gd name="T4" fmla="*/ 0 w 21481"/>
                <a:gd name="T5" fmla="*/ 0 h 21600"/>
                <a:gd name="T6" fmla="*/ 0 60000 65536"/>
                <a:gd name="T7" fmla="*/ 0 60000 65536"/>
                <a:gd name="T8" fmla="*/ 0 60000 65536"/>
                <a:gd name="T9" fmla="*/ 0 w 21481"/>
                <a:gd name="T10" fmla="*/ 0 h 21600"/>
                <a:gd name="T11" fmla="*/ 21481 w 21481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481" h="21600" fill="none" extrusionOk="0">
                  <a:moveTo>
                    <a:pt x="-1" y="392"/>
                  </a:moveTo>
                  <a:cubicBezTo>
                    <a:pt x="1351" y="131"/>
                    <a:pt x="2724" y="-1"/>
                    <a:pt x="4101" y="0"/>
                  </a:cubicBezTo>
                  <a:cubicBezTo>
                    <a:pt x="10958" y="0"/>
                    <a:pt x="17408" y="3256"/>
                    <a:pt x="21480" y="8774"/>
                  </a:cubicBezTo>
                </a:path>
                <a:path w="21481" h="21600" stroke="0" extrusionOk="0">
                  <a:moveTo>
                    <a:pt x="-1" y="392"/>
                  </a:moveTo>
                  <a:cubicBezTo>
                    <a:pt x="1351" y="131"/>
                    <a:pt x="2724" y="-1"/>
                    <a:pt x="4101" y="0"/>
                  </a:cubicBezTo>
                  <a:cubicBezTo>
                    <a:pt x="10958" y="0"/>
                    <a:pt x="17408" y="3256"/>
                    <a:pt x="21480" y="8774"/>
                  </a:cubicBezTo>
                  <a:lnTo>
                    <a:pt x="4101" y="21600"/>
                  </a:lnTo>
                  <a:lnTo>
                    <a:pt x="-1" y="392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3528" name="Text Box 12"/>
            <p:cNvSpPr txBox="1">
              <a:spLocks noChangeArrowheads="1"/>
            </p:cNvSpPr>
            <p:nvPr/>
          </p:nvSpPr>
          <p:spPr bwMode="auto">
            <a:xfrm>
              <a:off x="4195" y="1797"/>
              <a:ext cx="499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2500">
                  <a:sym typeface="Symbol" panose="05050102010706020507" pitchFamily="18" charset="2"/>
                </a:rPr>
                <a:t>30</a:t>
              </a:r>
              <a:r>
                <a:rPr lang="en-US" sz="2500" baseline="30000">
                  <a:sym typeface="Symbol" panose="05050102010706020507" pitchFamily="18" charset="2"/>
                </a:rPr>
                <a:t>0</a:t>
              </a:r>
              <a:endParaRPr lang="ru-RU" sz="2500" baseline="30000">
                <a:sym typeface="Symbol" panose="05050102010706020507" pitchFamily="18" charset="2"/>
              </a:endParaRPr>
            </a:p>
          </p:txBody>
        </p:sp>
        <p:sp>
          <p:nvSpPr>
            <p:cNvPr id="63529" name="Text Box 13"/>
            <p:cNvSpPr txBox="1">
              <a:spLocks noChangeArrowheads="1"/>
            </p:cNvSpPr>
            <p:nvPr/>
          </p:nvSpPr>
          <p:spPr bwMode="auto">
            <a:xfrm>
              <a:off x="3107" y="1026"/>
              <a:ext cx="816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2500">
                  <a:sym typeface="Symbol" panose="05050102010706020507" pitchFamily="18" charset="2"/>
                </a:rPr>
                <a:t>60</a:t>
              </a:r>
              <a:r>
                <a:rPr lang="en-US" sz="2500" baseline="30000">
                  <a:sym typeface="Symbol" panose="05050102010706020507" pitchFamily="18" charset="2"/>
                </a:rPr>
                <a:t>0</a:t>
              </a:r>
              <a:endParaRPr lang="ru-RU" sz="2500" baseline="30000">
                <a:sym typeface="Symbol" panose="05050102010706020507" pitchFamily="18" charset="2"/>
              </a:endParaRPr>
            </a:p>
          </p:txBody>
        </p:sp>
      </p:grpSp>
      <p:sp>
        <p:nvSpPr>
          <p:cNvPr id="24591" name="Text Box 15"/>
          <p:cNvSpPr txBox="1">
            <a:spLocks noChangeArrowheads="1"/>
          </p:cNvSpPr>
          <p:nvPr/>
        </p:nvSpPr>
        <p:spPr bwMode="auto">
          <a:xfrm>
            <a:off x="525668" y="2917826"/>
            <a:ext cx="8450058" cy="3754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ru-RU" sz="2000" dirty="0"/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ru-RU" sz="2800" dirty="0"/>
              <a:t>  </a:t>
            </a:r>
            <a:r>
              <a:rPr lang="en-US" sz="3200" b="1" dirty="0">
                <a:solidFill>
                  <a:srgbClr val="C00000"/>
                </a:solidFill>
              </a:rPr>
              <a:t>sin</a:t>
            </a:r>
            <a:r>
              <a:rPr lang="en-US" sz="3200" b="1" baseline="30000" dirty="0">
                <a:solidFill>
                  <a:srgbClr val="C00000"/>
                </a:solidFill>
              </a:rPr>
              <a:t>2</a:t>
            </a:r>
            <a:r>
              <a:rPr lang="en-US" sz="3200" b="1" dirty="0">
                <a:solidFill>
                  <a:srgbClr val="C00000"/>
                </a:solidFill>
                <a:sym typeface="Symbol" panose="05050102010706020507" pitchFamily="18" charset="2"/>
              </a:rPr>
              <a:t>+cos</a:t>
            </a:r>
            <a:r>
              <a:rPr lang="en-US" sz="3200" b="1" baseline="30000" dirty="0">
                <a:solidFill>
                  <a:srgbClr val="C00000"/>
                </a:solidFill>
                <a:sym typeface="Symbol" panose="05050102010706020507" pitchFamily="18" charset="2"/>
              </a:rPr>
              <a:t>2</a:t>
            </a:r>
            <a:r>
              <a:rPr lang="en-US" sz="3200" b="1" dirty="0">
                <a:solidFill>
                  <a:srgbClr val="C00000"/>
                </a:solidFill>
                <a:sym typeface="Symbol" panose="05050102010706020507" pitchFamily="18" charset="2"/>
              </a:rPr>
              <a:t>=1</a:t>
            </a:r>
            <a:r>
              <a:rPr lang="ru-RU" sz="3200" b="1" dirty="0">
                <a:solidFill>
                  <a:srgbClr val="C00000"/>
                </a:solidFill>
                <a:sym typeface="Symbol" panose="05050102010706020507" pitchFamily="18" charset="2"/>
              </a:rPr>
              <a:t>  </a:t>
            </a:r>
            <a:r>
              <a:rPr lang="ru-RU" sz="3200" b="1" dirty="0">
                <a:solidFill>
                  <a:srgbClr val="002060"/>
                </a:solidFill>
                <a:sym typeface="Symbol" panose="05050102010706020507" pitchFamily="18" charset="2"/>
              </a:rPr>
              <a:t></a:t>
            </a:r>
            <a:r>
              <a:rPr lang="en-US" sz="3200" b="1" dirty="0">
                <a:solidFill>
                  <a:srgbClr val="002060"/>
                </a:solidFill>
                <a:sym typeface="Symbol" panose="05050102010706020507" pitchFamily="18" charset="2"/>
              </a:rPr>
              <a:t> sin</a:t>
            </a:r>
            <a:r>
              <a:rPr lang="en-US" sz="3200" b="1" baseline="30000" dirty="0">
                <a:solidFill>
                  <a:srgbClr val="002060"/>
                </a:solidFill>
                <a:sym typeface="Symbol" panose="05050102010706020507" pitchFamily="18" charset="2"/>
              </a:rPr>
              <a:t>2</a:t>
            </a:r>
            <a:r>
              <a:rPr lang="en-US" sz="3200" b="1" dirty="0">
                <a:solidFill>
                  <a:srgbClr val="002060"/>
                </a:solidFill>
                <a:sym typeface="Symbol" panose="05050102010706020507" pitchFamily="18" charset="2"/>
              </a:rPr>
              <a:t>=1-cos</a:t>
            </a:r>
            <a:r>
              <a:rPr lang="en-US" sz="3200" b="1" baseline="30000" dirty="0">
                <a:solidFill>
                  <a:srgbClr val="002060"/>
                </a:solidFill>
                <a:sym typeface="Symbol" panose="05050102010706020507" pitchFamily="18" charset="2"/>
              </a:rPr>
              <a:t>2</a:t>
            </a:r>
            <a:r>
              <a:rPr lang="en-US" sz="3200" b="1" dirty="0">
                <a:solidFill>
                  <a:srgbClr val="002060"/>
                </a:solidFill>
                <a:sym typeface="Symbol" panose="05050102010706020507" pitchFamily="18" charset="2"/>
              </a:rPr>
              <a:t>   </a:t>
            </a:r>
            <a:r>
              <a:rPr lang="en-US" sz="3200" dirty="0">
                <a:sym typeface="Symbol" panose="05050102010706020507" pitchFamily="18" charset="2"/>
              </a:rPr>
              <a:t></a:t>
            </a:r>
            <a:endParaRPr lang="ru-RU" sz="3200" dirty="0">
              <a:sym typeface="Symbol" panose="05050102010706020507" pitchFamily="18" charset="2"/>
            </a:endParaRP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en-US" sz="2800" dirty="0">
              <a:sym typeface="Symbol" panose="05050102010706020507" pitchFamily="18" charset="2"/>
            </a:endParaRPr>
          </a:p>
          <a:p>
            <a:pPr eaLnBrk="1" hangingPunct="1">
              <a:lnSpc>
                <a:spcPct val="15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sz="2800" dirty="0">
                <a:sym typeface="Symbol" panose="05050102010706020507" pitchFamily="18" charset="2"/>
              </a:rPr>
              <a:t> </a:t>
            </a:r>
            <a:r>
              <a:rPr lang="ru-RU" sz="2800" dirty="0">
                <a:sym typeface="Symbol" panose="05050102010706020507" pitchFamily="18" charset="2"/>
              </a:rPr>
              <a:t/>
            </a:r>
            <a:br>
              <a:rPr lang="ru-RU" sz="2800" dirty="0">
                <a:sym typeface="Symbol" panose="05050102010706020507" pitchFamily="18" charset="2"/>
              </a:rPr>
            </a:br>
            <a:endParaRPr lang="ru-RU" sz="2800" dirty="0"/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sz="2800" dirty="0"/>
              <a:t>                 </a:t>
            </a:r>
          </a:p>
        </p:txBody>
      </p:sp>
      <p:sp>
        <p:nvSpPr>
          <p:cNvPr id="63492" name="Rectangle 16"/>
          <p:cNvSpPr>
            <a:spLocks noChangeArrowheads="1"/>
          </p:cNvSpPr>
          <p:nvPr/>
        </p:nvSpPr>
        <p:spPr bwMode="auto">
          <a:xfrm>
            <a:off x="1524001" y="304907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63493" name="Rectangle 18"/>
          <p:cNvSpPr>
            <a:spLocks noChangeArrowheads="1"/>
          </p:cNvSpPr>
          <p:nvPr/>
        </p:nvSpPr>
        <p:spPr bwMode="auto">
          <a:xfrm>
            <a:off x="1524001" y="3134797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63494" name="Rectangle 20"/>
          <p:cNvSpPr>
            <a:spLocks noChangeArrowheads="1"/>
          </p:cNvSpPr>
          <p:nvPr/>
        </p:nvSpPr>
        <p:spPr bwMode="auto">
          <a:xfrm>
            <a:off x="1524001" y="3134797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63495" name="Rectangle 22"/>
          <p:cNvSpPr>
            <a:spLocks noChangeArrowheads="1"/>
          </p:cNvSpPr>
          <p:nvPr/>
        </p:nvSpPr>
        <p:spPr bwMode="auto">
          <a:xfrm>
            <a:off x="1524001" y="31300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63496" name="Rectangle 24"/>
          <p:cNvSpPr>
            <a:spLocks noChangeArrowheads="1"/>
          </p:cNvSpPr>
          <p:nvPr/>
        </p:nvSpPr>
        <p:spPr bwMode="auto">
          <a:xfrm>
            <a:off x="1524001" y="304907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63497" name="Rectangle 26"/>
          <p:cNvSpPr>
            <a:spLocks noChangeArrowheads="1"/>
          </p:cNvSpPr>
          <p:nvPr/>
        </p:nvSpPr>
        <p:spPr bwMode="auto">
          <a:xfrm>
            <a:off x="1524001" y="304907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63498" name="Rectangle 33"/>
          <p:cNvSpPr>
            <a:spLocks noChangeArrowheads="1"/>
          </p:cNvSpPr>
          <p:nvPr/>
        </p:nvSpPr>
        <p:spPr bwMode="auto">
          <a:xfrm>
            <a:off x="1524001" y="304907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graphicFrame>
        <p:nvGraphicFramePr>
          <p:cNvPr id="6349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4324674"/>
              </p:ext>
            </p:extLst>
          </p:nvPr>
        </p:nvGraphicFramePr>
        <p:xfrm>
          <a:off x="1237560" y="180076"/>
          <a:ext cx="3763962" cy="97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13" name="Формула" r:id="rId3" imgW="1511300" imgH="393700" progId="Equation.3">
                  <p:embed/>
                </p:oleObj>
              </mc:Choice>
              <mc:Fallback>
                <p:oleObj name="Формула" r:id="rId3" imgW="1511300" imgH="393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7560" y="180076"/>
                        <a:ext cx="3763962" cy="974725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500" name="Text Box 34"/>
          <p:cNvSpPr txBox="1">
            <a:spLocks noChangeArrowheads="1"/>
          </p:cNvSpPr>
          <p:nvPr/>
        </p:nvSpPr>
        <p:spPr bwMode="auto">
          <a:xfrm>
            <a:off x="1415480" y="1651688"/>
            <a:ext cx="460851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sz="3200" b="1" i="1" dirty="0" smtClean="0"/>
              <a:t>sin60</a:t>
            </a:r>
            <a:r>
              <a:rPr lang="en-US" sz="3200" b="1" i="1" baseline="30000" dirty="0" smtClean="0"/>
              <a:t>0 </a:t>
            </a:r>
            <a:r>
              <a:rPr lang="en-US" sz="3200" b="1" i="1" dirty="0" smtClean="0"/>
              <a:t>  </a:t>
            </a:r>
            <a:r>
              <a:rPr lang="en-US" sz="3200" b="1" i="1" dirty="0" err="1" smtClean="0"/>
              <a:t>va</a:t>
            </a:r>
            <a:r>
              <a:rPr lang="ru-RU" sz="3200" b="1" i="1" dirty="0" smtClean="0"/>
              <a:t> </a:t>
            </a:r>
            <a:r>
              <a:rPr lang="en-US" sz="3200" b="1" i="1" dirty="0" smtClean="0"/>
              <a:t>cos30</a:t>
            </a:r>
            <a:r>
              <a:rPr lang="ru-RU" sz="3200" b="1" i="1" baseline="30000" dirty="0" smtClean="0"/>
              <a:t>0 </a:t>
            </a:r>
            <a:r>
              <a:rPr lang="en-US" sz="3200" b="1" i="1" baseline="30000" dirty="0" smtClean="0"/>
              <a:t> </a:t>
            </a:r>
            <a:endParaRPr lang="ru-RU" sz="3200" b="1" i="1" baseline="30000" dirty="0"/>
          </a:p>
        </p:txBody>
      </p:sp>
      <p:sp>
        <p:nvSpPr>
          <p:cNvPr id="63501" name="Rectangle 36"/>
          <p:cNvSpPr>
            <a:spLocks noChangeArrowheads="1"/>
          </p:cNvSpPr>
          <p:nvPr/>
        </p:nvSpPr>
        <p:spPr bwMode="auto">
          <a:xfrm>
            <a:off x="1524001" y="3115747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graphicFrame>
        <p:nvGraphicFramePr>
          <p:cNvPr id="246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7120527"/>
              </p:ext>
            </p:extLst>
          </p:nvPr>
        </p:nvGraphicFramePr>
        <p:xfrm>
          <a:off x="7933030" y="3167153"/>
          <a:ext cx="3168067" cy="7613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14" name="Формула" r:id="rId5" imgW="1205977" imgH="253890" progId="Equation.3">
                  <p:embed/>
                </p:oleObj>
              </mc:Choice>
              <mc:Fallback>
                <p:oleObj name="Формула" r:id="rId5" imgW="1205977" imgH="25389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33030" y="3167153"/>
                        <a:ext cx="3168067" cy="76133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503" name="Rectangle 38"/>
          <p:cNvSpPr>
            <a:spLocks noChangeArrowheads="1"/>
          </p:cNvSpPr>
          <p:nvPr/>
        </p:nvSpPr>
        <p:spPr bwMode="auto">
          <a:xfrm>
            <a:off x="1524001" y="3115747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63505" name="Rectangle 40"/>
          <p:cNvSpPr>
            <a:spLocks noChangeArrowheads="1"/>
          </p:cNvSpPr>
          <p:nvPr/>
        </p:nvSpPr>
        <p:spPr bwMode="auto">
          <a:xfrm>
            <a:off x="1524001" y="3020497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graphicFrame>
        <p:nvGraphicFramePr>
          <p:cNvPr id="2461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6910178"/>
              </p:ext>
            </p:extLst>
          </p:nvPr>
        </p:nvGraphicFramePr>
        <p:xfrm>
          <a:off x="850330" y="4036591"/>
          <a:ext cx="5738812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15" name="Формула" r:id="rId7" imgW="2324100" imgH="444500" progId="Equation.3">
                  <p:embed/>
                </p:oleObj>
              </mc:Choice>
              <mc:Fallback>
                <p:oleObj name="Формула" r:id="rId7" imgW="2324100" imgH="4445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0330" y="4036591"/>
                        <a:ext cx="5738812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507" name="Rectangle 42"/>
          <p:cNvSpPr>
            <a:spLocks noChangeArrowheads="1"/>
          </p:cNvSpPr>
          <p:nvPr/>
        </p:nvSpPr>
        <p:spPr bwMode="auto">
          <a:xfrm>
            <a:off x="1524001" y="303002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graphicFrame>
        <p:nvGraphicFramePr>
          <p:cNvPr id="2461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4324563"/>
              </p:ext>
            </p:extLst>
          </p:nvPr>
        </p:nvGraphicFramePr>
        <p:xfrm>
          <a:off x="870838" y="5233566"/>
          <a:ext cx="4824413" cy="1149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16" name="Формула" r:id="rId9" imgW="1803400" imgH="431800" progId="Equation.3">
                  <p:embed/>
                </p:oleObj>
              </mc:Choice>
              <mc:Fallback>
                <p:oleObj name="Формула" r:id="rId9" imgW="18034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0838" y="5233566"/>
                        <a:ext cx="4824413" cy="1149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07511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5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4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4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45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4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Group 2"/>
          <p:cNvGraphicFramePr>
            <a:graphicFrameLocks noGrp="1"/>
          </p:cNvGraphicFramePr>
          <p:nvPr/>
        </p:nvGraphicFramePr>
        <p:xfrm>
          <a:off x="2063750" y="476250"/>
          <a:ext cx="8064500" cy="5473700"/>
        </p:xfrm>
        <a:graphic>
          <a:graphicData uri="http://schemas.openxmlformats.org/drawingml/2006/table">
            <a:tbl>
              <a:tblPr/>
              <a:tblGrid>
                <a:gridCol w="2016125"/>
                <a:gridCol w="2016125"/>
                <a:gridCol w="2016125"/>
                <a:gridCol w="2016125"/>
              </a:tblGrid>
              <a:tr h="1368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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</a:t>
                      </a:r>
                      <a:r>
                        <a:rPr kumimoji="0" lang="en-US" sz="35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sz="3500" b="0" i="0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45</a:t>
                      </a:r>
                      <a:r>
                        <a:rPr kumimoji="0" lang="en-US" sz="35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sz="3500" b="0" i="0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60</a:t>
                      </a:r>
                      <a:r>
                        <a:rPr kumimoji="0" lang="en-US" sz="35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sz="3500" b="0" i="0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68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sin</a:t>
                      </a:r>
                      <a:r>
                        <a:rPr kumimoji="0" lang="en-US" sz="3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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68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cos</a:t>
                      </a:r>
                      <a:r>
                        <a:rPr kumimoji="0" lang="en-US" sz="3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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68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tg</a:t>
                      </a:r>
                      <a:r>
                        <a:rPr kumimoji="0" lang="en-US" sz="3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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0685" name="Rectangle 29"/>
          <p:cNvSpPr>
            <a:spLocks noChangeArrowheads="1"/>
          </p:cNvSpPr>
          <p:nvPr/>
        </p:nvSpPr>
        <p:spPr bwMode="auto">
          <a:xfrm>
            <a:off x="1524001" y="304907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graphicFrame>
        <p:nvGraphicFramePr>
          <p:cNvPr id="70686" name="Object 2"/>
          <p:cNvGraphicFramePr>
            <a:graphicFrameLocks noChangeAspect="1"/>
          </p:cNvGraphicFramePr>
          <p:nvPr/>
        </p:nvGraphicFramePr>
        <p:xfrm>
          <a:off x="4792664" y="1890713"/>
          <a:ext cx="477837" cy="1223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0" name="Формула" r:id="rId3" imgW="152334" imgH="393529" progId="Equation.3">
                  <p:embed/>
                </p:oleObj>
              </mc:Choice>
              <mc:Fallback>
                <p:oleObj name="Формула" r:id="rId3" imgW="152334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2664" y="1890713"/>
                        <a:ext cx="477837" cy="1223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687" name="Rectangle 31"/>
          <p:cNvSpPr>
            <a:spLocks noChangeArrowheads="1"/>
          </p:cNvSpPr>
          <p:nvPr/>
        </p:nvSpPr>
        <p:spPr bwMode="auto">
          <a:xfrm>
            <a:off x="1524001" y="303002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graphicFrame>
        <p:nvGraphicFramePr>
          <p:cNvPr id="70688" name="Object 3"/>
          <p:cNvGraphicFramePr>
            <a:graphicFrameLocks noChangeAspect="1"/>
          </p:cNvGraphicFramePr>
          <p:nvPr/>
        </p:nvGraphicFramePr>
        <p:xfrm>
          <a:off x="6456363" y="1916113"/>
          <a:ext cx="762000" cy="1225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1" name="Формула" r:id="rId5" imgW="266469" imgH="431425" progId="Equation.3">
                  <p:embed/>
                </p:oleObj>
              </mc:Choice>
              <mc:Fallback>
                <p:oleObj name="Формула" r:id="rId5" imgW="266469" imgH="43142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6363" y="1916113"/>
                        <a:ext cx="762000" cy="1225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689" name="Rectangle 33"/>
          <p:cNvSpPr>
            <a:spLocks noChangeArrowheads="1"/>
          </p:cNvSpPr>
          <p:nvPr/>
        </p:nvSpPr>
        <p:spPr bwMode="auto">
          <a:xfrm>
            <a:off x="1524001" y="303002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70690" name="Rectangle 34"/>
          <p:cNvSpPr>
            <a:spLocks noChangeArrowheads="1"/>
          </p:cNvSpPr>
          <p:nvPr/>
        </p:nvSpPr>
        <p:spPr bwMode="auto">
          <a:xfrm>
            <a:off x="1524001" y="303002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graphicFrame>
        <p:nvGraphicFramePr>
          <p:cNvPr id="70691" name="Object 4"/>
          <p:cNvGraphicFramePr>
            <a:graphicFrameLocks noChangeAspect="1"/>
          </p:cNvGraphicFramePr>
          <p:nvPr/>
        </p:nvGraphicFramePr>
        <p:xfrm>
          <a:off x="8688388" y="1844676"/>
          <a:ext cx="774700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2" name="Формула" r:id="rId7" imgW="253890" imgH="431613" progId="Equation.3">
                  <p:embed/>
                </p:oleObj>
              </mc:Choice>
              <mc:Fallback>
                <p:oleObj name="Формула" r:id="rId7" imgW="253890" imgH="4316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88388" y="1844676"/>
                        <a:ext cx="774700" cy="1292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692" name="Rectangle 36"/>
          <p:cNvSpPr>
            <a:spLocks noChangeArrowheads="1"/>
          </p:cNvSpPr>
          <p:nvPr/>
        </p:nvSpPr>
        <p:spPr bwMode="auto">
          <a:xfrm>
            <a:off x="1524001" y="303002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70693" name="Rectangle 37"/>
          <p:cNvSpPr>
            <a:spLocks noChangeArrowheads="1"/>
          </p:cNvSpPr>
          <p:nvPr/>
        </p:nvSpPr>
        <p:spPr bwMode="auto">
          <a:xfrm>
            <a:off x="1524001" y="303002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graphicFrame>
        <p:nvGraphicFramePr>
          <p:cNvPr id="70694" name="Object 5"/>
          <p:cNvGraphicFramePr>
            <a:graphicFrameLocks noChangeAspect="1"/>
          </p:cNvGraphicFramePr>
          <p:nvPr/>
        </p:nvGraphicFramePr>
        <p:xfrm>
          <a:off x="4656138" y="4652963"/>
          <a:ext cx="735012" cy="1223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3" name="Формула" r:id="rId9" imgW="253890" imgH="431613" progId="Equation.3">
                  <p:embed/>
                </p:oleObj>
              </mc:Choice>
              <mc:Fallback>
                <p:oleObj name="Формула" r:id="rId9" imgW="253890" imgH="4316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6138" y="4652963"/>
                        <a:ext cx="735012" cy="1223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695" name="Rectangle 39"/>
          <p:cNvSpPr>
            <a:spLocks noChangeArrowheads="1"/>
          </p:cNvSpPr>
          <p:nvPr/>
        </p:nvSpPr>
        <p:spPr bwMode="auto">
          <a:xfrm>
            <a:off x="1524001" y="31300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graphicFrame>
        <p:nvGraphicFramePr>
          <p:cNvPr id="70696" name="Object 6"/>
          <p:cNvGraphicFramePr>
            <a:graphicFrameLocks noChangeAspect="1"/>
          </p:cNvGraphicFramePr>
          <p:nvPr/>
        </p:nvGraphicFramePr>
        <p:xfrm>
          <a:off x="8543926" y="4797426"/>
          <a:ext cx="936625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4" name="Формула" r:id="rId11" imgW="228600" imgH="228600" progId="Equation.3">
                  <p:embed/>
                </p:oleObj>
              </mc:Choice>
              <mc:Fallback>
                <p:oleObj name="Формула" r:id="rId11" imgW="2286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43926" y="4797426"/>
                        <a:ext cx="936625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97" name="Object 7"/>
          <p:cNvGraphicFramePr>
            <a:graphicFrameLocks noChangeAspect="1"/>
          </p:cNvGraphicFramePr>
          <p:nvPr/>
        </p:nvGraphicFramePr>
        <p:xfrm>
          <a:off x="8878889" y="3265488"/>
          <a:ext cx="477837" cy="1223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5" name="Формула" r:id="rId13" imgW="152334" imgH="393529" progId="Equation.3">
                  <p:embed/>
                </p:oleObj>
              </mc:Choice>
              <mc:Fallback>
                <p:oleObj name="Формула" r:id="rId13" imgW="152334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78889" y="3265488"/>
                        <a:ext cx="477837" cy="1223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98" name="Object 8"/>
          <p:cNvGraphicFramePr>
            <a:graphicFrameLocks noChangeAspect="1"/>
          </p:cNvGraphicFramePr>
          <p:nvPr/>
        </p:nvGraphicFramePr>
        <p:xfrm>
          <a:off x="6527800" y="3284538"/>
          <a:ext cx="762000" cy="1225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6" name="Формула" r:id="rId14" imgW="266469" imgH="431425" progId="Equation.3">
                  <p:embed/>
                </p:oleObj>
              </mc:Choice>
              <mc:Fallback>
                <p:oleObj name="Формула" r:id="rId14" imgW="266469" imgH="43142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7800" y="3284538"/>
                        <a:ext cx="762000" cy="1225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99" name="Object 9"/>
          <p:cNvGraphicFramePr>
            <a:graphicFrameLocks noChangeAspect="1"/>
          </p:cNvGraphicFramePr>
          <p:nvPr/>
        </p:nvGraphicFramePr>
        <p:xfrm>
          <a:off x="4727575" y="3284539"/>
          <a:ext cx="774700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7" name="Формула" r:id="rId15" imgW="253890" imgH="431613" progId="Equation.3">
                  <p:embed/>
                </p:oleObj>
              </mc:Choice>
              <mc:Fallback>
                <p:oleObj name="Формула" r:id="rId15" imgW="253890" imgH="4316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7575" y="3284539"/>
                        <a:ext cx="774700" cy="1292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97" name="Rectangle 45"/>
          <p:cNvSpPr>
            <a:spLocks noChangeArrowheads="1"/>
          </p:cNvSpPr>
          <p:nvPr/>
        </p:nvSpPr>
        <p:spPr bwMode="auto">
          <a:xfrm>
            <a:off x="6240464" y="1916113"/>
            <a:ext cx="1512887" cy="1223962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23599" name="Rectangle 47"/>
          <p:cNvSpPr>
            <a:spLocks noChangeArrowheads="1"/>
          </p:cNvSpPr>
          <p:nvPr/>
        </p:nvSpPr>
        <p:spPr bwMode="auto">
          <a:xfrm>
            <a:off x="4295775" y="4652963"/>
            <a:ext cx="1512888" cy="1223962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23600" name="Rectangle 48"/>
          <p:cNvSpPr>
            <a:spLocks noChangeArrowheads="1"/>
          </p:cNvSpPr>
          <p:nvPr/>
        </p:nvSpPr>
        <p:spPr bwMode="auto">
          <a:xfrm>
            <a:off x="6240464" y="3284538"/>
            <a:ext cx="1512887" cy="1223962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23602" name="Rectangle 50"/>
          <p:cNvSpPr>
            <a:spLocks noChangeArrowheads="1"/>
          </p:cNvSpPr>
          <p:nvPr/>
        </p:nvSpPr>
        <p:spPr bwMode="auto">
          <a:xfrm>
            <a:off x="6240464" y="4652963"/>
            <a:ext cx="1512887" cy="1223962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23604" name="Rectangle 52"/>
          <p:cNvSpPr>
            <a:spLocks noChangeArrowheads="1"/>
          </p:cNvSpPr>
          <p:nvPr/>
        </p:nvSpPr>
        <p:spPr bwMode="auto">
          <a:xfrm>
            <a:off x="8328025" y="4652963"/>
            <a:ext cx="1512888" cy="1223962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29" name="Rectangle 46"/>
          <p:cNvSpPr>
            <a:spLocks noChangeArrowheads="1"/>
          </p:cNvSpPr>
          <p:nvPr/>
        </p:nvSpPr>
        <p:spPr bwMode="auto">
          <a:xfrm>
            <a:off x="4289822" y="3313843"/>
            <a:ext cx="1512888" cy="1223962"/>
          </a:xfrm>
          <a:prstGeom prst="rect">
            <a:avLst/>
          </a:prstGeom>
          <a:solidFill>
            <a:srgbClr val="00B05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30" name="Rectangle 46"/>
          <p:cNvSpPr>
            <a:spLocks noChangeArrowheads="1"/>
          </p:cNvSpPr>
          <p:nvPr/>
        </p:nvSpPr>
        <p:spPr bwMode="auto">
          <a:xfrm>
            <a:off x="8438185" y="1917319"/>
            <a:ext cx="1512888" cy="1223962"/>
          </a:xfrm>
          <a:prstGeom prst="rect">
            <a:avLst/>
          </a:prstGeom>
          <a:solidFill>
            <a:srgbClr val="00B05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31" name="Rectangle 45"/>
          <p:cNvSpPr>
            <a:spLocks noChangeArrowheads="1"/>
          </p:cNvSpPr>
          <p:nvPr/>
        </p:nvSpPr>
        <p:spPr bwMode="auto">
          <a:xfrm>
            <a:off x="6253163" y="1906072"/>
            <a:ext cx="1512887" cy="1223962"/>
          </a:xfrm>
          <a:prstGeom prst="rect">
            <a:avLst/>
          </a:prstGeom>
          <a:solidFill>
            <a:srgbClr val="00B0F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32" name="Rectangle 45"/>
          <p:cNvSpPr>
            <a:spLocks noChangeArrowheads="1"/>
          </p:cNvSpPr>
          <p:nvPr/>
        </p:nvSpPr>
        <p:spPr bwMode="auto">
          <a:xfrm>
            <a:off x="6253164" y="3281364"/>
            <a:ext cx="1512887" cy="1223962"/>
          </a:xfrm>
          <a:prstGeom prst="rect">
            <a:avLst/>
          </a:prstGeom>
          <a:solidFill>
            <a:srgbClr val="00B0F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</p:spTree>
    <p:extLst>
      <p:ext uri="{BB962C8B-B14F-4D97-AF65-F5344CB8AC3E}">
        <p14:creationId xmlns:p14="http://schemas.microsoft.com/office/powerpoint/2010/main" val="722982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  <p:bldP spid="31" grpId="0" animBg="1"/>
      <p:bldP spid="3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514" name="Group 2"/>
          <p:cNvGrpSpPr>
            <a:grpSpLocks/>
          </p:cNvGrpSpPr>
          <p:nvPr/>
        </p:nvGrpSpPr>
        <p:grpSpPr bwMode="auto">
          <a:xfrm>
            <a:off x="6492876" y="188914"/>
            <a:ext cx="4175125" cy="3024187"/>
            <a:chOff x="2789" y="482"/>
            <a:chExt cx="2630" cy="1905"/>
          </a:xfrm>
        </p:grpSpPr>
        <p:sp>
          <p:nvSpPr>
            <p:cNvPr id="64539" name="Text Box 6"/>
            <p:cNvSpPr txBox="1">
              <a:spLocks noChangeArrowheads="1"/>
            </p:cNvSpPr>
            <p:nvPr/>
          </p:nvSpPr>
          <p:spPr bwMode="auto">
            <a:xfrm>
              <a:off x="4997" y="1801"/>
              <a:ext cx="422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ru-RU" sz="2800">
                  <a:latin typeface="Times New Roman" panose="02020603050405020304" pitchFamily="18" charset="0"/>
                </a:rPr>
                <a:t>А</a:t>
              </a:r>
            </a:p>
          </p:txBody>
        </p:sp>
        <p:sp>
          <p:nvSpPr>
            <p:cNvPr id="64540" name="AutoShape 5"/>
            <p:cNvSpPr>
              <a:spLocks noChangeArrowheads="1"/>
            </p:cNvSpPr>
            <p:nvPr/>
          </p:nvSpPr>
          <p:spPr bwMode="auto">
            <a:xfrm>
              <a:off x="3016" y="774"/>
              <a:ext cx="2079" cy="1357"/>
            </a:xfrm>
            <a:prstGeom prst="rtTriangle">
              <a:avLst/>
            </a:prstGeom>
            <a:solidFill>
              <a:srgbClr val="FFE2A7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sz="2400">
                <a:latin typeface="Times New Roman" panose="02020603050405020304" pitchFamily="18" charset="0"/>
              </a:endParaRPr>
            </a:p>
          </p:txBody>
        </p:sp>
        <p:sp>
          <p:nvSpPr>
            <p:cNvPr id="64541" name="Text Box 7"/>
            <p:cNvSpPr txBox="1">
              <a:spLocks noChangeArrowheads="1"/>
            </p:cNvSpPr>
            <p:nvPr/>
          </p:nvSpPr>
          <p:spPr bwMode="auto">
            <a:xfrm>
              <a:off x="2919" y="482"/>
              <a:ext cx="38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ru-RU" sz="2800">
                  <a:latin typeface="Times New Roman" panose="02020603050405020304" pitchFamily="18" charset="0"/>
                </a:rPr>
                <a:t>В</a:t>
              </a:r>
            </a:p>
          </p:txBody>
        </p:sp>
        <p:sp>
          <p:nvSpPr>
            <p:cNvPr id="64542" name="Text Box 8"/>
            <p:cNvSpPr txBox="1">
              <a:spLocks noChangeArrowheads="1"/>
            </p:cNvSpPr>
            <p:nvPr/>
          </p:nvSpPr>
          <p:spPr bwMode="auto">
            <a:xfrm>
              <a:off x="2789" y="1874"/>
              <a:ext cx="422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ru-RU" sz="2800">
                  <a:latin typeface="Times New Roman" panose="02020603050405020304" pitchFamily="18" charset="0"/>
                </a:rPr>
                <a:t>С</a:t>
              </a:r>
            </a:p>
          </p:txBody>
        </p:sp>
        <p:sp>
          <p:nvSpPr>
            <p:cNvPr id="64543" name="Line 9"/>
            <p:cNvSpPr>
              <a:spLocks noChangeShapeType="1"/>
            </p:cNvSpPr>
            <p:nvPr/>
          </p:nvSpPr>
          <p:spPr bwMode="auto">
            <a:xfrm flipV="1">
              <a:off x="3020" y="2002"/>
              <a:ext cx="17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4544" name="Line 10"/>
            <p:cNvSpPr>
              <a:spLocks noChangeShapeType="1"/>
            </p:cNvSpPr>
            <p:nvPr/>
          </p:nvSpPr>
          <p:spPr bwMode="auto">
            <a:xfrm>
              <a:off x="3199" y="2002"/>
              <a:ext cx="0" cy="14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4545" name="Arc 9"/>
            <p:cNvSpPr>
              <a:spLocks/>
            </p:cNvSpPr>
            <p:nvPr/>
          </p:nvSpPr>
          <p:spPr bwMode="auto">
            <a:xfrm flipH="1">
              <a:off x="4511" y="1874"/>
              <a:ext cx="197" cy="513"/>
            </a:xfrm>
            <a:custGeom>
              <a:avLst/>
              <a:gdLst>
                <a:gd name="T0" fmla="*/ 0 w 18778"/>
                <a:gd name="T1" fmla="*/ 0 h 21600"/>
                <a:gd name="T2" fmla="*/ 0 w 18778"/>
                <a:gd name="T3" fmla="*/ 0 h 21600"/>
                <a:gd name="T4" fmla="*/ 0 w 18778"/>
                <a:gd name="T5" fmla="*/ 0 h 21600"/>
                <a:gd name="T6" fmla="*/ 0 60000 65536"/>
                <a:gd name="T7" fmla="*/ 0 60000 65536"/>
                <a:gd name="T8" fmla="*/ 0 60000 65536"/>
                <a:gd name="T9" fmla="*/ 0 w 18778"/>
                <a:gd name="T10" fmla="*/ 0 h 21600"/>
                <a:gd name="T11" fmla="*/ 18778 w 18778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778" h="21600" fill="none" extrusionOk="0">
                  <a:moveTo>
                    <a:pt x="-1" y="0"/>
                  </a:moveTo>
                  <a:cubicBezTo>
                    <a:pt x="7768" y="0"/>
                    <a:pt x="14939" y="4171"/>
                    <a:pt x="18778" y="10925"/>
                  </a:cubicBezTo>
                </a:path>
                <a:path w="18778" h="21600" stroke="0" extrusionOk="0">
                  <a:moveTo>
                    <a:pt x="-1" y="0"/>
                  </a:moveTo>
                  <a:cubicBezTo>
                    <a:pt x="7768" y="0"/>
                    <a:pt x="14939" y="4171"/>
                    <a:pt x="18778" y="10925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4546" name="Arc 10"/>
            <p:cNvSpPr>
              <a:spLocks/>
            </p:cNvSpPr>
            <p:nvPr/>
          </p:nvSpPr>
          <p:spPr bwMode="auto">
            <a:xfrm rot="10756977" flipH="1">
              <a:off x="3016" y="665"/>
              <a:ext cx="198" cy="513"/>
            </a:xfrm>
            <a:custGeom>
              <a:avLst/>
              <a:gdLst>
                <a:gd name="T0" fmla="*/ 0 w 18778"/>
                <a:gd name="T1" fmla="*/ 0 h 21600"/>
                <a:gd name="T2" fmla="*/ 0 w 18778"/>
                <a:gd name="T3" fmla="*/ 0 h 21600"/>
                <a:gd name="T4" fmla="*/ 0 w 18778"/>
                <a:gd name="T5" fmla="*/ 0 h 21600"/>
                <a:gd name="T6" fmla="*/ 0 60000 65536"/>
                <a:gd name="T7" fmla="*/ 0 60000 65536"/>
                <a:gd name="T8" fmla="*/ 0 60000 65536"/>
                <a:gd name="T9" fmla="*/ 0 w 18778"/>
                <a:gd name="T10" fmla="*/ 0 h 21600"/>
                <a:gd name="T11" fmla="*/ 18778 w 18778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778" h="21600" fill="none" extrusionOk="0">
                  <a:moveTo>
                    <a:pt x="-1" y="0"/>
                  </a:moveTo>
                  <a:cubicBezTo>
                    <a:pt x="7768" y="0"/>
                    <a:pt x="14939" y="4171"/>
                    <a:pt x="18778" y="10925"/>
                  </a:cubicBezTo>
                </a:path>
                <a:path w="18778" h="21600" stroke="0" extrusionOk="0">
                  <a:moveTo>
                    <a:pt x="-1" y="0"/>
                  </a:moveTo>
                  <a:cubicBezTo>
                    <a:pt x="7768" y="0"/>
                    <a:pt x="14939" y="4171"/>
                    <a:pt x="18778" y="10925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4547" name="Arc 11"/>
            <p:cNvSpPr>
              <a:spLocks/>
            </p:cNvSpPr>
            <p:nvPr/>
          </p:nvSpPr>
          <p:spPr bwMode="auto">
            <a:xfrm rot="10561047" flipH="1">
              <a:off x="2984" y="628"/>
              <a:ext cx="162" cy="403"/>
            </a:xfrm>
            <a:custGeom>
              <a:avLst/>
              <a:gdLst>
                <a:gd name="T0" fmla="*/ 0 w 21481"/>
                <a:gd name="T1" fmla="*/ 0 h 21600"/>
                <a:gd name="T2" fmla="*/ 0 w 21481"/>
                <a:gd name="T3" fmla="*/ 0 h 21600"/>
                <a:gd name="T4" fmla="*/ 0 w 21481"/>
                <a:gd name="T5" fmla="*/ 0 h 21600"/>
                <a:gd name="T6" fmla="*/ 0 60000 65536"/>
                <a:gd name="T7" fmla="*/ 0 60000 65536"/>
                <a:gd name="T8" fmla="*/ 0 60000 65536"/>
                <a:gd name="T9" fmla="*/ 0 w 21481"/>
                <a:gd name="T10" fmla="*/ 0 h 21600"/>
                <a:gd name="T11" fmla="*/ 21481 w 21481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481" h="21600" fill="none" extrusionOk="0">
                  <a:moveTo>
                    <a:pt x="-1" y="392"/>
                  </a:moveTo>
                  <a:cubicBezTo>
                    <a:pt x="1351" y="131"/>
                    <a:pt x="2724" y="-1"/>
                    <a:pt x="4101" y="0"/>
                  </a:cubicBezTo>
                  <a:cubicBezTo>
                    <a:pt x="10958" y="0"/>
                    <a:pt x="17408" y="3256"/>
                    <a:pt x="21480" y="8774"/>
                  </a:cubicBezTo>
                </a:path>
                <a:path w="21481" h="21600" stroke="0" extrusionOk="0">
                  <a:moveTo>
                    <a:pt x="-1" y="392"/>
                  </a:moveTo>
                  <a:cubicBezTo>
                    <a:pt x="1351" y="131"/>
                    <a:pt x="2724" y="-1"/>
                    <a:pt x="4101" y="0"/>
                  </a:cubicBezTo>
                  <a:cubicBezTo>
                    <a:pt x="10958" y="0"/>
                    <a:pt x="17408" y="3256"/>
                    <a:pt x="21480" y="8774"/>
                  </a:cubicBezTo>
                  <a:lnTo>
                    <a:pt x="4101" y="21600"/>
                  </a:lnTo>
                  <a:lnTo>
                    <a:pt x="-1" y="392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4548" name="Text Box 12"/>
            <p:cNvSpPr txBox="1">
              <a:spLocks noChangeArrowheads="1"/>
            </p:cNvSpPr>
            <p:nvPr/>
          </p:nvSpPr>
          <p:spPr bwMode="auto">
            <a:xfrm>
              <a:off x="4195" y="1797"/>
              <a:ext cx="499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2500">
                  <a:sym typeface="Symbol" panose="05050102010706020507" pitchFamily="18" charset="2"/>
                </a:rPr>
                <a:t>30</a:t>
              </a:r>
              <a:r>
                <a:rPr lang="en-US" sz="2500" baseline="30000">
                  <a:sym typeface="Symbol" panose="05050102010706020507" pitchFamily="18" charset="2"/>
                </a:rPr>
                <a:t>0</a:t>
              </a:r>
              <a:endParaRPr lang="ru-RU" sz="2500" baseline="30000">
                <a:sym typeface="Symbol" panose="05050102010706020507" pitchFamily="18" charset="2"/>
              </a:endParaRPr>
            </a:p>
          </p:txBody>
        </p:sp>
        <p:sp>
          <p:nvSpPr>
            <p:cNvPr id="64549" name="Text Box 13"/>
            <p:cNvSpPr txBox="1">
              <a:spLocks noChangeArrowheads="1"/>
            </p:cNvSpPr>
            <p:nvPr/>
          </p:nvSpPr>
          <p:spPr bwMode="auto">
            <a:xfrm>
              <a:off x="3107" y="1026"/>
              <a:ext cx="816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2500">
                  <a:sym typeface="Symbol" panose="05050102010706020507" pitchFamily="18" charset="2"/>
                </a:rPr>
                <a:t>60</a:t>
              </a:r>
              <a:r>
                <a:rPr lang="en-US" sz="2500" baseline="30000">
                  <a:sym typeface="Symbol" panose="05050102010706020507" pitchFamily="18" charset="2"/>
                </a:rPr>
                <a:t>0</a:t>
              </a:r>
              <a:endParaRPr lang="ru-RU" sz="2500" baseline="30000">
                <a:sym typeface="Symbol" panose="05050102010706020507" pitchFamily="18" charset="2"/>
              </a:endParaRPr>
            </a:p>
          </p:txBody>
        </p:sp>
      </p:grpSp>
      <p:sp>
        <p:nvSpPr>
          <p:cNvPr id="64515" name="Rectangle 15"/>
          <p:cNvSpPr>
            <a:spLocks noChangeArrowheads="1"/>
          </p:cNvSpPr>
          <p:nvPr/>
        </p:nvSpPr>
        <p:spPr bwMode="auto">
          <a:xfrm>
            <a:off x="1524001" y="304907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64516" name="Rectangle 16"/>
          <p:cNvSpPr>
            <a:spLocks noChangeArrowheads="1"/>
          </p:cNvSpPr>
          <p:nvPr/>
        </p:nvSpPr>
        <p:spPr bwMode="auto">
          <a:xfrm>
            <a:off x="1524001" y="3134797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64517" name="Rectangle 17"/>
          <p:cNvSpPr>
            <a:spLocks noChangeArrowheads="1"/>
          </p:cNvSpPr>
          <p:nvPr/>
        </p:nvSpPr>
        <p:spPr bwMode="auto">
          <a:xfrm>
            <a:off x="1524001" y="3134797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64518" name="Rectangle 18"/>
          <p:cNvSpPr>
            <a:spLocks noChangeArrowheads="1"/>
          </p:cNvSpPr>
          <p:nvPr/>
        </p:nvSpPr>
        <p:spPr bwMode="auto">
          <a:xfrm>
            <a:off x="1524001" y="31300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64519" name="Rectangle 19"/>
          <p:cNvSpPr>
            <a:spLocks noChangeArrowheads="1"/>
          </p:cNvSpPr>
          <p:nvPr/>
        </p:nvSpPr>
        <p:spPr bwMode="auto">
          <a:xfrm>
            <a:off x="1524001" y="304907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64520" name="Rectangle 20"/>
          <p:cNvSpPr>
            <a:spLocks noChangeArrowheads="1"/>
          </p:cNvSpPr>
          <p:nvPr/>
        </p:nvSpPr>
        <p:spPr bwMode="auto">
          <a:xfrm>
            <a:off x="1524001" y="304907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64521" name="Rectangle 21"/>
          <p:cNvSpPr>
            <a:spLocks noChangeArrowheads="1"/>
          </p:cNvSpPr>
          <p:nvPr/>
        </p:nvSpPr>
        <p:spPr bwMode="auto">
          <a:xfrm>
            <a:off x="1524001" y="304907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64522" name="Rectangle 34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graphicFrame>
        <p:nvGraphicFramePr>
          <p:cNvPr id="64523" name="Object 2"/>
          <p:cNvGraphicFramePr>
            <a:graphicFrameLocks noChangeAspect="1"/>
          </p:cNvGraphicFramePr>
          <p:nvPr/>
        </p:nvGraphicFramePr>
        <p:xfrm>
          <a:off x="2063750" y="1341438"/>
          <a:ext cx="3671888" cy="1109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82" name="Формула" r:id="rId3" imgW="1422400" imgH="431800" progId="Equation.3">
                  <p:embed/>
                </p:oleObj>
              </mc:Choice>
              <mc:Fallback>
                <p:oleObj name="Формула" r:id="rId3" imgW="14224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0" y="1341438"/>
                        <a:ext cx="3671888" cy="1109662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4" name="Object 3"/>
          <p:cNvGraphicFramePr>
            <a:graphicFrameLocks noGrp="1" noChangeAspect="1"/>
          </p:cNvGraphicFramePr>
          <p:nvPr>
            <p:ph/>
          </p:nvPr>
        </p:nvGraphicFramePr>
        <p:xfrm>
          <a:off x="2063750" y="260350"/>
          <a:ext cx="3671888" cy="1106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83" name="Формула" r:id="rId5" imgW="1307532" imgH="393529" progId="Equation.3">
                  <p:embed/>
                </p:oleObj>
              </mc:Choice>
              <mc:Fallback>
                <p:oleObj name="Формула" r:id="rId5" imgW="1307532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0" y="260350"/>
                        <a:ext cx="3671888" cy="1106488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5" name="Object 4"/>
          <p:cNvGraphicFramePr>
            <a:graphicFrameLocks noChangeAspect="1"/>
          </p:cNvGraphicFramePr>
          <p:nvPr/>
        </p:nvGraphicFramePr>
        <p:xfrm>
          <a:off x="2135188" y="2708275"/>
          <a:ext cx="2087562" cy="1030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84" name="Формула" r:id="rId7" imgW="787058" imgH="393529" progId="Equation.3">
                  <p:embed/>
                </p:oleObj>
              </mc:Choice>
              <mc:Fallback>
                <p:oleObj name="Формула" r:id="rId7" imgW="787058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5188" y="2708275"/>
                        <a:ext cx="2087562" cy="1030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8903308"/>
              </p:ext>
            </p:extLst>
          </p:nvPr>
        </p:nvGraphicFramePr>
        <p:xfrm>
          <a:off x="4652170" y="5218114"/>
          <a:ext cx="4983162" cy="1139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85" name="Уравнение" r:id="rId9" imgW="1892160" imgH="431640" progId="Equation.3">
                  <p:embed/>
                </p:oleObj>
              </mc:Choice>
              <mc:Fallback>
                <p:oleObj name="Уравнение" r:id="rId9" imgW="189216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2170" y="5218114"/>
                        <a:ext cx="4983162" cy="1139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527" name="Rectangle 44"/>
          <p:cNvSpPr>
            <a:spLocks noChangeArrowheads="1"/>
          </p:cNvSpPr>
          <p:nvPr/>
        </p:nvSpPr>
        <p:spPr bwMode="auto">
          <a:xfrm>
            <a:off x="1524001" y="31300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graphicFrame>
        <p:nvGraphicFramePr>
          <p:cNvPr id="64528" name="Object 6"/>
          <p:cNvGraphicFramePr>
            <a:graphicFrameLocks noChangeAspect="1"/>
          </p:cNvGraphicFramePr>
          <p:nvPr/>
        </p:nvGraphicFramePr>
        <p:xfrm>
          <a:off x="1906588" y="4005264"/>
          <a:ext cx="2335212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86" name="Формула" r:id="rId11" imgW="685800" imgH="228600" progId="Equation.3">
                  <p:embed/>
                </p:oleObj>
              </mc:Choice>
              <mc:Fallback>
                <p:oleObj name="Формула" r:id="rId11" imgW="6858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6588" y="4005264"/>
                        <a:ext cx="2335212" cy="77787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9" name="Object 7"/>
          <p:cNvGraphicFramePr>
            <a:graphicFrameLocks noChangeAspect="1"/>
          </p:cNvGraphicFramePr>
          <p:nvPr/>
        </p:nvGraphicFramePr>
        <p:xfrm>
          <a:off x="1992314" y="5373689"/>
          <a:ext cx="2205037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87" name="Формула" r:id="rId13" imgW="647700" imgH="228600" progId="Equation.3">
                  <p:embed/>
                </p:oleObj>
              </mc:Choice>
              <mc:Fallback>
                <p:oleObj name="Формула" r:id="rId13" imgW="6477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4" y="5373689"/>
                        <a:ext cx="2205037" cy="77787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5"/>
          <p:cNvGraphicFramePr>
            <a:graphicFrameLocks noChangeAspect="1"/>
          </p:cNvGraphicFramePr>
          <p:nvPr/>
        </p:nvGraphicFramePr>
        <p:xfrm>
          <a:off x="4519613" y="3941764"/>
          <a:ext cx="5986462" cy="1208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88" name="Формула" r:id="rId15" imgW="2273300" imgH="457200" progId="Equation.3">
                  <p:embed/>
                </p:oleObj>
              </mc:Choice>
              <mc:Fallback>
                <p:oleObj name="Формула" r:id="rId15" imgW="22733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9613" y="3941764"/>
                        <a:ext cx="5986462" cy="1208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8577670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4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388ffcb6f4dd68df1bcfc39a34cd964eaa2b3f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2680</TotalTime>
  <Words>346</Words>
  <Application>Microsoft Office PowerPoint</Application>
  <PresentationFormat>Произвольный</PresentationFormat>
  <Paragraphs>134</Paragraphs>
  <Slides>16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3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Тема Office</vt:lpstr>
      <vt:lpstr>Уравнение</vt:lpstr>
      <vt:lpstr>Формула</vt:lpstr>
      <vt:lpstr>Microsoft Equation 3.0</vt:lpstr>
      <vt:lpstr>Презентация PowerPoint</vt:lpstr>
      <vt:lpstr> АВС (С=900) to‘g‘ri burchakli uchburchak  B o‘tkir burchagining sinusini aniqlang:  </vt:lpstr>
      <vt:lpstr> АВС (С=900) to‘g‘ri burchakli uchburchak  B o‘tkir burchagining kosinusini aniqlang: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Barmoqlarda hisoblash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Неизвестный пользователь</dc:creator>
  <cp:lastModifiedBy>Admin</cp:lastModifiedBy>
  <cp:revision>347</cp:revision>
  <dcterms:created xsi:type="dcterms:W3CDTF">2020-06-19T20:52:49Z</dcterms:created>
  <dcterms:modified xsi:type="dcterms:W3CDTF">2020-11-06T01:36:09Z</dcterms:modified>
</cp:coreProperties>
</file>