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8"/>
  </p:notesMasterIdLst>
  <p:sldIdLst>
    <p:sldId id="306" r:id="rId2"/>
    <p:sldId id="385" r:id="rId3"/>
    <p:sldId id="371" r:id="rId4"/>
    <p:sldId id="379" r:id="rId5"/>
    <p:sldId id="372" r:id="rId6"/>
    <p:sldId id="380" r:id="rId7"/>
    <p:sldId id="373" r:id="rId8"/>
    <p:sldId id="381" r:id="rId9"/>
    <p:sldId id="374" r:id="rId10"/>
    <p:sldId id="382" r:id="rId11"/>
    <p:sldId id="375" r:id="rId12"/>
    <p:sldId id="384" r:id="rId13"/>
    <p:sldId id="383" r:id="rId14"/>
    <p:sldId id="378" r:id="rId15"/>
    <p:sldId id="376" r:id="rId16"/>
    <p:sldId id="305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5D2884"/>
    <a:srgbClr val="2B13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9630" autoAdjust="0"/>
  </p:normalViewPr>
  <p:slideViewPr>
    <p:cSldViewPr>
      <p:cViewPr>
        <p:scale>
          <a:sx n="77" d="100"/>
          <a:sy n="77" d="100"/>
        </p:scale>
        <p:origin x="-16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5" Type="http://schemas.openxmlformats.org/officeDocument/2006/relationships/image" Target="../media/image31.wmf"/><Relationship Id="rId4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0245D6-1396-49CD-AD27-062C2EE79B45}" type="slidenum">
              <a:rPr 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3" y="766763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Посмотрим на ладонь левой руки и пронумеруем пальцы так:</a:t>
            </a:r>
            <a:br>
              <a:rPr lang="ru-RU" smtClean="0"/>
            </a:br>
            <a:r>
              <a:rPr lang="ru-RU" smtClean="0"/>
              <a:t> мизинец – 0, безымянный – 1, средний – 2, указательный – 3, большой – 4. </a:t>
            </a:r>
            <a:br>
              <a:rPr lang="ru-RU" smtClean="0"/>
            </a:br>
            <a:r>
              <a:rPr lang="ru-RU" smtClean="0"/>
              <a:t>При широко расставленных пальцах они примерно соответствуют углам 0</a:t>
            </a:r>
            <a:r>
              <a:rPr lang="ru-RU" baseline="30000" smtClean="0"/>
              <a:t>0</a:t>
            </a:r>
            <a:r>
              <a:rPr lang="ru-RU" smtClean="0"/>
              <a:t>, 30</a:t>
            </a:r>
            <a:r>
              <a:rPr lang="ru-RU" baseline="30000" smtClean="0"/>
              <a:t>0</a:t>
            </a:r>
            <a:r>
              <a:rPr lang="ru-RU" smtClean="0"/>
              <a:t>, 45</a:t>
            </a:r>
            <a:r>
              <a:rPr lang="ru-RU" baseline="30000" smtClean="0"/>
              <a:t>0</a:t>
            </a:r>
            <a:r>
              <a:rPr lang="ru-RU" smtClean="0"/>
              <a:t>, 60</a:t>
            </a:r>
            <a:r>
              <a:rPr lang="ru-RU" baseline="30000" smtClean="0"/>
              <a:t>0</a:t>
            </a:r>
            <a:r>
              <a:rPr lang="ru-RU" smtClean="0"/>
              <a:t>, 90</a:t>
            </a:r>
            <a:r>
              <a:rPr lang="ru-RU" baseline="30000" smtClean="0"/>
              <a:t>0</a:t>
            </a:r>
            <a:r>
              <a:rPr lang="ru-RU" smtClean="0"/>
              <a:t>. </a:t>
            </a:r>
            <a:br>
              <a:rPr lang="ru-RU" smtClean="0"/>
            </a:br>
            <a:r>
              <a:rPr lang="ru-RU" smtClean="0"/>
              <a:t>Синусы этих углов будут равны половине квадратного корня из присвоенного пальцу номера.</a:t>
            </a:r>
          </a:p>
          <a:p>
            <a:r>
              <a:rPr lang="ru-RU" smtClean="0"/>
              <a:t>Значения косинуса находятся аналогично, только пальцы нужно пронумеровать в обратном порядке: большой – 0, …, мизинец – 4.</a:t>
            </a:r>
          </a:p>
          <a:p>
            <a:r>
              <a:rPr lang="ru-RU" smtClean="0"/>
              <a:t>Квант №1, 1984год</a:t>
            </a:r>
          </a:p>
        </p:txBody>
      </p:sp>
    </p:spTree>
    <p:extLst>
      <p:ext uri="{BB962C8B-B14F-4D97-AF65-F5344CB8AC3E}">
        <p14:creationId xmlns:p14="http://schemas.microsoft.com/office/powerpoint/2010/main" val="6039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DDC04F-32CE-488B-9B5F-C5BAFB58F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5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e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5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11" Type="http://schemas.openxmlformats.org/officeDocument/2006/relationships/image" Target="../media/image37.png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36.png"/><Relationship Id="rId4" Type="http://schemas.openxmlformats.org/officeDocument/2006/relationships/image" Target="../media/image32.wmf"/><Relationship Id="rId9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36.wmf"/><Relationship Id="rId4" Type="http://schemas.openxmlformats.org/officeDocument/2006/relationships/image" Target="../media/image38.png"/><Relationship Id="rId9" Type="http://schemas.openxmlformats.org/officeDocument/2006/relationships/oleObject" Target="../embeddings/oleObject8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813248" y="2609956"/>
            <a:ext cx="2091500" cy="2050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912865" y="2480972"/>
            <a:ext cx="89003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0⁰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sinusi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kosinusi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tangensi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kotangensini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04298" y="468563"/>
            <a:ext cx="1414170" cy="769441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516410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6396" y="4221088"/>
            <a:ext cx="516410" cy="13483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2063750" y="476250"/>
          <a:ext cx="8064500" cy="5473700"/>
        </p:xfrm>
        <a:graphic>
          <a:graphicData uri="http://schemas.openxmlformats.org/drawingml/2006/table">
            <a:tbl>
              <a:tblPr/>
              <a:tblGrid>
                <a:gridCol w="2016125"/>
                <a:gridCol w="2016125"/>
                <a:gridCol w="2016125"/>
                <a:gridCol w="2016125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6" name="Object 2"/>
          <p:cNvGraphicFramePr>
            <a:graphicFrameLocks noChangeAspect="1"/>
          </p:cNvGraphicFramePr>
          <p:nvPr/>
        </p:nvGraphicFramePr>
        <p:xfrm>
          <a:off x="4792664" y="1890713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4" y="1890713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8" name="Object 3"/>
          <p:cNvGraphicFramePr>
            <a:graphicFrameLocks noChangeAspect="1"/>
          </p:cNvGraphicFramePr>
          <p:nvPr/>
        </p:nvGraphicFramePr>
        <p:xfrm>
          <a:off x="6456363" y="1916113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916113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1" name="Object 4"/>
          <p:cNvGraphicFramePr>
            <a:graphicFrameLocks noChangeAspect="1"/>
          </p:cNvGraphicFramePr>
          <p:nvPr/>
        </p:nvGraphicFramePr>
        <p:xfrm>
          <a:off x="8688388" y="1844676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388" y="1844676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2" name="Rectangle 36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4" name="Object 5"/>
          <p:cNvGraphicFramePr>
            <a:graphicFrameLocks noChangeAspect="1"/>
          </p:cNvGraphicFramePr>
          <p:nvPr/>
        </p:nvGraphicFramePr>
        <p:xfrm>
          <a:off x="4656138" y="4652963"/>
          <a:ext cx="735012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652963"/>
                        <a:ext cx="735012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6" name="Object 6"/>
          <p:cNvGraphicFramePr>
            <a:graphicFrameLocks noChangeAspect="1"/>
          </p:cNvGraphicFramePr>
          <p:nvPr/>
        </p:nvGraphicFramePr>
        <p:xfrm>
          <a:off x="8543926" y="4797426"/>
          <a:ext cx="936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926" y="4797426"/>
                        <a:ext cx="9366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7" name="Object 7"/>
          <p:cNvGraphicFramePr>
            <a:graphicFrameLocks noChangeAspect="1"/>
          </p:cNvGraphicFramePr>
          <p:nvPr/>
        </p:nvGraphicFramePr>
        <p:xfrm>
          <a:off x="8878889" y="3265488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8889" y="3265488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8" name="Object 8"/>
          <p:cNvGraphicFramePr>
            <a:graphicFrameLocks noChangeAspect="1"/>
          </p:cNvGraphicFramePr>
          <p:nvPr/>
        </p:nvGraphicFramePr>
        <p:xfrm>
          <a:off x="6527800" y="3284538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284538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9" name="Object 9"/>
          <p:cNvGraphicFramePr>
            <a:graphicFrameLocks noChangeAspect="1"/>
          </p:cNvGraphicFramePr>
          <p:nvPr/>
        </p:nvGraphicFramePr>
        <p:xfrm>
          <a:off x="4727575" y="3284539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3284539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6240464" y="191611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295775" y="465296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6240464" y="3284538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6240464" y="465296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8328025" y="465296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6253163" y="1906072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6253164" y="3281364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03717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9" grpId="0" animBg="1"/>
      <p:bldP spid="23604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424114" y="2276475"/>
            <a:ext cx="367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latin typeface="Times New Roman" panose="02020603050405020304" pitchFamily="18" charset="0"/>
              </a:rPr>
              <a:t>AC = BC =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45" name="Object 14"/>
          <p:cNvGraphicFramePr>
            <a:graphicFrameLocks noChangeAspect="1"/>
          </p:cNvGraphicFramePr>
          <p:nvPr/>
        </p:nvGraphicFramePr>
        <p:xfrm>
          <a:off x="4079876" y="2133600"/>
          <a:ext cx="5762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6" name="Формула" r:id="rId3" imgW="266653" imgH="409727" progId="Equation.3">
                  <p:embed/>
                </p:oleObj>
              </mc:Choice>
              <mc:Fallback>
                <p:oleObj name="Формула" r:id="rId3" imgW="266653" imgH="40972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2133600"/>
                        <a:ext cx="5762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2666206" y="3157203"/>
            <a:ext cx="5976938" cy="3411538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432176" y="3429000"/>
          <a:ext cx="44545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name="Формула" r:id="rId5" imgW="2038287" imgH="447630" progId="Equation.3">
                  <p:embed/>
                </p:oleObj>
              </mc:Choice>
              <mc:Fallback>
                <p:oleObj name="Формула" r:id="rId5" imgW="2038287" imgH="4476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6" y="3429000"/>
                        <a:ext cx="44545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3346451" y="5661025"/>
          <a:ext cx="252412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Формула" r:id="rId7" imgW="1209583" imgH="380921" progId="Equation.3">
                  <p:embed/>
                </p:oleObj>
              </mc:Choice>
              <mc:Fallback>
                <p:oleObj name="Формула" r:id="rId7" imgW="1209583" imgH="38092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1" y="5661025"/>
                        <a:ext cx="252412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3378200" y="4508501"/>
          <a:ext cx="45529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9" name="Формула" r:id="rId9" imgW="2124146" imgH="447630" progId="Equation.3">
                  <p:embed/>
                </p:oleObj>
              </mc:Choice>
              <mc:Fallback>
                <p:oleObj name="Формула" r:id="rId9" imgW="2124146" imgH="4476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508501"/>
                        <a:ext cx="455295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992314" y="1196975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>
                <a:latin typeface="Times New Roman" panose="02020603050405020304" pitchFamily="18" charset="0"/>
              </a:rPr>
              <a:t>AC = BC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279651" y="1628776"/>
            <a:ext cx="35290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dirty="0">
                <a:latin typeface="Times New Roman" panose="02020603050405020304" pitchFamily="18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</a:rPr>
              <a:t>²</a:t>
            </a:r>
            <a:r>
              <a:rPr lang="ru-RU" sz="2400" dirty="0">
                <a:latin typeface="Times New Roman" panose="02020603050405020304" pitchFamily="18" charset="0"/>
              </a:rPr>
              <a:t> = AC</a:t>
            </a:r>
            <a:r>
              <a:rPr lang="en-US" sz="2400" dirty="0">
                <a:latin typeface="Times New Roman" panose="02020603050405020304" pitchFamily="18" charset="0"/>
              </a:rPr>
              <a:t>²</a:t>
            </a:r>
            <a:r>
              <a:rPr lang="ru-RU" sz="2400" dirty="0">
                <a:latin typeface="Times New Roman" panose="02020603050405020304" pitchFamily="18" charset="0"/>
              </a:rPr>
              <a:t> + BC</a:t>
            </a:r>
            <a:r>
              <a:rPr lang="en-US" sz="2400" dirty="0">
                <a:latin typeface="Times New Roman" panose="02020603050405020304" pitchFamily="18" charset="0"/>
              </a:rPr>
              <a:t>²</a:t>
            </a:r>
            <a:r>
              <a:rPr lang="ru-RU" sz="2400" dirty="0">
                <a:latin typeface="Times New Roman" panose="02020603050405020304" pitchFamily="18" charset="0"/>
              </a:rPr>
              <a:t> =2AC</a:t>
            </a:r>
            <a:r>
              <a:rPr lang="en-US" sz="2400" dirty="0">
                <a:latin typeface="Times New Roman" panose="02020603050405020304" pitchFamily="18" charset="0"/>
              </a:rPr>
              <a:t>²</a:t>
            </a:r>
            <a:endParaRPr lang="ru-RU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55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726080"/>
              </p:ext>
            </p:extLst>
          </p:nvPr>
        </p:nvGraphicFramePr>
        <p:xfrm>
          <a:off x="230843" y="121020"/>
          <a:ext cx="6862176" cy="8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Формула" r:id="rId11" imgW="2108160" imgH="228600" progId="Equation.3">
                  <p:embed/>
                </p:oleObj>
              </mc:Choice>
              <mc:Fallback>
                <p:oleObj name="Формула" r:id="rId11" imgW="2108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43" y="121020"/>
                        <a:ext cx="6862176" cy="8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47" name="Group 57"/>
          <p:cNvGrpSpPr>
            <a:grpSpLocks/>
          </p:cNvGrpSpPr>
          <p:nvPr/>
        </p:nvGrpSpPr>
        <p:grpSpPr bwMode="auto">
          <a:xfrm>
            <a:off x="8328248" y="193675"/>
            <a:ext cx="3312664" cy="2911476"/>
            <a:chOff x="3787" y="141"/>
            <a:chExt cx="1973" cy="1834"/>
          </a:xfrm>
        </p:grpSpPr>
        <p:grpSp>
          <p:nvGrpSpPr>
            <p:cNvPr id="65557" name="Group 9"/>
            <p:cNvGrpSpPr>
              <a:grpSpLocks/>
            </p:cNvGrpSpPr>
            <p:nvPr/>
          </p:nvGrpSpPr>
          <p:grpSpPr bwMode="auto">
            <a:xfrm>
              <a:off x="3787" y="141"/>
              <a:ext cx="1973" cy="1834"/>
              <a:chOff x="431" y="223"/>
              <a:chExt cx="2585" cy="2517"/>
            </a:xfrm>
          </p:grpSpPr>
          <p:grpSp>
            <p:nvGrpSpPr>
              <p:cNvPr id="65563" name="Group 5"/>
              <p:cNvGrpSpPr>
                <a:grpSpLocks/>
              </p:cNvGrpSpPr>
              <p:nvPr/>
            </p:nvGrpSpPr>
            <p:grpSpPr bwMode="auto">
              <a:xfrm>
                <a:off x="703" y="527"/>
                <a:ext cx="2041" cy="1969"/>
                <a:chOff x="703" y="255"/>
                <a:chExt cx="2041" cy="1969"/>
              </a:xfrm>
            </p:grpSpPr>
            <p:sp>
              <p:nvSpPr>
                <p:cNvPr id="65567" name="AutoShape 2"/>
                <p:cNvSpPr>
                  <a:spLocks noChangeArrowheads="1"/>
                </p:cNvSpPr>
                <p:nvPr/>
              </p:nvSpPr>
              <p:spPr bwMode="auto">
                <a:xfrm>
                  <a:off x="703" y="255"/>
                  <a:ext cx="2041" cy="1969"/>
                </a:xfrm>
                <a:prstGeom prst="rtTriangle">
                  <a:avLst/>
                </a:prstGeom>
                <a:solidFill>
                  <a:srgbClr val="FFD68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0000"/>
                    <a:buFont typeface="Wingdings" panose="05000000000000000000" pitchFamily="2" charset="2"/>
                    <a:buChar char="l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l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ru-RU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5568" name="Line 3"/>
                <p:cNvSpPr>
                  <a:spLocks noChangeShapeType="1"/>
                </p:cNvSpPr>
                <p:nvPr/>
              </p:nvSpPr>
              <p:spPr bwMode="auto">
                <a:xfrm>
                  <a:off x="703" y="2024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69" name="Line 4"/>
                <p:cNvSpPr>
                  <a:spLocks noChangeShapeType="1"/>
                </p:cNvSpPr>
                <p:nvPr/>
              </p:nvSpPr>
              <p:spPr bwMode="auto">
                <a:xfrm>
                  <a:off x="839" y="2024"/>
                  <a:ext cx="0" cy="1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5564" name="Text Box 6"/>
              <p:cNvSpPr txBox="1">
                <a:spLocks noChangeArrowheads="1"/>
              </p:cNvSpPr>
              <p:nvPr/>
            </p:nvSpPr>
            <p:spPr bwMode="auto">
              <a:xfrm>
                <a:off x="440" y="223"/>
                <a:ext cx="272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sz="2400" dirty="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5565" name="Text Box 7"/>
              <p:cNvSpPr txBox="1">
                <a:spLocks noChangeArrowheads="1"/>
              </p:cNvSpPr>
              <p:nvPr/>
            </p:nvSpPr>
            <p:spPr bwMode="auto">
              <a:xfrm>
                <a:off x="2743" y="2252"/>
                <a:ext cx="273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sz="24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5566" name="Text Box 8"/>
              <p:cNvSpPr txBox="1">
                <a:spLocks noChangeArrowheads="1"/>
              </p:cNvSpPr>
              <p:nvPr/>
            </p:nvSpPr>
            <p:spPr bwMode="auto">
              <a:xfrm>
                <a:off x="431" y="2341"/>
                <a:ext cx="273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sz="2400"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65558" name="Group 52"/>
            <p:cNvGrpSpPr>
              <a:grpSpLocks/>
            </p:cNvGrpSpPr>
            <p:nvPr/>
          </p:nvGrpSpPr>
          <p:grpSpPr bwMode="auto">
            <a:xfrm>
              <a:off x="3995" y="565"/>
              <a:ext cx="1378" cy="1342"/>
              <a:chOff x="3995" y="565"/>
              <a:chExt cx="1378" cy="1342"/>
            </a:xfrm>
          </p:grpSpPr>
          <p:sp>
            <p:nvSpPr>
              <p:cNvPr id="65559" name="Text Box 11"/>
              <p:cNvSpPr txBox="1">
                <a:spLocks noChangeArrowheads="1"/>
              </p:cNvSpPr>
              <p:nvPr/>
            </p:nvSpPr>
            <p:spPr bwMode="auto">
              <a:xfrm>
                <a:off x="4961" y="1542"/>
                <a:ext cx="4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sz="2400" dirty="0">
                    <a:latin typeface="Times New Roman" panose="02020603050405020304" pitchFamily="18" charset="0"/>
                  </a:rPr>
                  <a:t>45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</a:p>
            </p:txBody>
          </p:sp>
          <p:sp>
            <p:nvSpPr>
              <p:cNvPr id="65560" name="Text Box 10"/>
              <p:cNvSpPr txBox="1">
                <a:spLocks noChangeArrowheads="1"/>
              </p:cNvSpPr>
              <p:nvPr/>
            </p:nvSpPr>
            <p:spPr bwMode="auto">
              <a:xfrm>
                <a:off x="4012" y="565"/>
                <a:ext cx="41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ru-RU" sz="2400" dirty="0">
                    <a:latin typeface="Times New Roman" panose="02020603050405020304" pitchFamily="18" charset="0"/>
                  </a:rPr>
                  <a:t>45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</a:p>
            </p:txBody>
          </p:sp>
          <p:sp>
            <p:nvSpPr>
              <p:cNvPr id="65561" name="Line 55"/>
              <p:cNvSpPr>
                <a:spLocks noChangeShapeType="1"/>
              </p:cNvSpPr>
              <p:nvPr/>
            </p:nvSpPr>
            <p:spPr bwMode="auto">
              <a:xfrm>
                <a:off x="3995" y="1061"/>
                <a:ext cx="56" cy="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2" name="Line 56"/>
              <p:cNvSpPr>
                <a:spLocks noChangeShapeType="1"/>
              </p:cNvSpPr>
              <p:nvPr/>
            </p:nvSpPr>
            <p:spPr bwMode="auto">
              <a:xfrm flipH="1">
                <a:off x="4516" y="1706"/>
                <a:ext cx="88" cy="2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5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8688" grpId="0" animBg="1"/>
      <p:bldP spid="10264" grpId="0"/>
      <p:bldP spid="102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2063750" y="476250"/>
          <a:ext cx="8064500" cy="5473700"/>
        </p:xfrm>
        <a:graphic>
          <a:graphicData uri="http://schemas.openxmlformats.org/drawingml/2006/table">
            <a:tbl>
              <a:tblPr/>
              <a:tblGrid>
                <a:gridCol w="2016125"/>
                <a:gridCol w="2016125"/>
                <a:gridCol w="2016125"/>
                <a:gridCol w="2016125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6" name="Object 2"/>
          <p:cNvGraphicFramePr>
            <a:graphicFrameLocks noChangeAspect="1"/>
          </p:cNvGraphicFramePr>
          <p:nvPr/>
        </p:nvGraphicFramePr>
        <p:xfrm>
          <a:off x="4792664" y="1890713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4" y="1890713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8" name="Object 3"/>
          <p:cNvGraphicFramePr>
            <a:graphicFrameLocks noChangeAspect="1"/>
          </p:cNvGraphicFramePr>
          <p:nvPr/>
        </p:nvGraphicFramePr>
        <p:xfrm>
          <a:off x="6456363" y="1916113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916113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1" name="Object 4"/>
          <p:cNvGraphicFramePr>
            <a:graphicFrameLocks noChangeAspect="1"/>
          </p:cNvGraphicFramePr>
          <p:nvPr/>
        </p:nvGraphicFramePr>
        <p:xfrm>
          <a:off x="8688388" y="1844676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388" y="1844676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2" name="Rectangle 36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4" name="Object 5"/>
          <p:cNvGraphicFramePr>
            <a:graphicFrameLocks noChangeAspect="1"/>
          </p:cNvGraphicFramePr>
          <p:nvPr/>
        </p:nvGraphicFramePr>
        <p:xfrm>
          <a:off x="4656138" y="4652963"/>
          <a:ext cx="735012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652963"/>
                        <a:ext cx="735012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6" name="Object 6"/>
          <p:cNvGraphicFramePr>
            <a:graphicFrameLocks noChangeAspect="1"/>
          </p:cNvGraphicFramePr>
          <p:nvPr/>
        </p:nvGraphicFramePr>
        <p:xfrm>
          <a:off x="8543926" y="4797426"/>
          <a:ext cx="936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926" y="4797426"/>
                        <a:ext cx="9366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7" name="Object 7"/>
          <p:cNvGraphicFramePr>
            <a:graphicFrameLocks noChangeAspect="1"/>
          </p:cNvGraphicFramePr>
          <p:nvPr/>
        </p:nvGraphicFramePr>
        <p:xfrm>
          <a:off x="8878889" y="3265488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8889" y="3265488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8" name="Object 8"/>
          <p:cNvGraphicFramePr>
            <a:graphicFrameLocks noChangeAspect="1"/>
          </p:cNvGraphicFramePr>
          <p:nvPr/>
        </p:nvGraphicFramePr>
        <p:xfrm>
          <a:off x="6527800" y="3284538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284538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9" name="Object 9"/>
          <p:cNvGraphicFramePr>
            <a:graphicFrameLocks noChangeAspect="1"/>
          </p:cNvGraphicFramePr>
          <p:nvPr/>
        </p:nvGraphicFramePr>
        <p:xfrm>
          <a:off x="4727575" y="3284539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3284539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6240464" y="465296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6240463" y="3286126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6240463" y="1916907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93616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2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2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573233"/>
              </p:ext>
            </p:extLst>
          </p:nvPr>
        </p:nvGraphicFramePr>
        <p:xfrm>
          <a:off x="1919536" y="1124744"/>
          <a:ext cx="7848476" cy="5184576"/>
        </p:xfrm>
        <a:graphic>
          <a:graphicData uri="http://schemas.openxmlformats.org/drawingml/2006/table">
            <a:tbl>
              <a:tblPr/>
              <a:tblGrid>
                <a:gridCol w="1962119"/>
                <a:gridCol w="1962119"/>
                <a:gridCol w="1962119"/>
                <a:gridCol w="1962119"/>
              </a:tblGrid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  <p:sp>
        <p:nvSpPr>
          <p:cNvPr id="71709" name="Rectangle 35"/>
          <p:cNvSpPr>
            <a:spLocks noChangeArrowheads="1"/>
          </p:cNvSpPr>
          <p:nvPr/>
        </p:nvSpPr>
        <p:spPr bwMode="auto">
          <a:xfrm>
            <a:off x="1523341" y="343942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838533"/>
              </p:ext>
            </p:extLst>
          </p:nvPr>
        </p:nvGraphicFramePr>
        <p:xfrm>
          <a:off x="4832022" y="2557720"/>
          <a:ext cx="465037" cy="115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022" y="2557720"/>
                        <a:ext cx="465037" cy="115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1" name="Rectangle 38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35075"/>
              </p:ext>
            </p:extLst>
          </p:nvPr>
        </p:nvGraphicFramePr>
        <p:xfrm>
          <a:off x="6604517" y="2598952"/>
          <a:ext cx="741588" cy="116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517" y="2598952"/>
                        <a:ext cx="741588" cy="116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3" name="Rectangle 40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1714" name="Rectangle 42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70076"/>
              </p:ext>
            </p:extLst>
          </p:nvPr>
        </p:nvGraphicFramePr>
        <p:xfrm>
          <a:off x="8727136" y="2535799"/>
          <a:ext cx="753948" cy="1223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7136" y="2535799"/>
                        <a:ext cx="753948" cy="1223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6" name="Rectangle 44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1717" name="Rectangle 46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740803"/>
              </p:ext>
            </p:extLst>
          </p:nvPr>
        </p:nvGraphicFramePr>
        <p:xfrm>
          <a:off x="4670218" y="5107966"/>
          <a:ext cx="715323" cy="115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218" y="5107966"/>
                        <a:ext cx="715323" cy="115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9" name="Rectangle 48"/>
          <p:cNvSpPr>
            <a:spLocks noChangeArrowheads="1"/>
          </p:cNvSpPr>
          <p:nvPr/>
        </p:nvSpPr>
        <p:spPr bwMode="auto">
          <a:xfrm>
            <a:off x="1523341" y="3520387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284405"/>
              </p:ext>
            </p:extLst>
          </p:nvPr>
        </p:nvGraphicFramePr>
        <p:xfrm>
          <a:off x="8563407" y="5237252"/>
          <a:ext cx="911536" cy="887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3407" y="5237252"/>
                        <a:ext cx="911536" cy="887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80900"/>
              </p:ext>
            </p:extLst>
          </p:nvPr>
        </p:nvGraphicFramePr>
        <p:xfrm>
          <a:off x="8865450" y="3852426"/>
          <a:ext cx="465037" cy="115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5450" y="3852426"/>
                        <a:ext cx="465037" cy="115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677040"/>
              </p:ext>
            </p:extLst>
          </p:nvPr>
        </p:nvGraphicFramePr>
        <p:xfrm>
          <a:off x="6571867" y="3883997"/>
          <a:ext cx="741588" cy="116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867" y="3883997"/>
                        <a:ext cx="741588" cy="116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67819"/>
              </p:ext>
            </p:extLst>
          </p:nvPr>
        </p:nvGraphicFramePr>
        <p:xfrm>
          <a:off x="4687566" y="3883997"/>
          <a:ext cx="753948" cy="1223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566" y="3883997"/>
                        <a:ext cx="753948" cy="1223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7368" y="260648"/>
            <a:ext cx="11982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0⁰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45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sinusi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kosinusi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tangensi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7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24036" y="1697071"/>
            <a:ext cx="4593236" cy="2000786"/>
          </a:xfrm>
          <a:prstGeom prst="rtTriangl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72707" name="Text Box 5"/>
          <p:cNvSpPr txBox="1">
            <a:spLocks noChangeArrowheads="1"/>
          </p:cNvSpPr>
          <p:nvPr/>
        </p:nvSpPr>
        <p:spPr bwMode="auto">
          <a:xfrm>
            <a:off x="4936" y="2354759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4000" dirty="0">
                <a:solidFill>
                  <a:srgbClr val="FF0000"/>
                </a:solidFill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2014255" y="354966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ru-RU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709" name="Text Box 7"/>
          <p:cNvSpPr txBox="1">
            <a:spLocks noChangeArrowheads="1"/>
          </p:cNvSpPr>
          <p:nvPr/>
        </p:nvSpPr>
        <p:spPr bwMode="auto">
          <a:xfrm>
            <a:off x="2298292" y="1889225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ru-RU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4167432" y="3337245"/>
            <a:ext cx="79368" cy="3734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7272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565628"/>
              </p:ext>
            </p:extLst>
          </p:nvPr>
        </p:nvGraphicFramePr>
        <p:xfrm>
          <a:off x="6624828" y="2273450"/>
          <a:ext cx="533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8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828" y="2273450"/>
                        <a:ext cx="5334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3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611413"/>
              </p:ext>
            </p:extLst>
          </p:nvPr>
        </p:nvGraphicFramePr>
        <p:xfrm>
          <a:off x="1745007" y="3390900"/>
          <a:ext cx="762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9" name="Формула" r:id="rId5" imgW="75969" imgH="75969" progId="Equation.3">
                  <p:embed/>
                </p:oleObj>
              </mc:Choice>
              <mc:Fallback>
                <p:oleObj name="Формула" r:id="rId5" imgW="75969" imgH="759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007" y="3390900"/>
                        <a:ext cx="76200" cy="7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424036" y="3390900"/>
            <a:ext cx="3810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313" y="188640"/>
            <a:ext cx="11735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masala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60⁰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1901" y="1307984"/>
            <a:ext cx="19607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049235"/>
              </p:ext>
            </p:extLst>
          </p:nvPr>
        </p:nvGraphicFramePr>
        <p:xfrm>
          <a:off x="3586564" y="3277425"/>
          <a:ext cx="533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0" name="Формула" r:id="rId7" imgW="152334" imgH="139639" progId="Equation.3">
                  <p:embed/>
                </p:oleObj>
              </mc:Choice>
              <mc:Fallback>
                <p:oleObj name="Формула" r:id="rId7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564" y="3277425"/>
                        <a:ext cx="5334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034134" y="2236819"/>
            <a:ext cx="1015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60⁰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571669" y="2877644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 -?, b - ?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5539" y="3564976"/>
            <a:ext cx="44886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868437" y="3113144"/>
                <a:ext cx="2176109" cy="91602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 lvl="0" defTabSz="91440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4000" dirty="0" smtClean="0">
                    <a:latin typeface="Arial" charset="0"/>
                    <a:cs typeface="Arial" charset="0"/>
                  </a:rPr>
                  <a:t>sin</a:t>
                </a:r>
                <a:r>
                  <a:rPr lang="en-US" sz="4000" dirty="0" smtClean="0">
                    <a:latin typeface="Arial" charset="0"/>
                    <a:cs typeface="Arial" charset="0"/>
                    <a:sym typeface="Symbol" pitchFamily="18" charset="2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c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;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7" y="3113144"/>
                <a:ext cx="2176109" cy="916020"/>
              </a:xfrm>
              <a:prstGeom prst="rect">
                <a:avLst/>
              </a:prstGeom>
              <a:blipFill rotWithShape="0">
                <a:blip r:embed="rId8"/>
                <a:stretch>
                  <a:fillRect l="-9749" t="-5263" b="-11184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09736" y="4185266"/>
                <a:ext cx="6316088" cy="1123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4000" b="1" dirty="0" smtClean="0">
                    <a:solidFill>
                      <a:srgbClr val="0070C0"/>
                    </a:solidFill>
                    <a:latin typeface="Arial" charset="0"/>
                    <a:cs typeface="Arial" charset="0"/>
                    <a:sym typeface="Symbol" pitchFamily="18" charset="2"/>
                  </a:rPr>
                  <a:t>1)   </a:t>
                </a:r>
                <a:r>
                  <a:rPr lang="en-US" sz="4000" dirty="0" smtClean="0">
                    <a:latin typeface="Arial" charset="0"/>
                    <a:cs typeface="Arial" charset="0"/>
                    <a:sym typeface="Symbol" pitchFamily="18" charset="2"/>
                  </a:rPr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Arial" charset="0"/>
                            <a:cs typeface="Arial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Arial" charset="0"/>
                            <a:cs typeface="Arial" charset="0"/>
                            <a:sym typeface="Symbol" pitchFamily="18" charset="2"/>
                          </a:rPr>
                          <m:t>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latin typeface="Arial" charset="0"/>
                            <a:cs typeface="Arial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latin typeface="Arial" charset="0"/>
                            <a:cs typeface="Arial" charset="0"/>
                          </a:rPr>
                          <m:t>60</m:t>
                        </m:r>
                        <m:r>
                          <a:rPr lang="en-US" sz="3200" b="0" i="1" dirty="0" smtClean="0">
                            <a:latin typeface="Cambria Math"/>
                            <a:cs typeface="Arial" charset="0"/>
                          </a:rPr>
                          <m:t>⁰</m:t>
                        </m:r>
                      </m:den>
                    </m:f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num>
                      <m:den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360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36" y="4185266"/>
                <a:ext cx="6316088" cy="1123641"/>
              </a:xfrm>
              <a:prstGeom prst="rect">
                <a:avLst/>
              </a:prstGeom>
              <a:blipFill rotWithShape="0">
                <a:blip r:embed="rId9"/>
                <a:stretch>
                  <a:fillRect l="-3475" t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09736" y="5445943"/>
                <a:ext cx="6189387" cy="1001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4000" b="1" dirty="0" smtClean="0">
                    <a:solidFill>
                      <a:srgbClr val="0070C0"/>
                    </a:solidFill>
                    <a:latin typeface="Arial" charset="0"/>
                    <a:cs typeface="Arial" charset="0"/>
                    <a:sym typeface="Symbol" pitchFamily="18" charset="2"/>
                  </a:rPr>
                  <a:t>2)   </a:t>
                </a:r>
                <a:r>
                  <a:rPr lang="en-US" sz="4000" dirty="0" smtClean="0">
                    <a:latin typeface="Arial" charset="0"/>
                    <a:cs typeface="Arial" charset="0"/>
                    <a:sym typeface="Symbol" pitchFamily="18" charset="2"/>
                  </a:rPr>
                  <a:t>b = </a:t>
                </a:r>
                <a:r>
                  <a:rPr lang="en-US" sz="3200" dirty="0" smtClean="0">
                    <a:latin typeface="Arial" charset="0"/>
                    <a:cs typeface="Arial" charset="0"/>
                    <a:sym typeface="Symbol" pitchFamily="18" charset="2"/>
                  </a:rPr>
                  <a:t>c·cos60º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 =</m:t>
                    </m:r>
                    <m:f>
                      <m:fPr>
                        <m:ctrlPr>
                          <a:rPr lang="en-US" sz="4000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  <a:cs typeface="Arial" panose="020B0604020202020204" pitchFamily="34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itchFamily="18" charset="2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36" y="5445943"/>
                <a:ext cx="6189387" cy="1001877"/>
              </a:xfrm>
              <a:prstGeom prst="rect">
                <a:avLst/>
              </a:prstGeom>
              <a:blipFill rotWithShape="0">
                <a:blip r:embed="rId10"/>
                <a:stretch>
                  <a:fillRect l="-3547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8836868" y="4120534"/>
                <a:ext cx="2262671" cy="994696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 lvl="0" defTabSz="91440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3600" dirty="0" smtClean="0">
                    <a:latin typeface="Arial" charset="0"/>
                    <a:cs typeface="Arial" charset="0"/>
                    <a:sym typeface="Symbol" pitchFamily="18" charset="2"/>
                  </a:rPr>
                  <a:t>cos</a:t>
                </a:r>
                <a:r>
                  <a:rPr lang="en-US" sz="4000" dirty="0" smtClean="0">
                    <a:latin typeface="Arial" charset="0"/>
                    <a:cs typeface="Arial" charset="0"/>
                    <a:sym typeface="Symbol" pitchFamily="18" charset="2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  <m:t>c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charset="0"/>
                        <a:sym typeface="Symbol" pitchFamily="18" charset="2"/>
                      </a:rPr>
                      <m:t>;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868" y="4120534"/>
                <a:ext cx="2262671" cy="994696"/>
              </a:xfrm>
              <a:prstGeom prst="rect">
                <a:avLst/>
              </a:prstGeom>
              <a:blipFill rotWithShape="0">
                <a:blip r:embed="rId11"/>
                <a:stretch>
                  <a:fillRect l="-8043" b="-1030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72707" grpId="0"/>
      <p:bldP spid="72708" grpId="0"/>
      <p:bldP spid="72709" grpId="0"/>
      <p:bldP spid="15368" grpId="0" animBg="1"/>
      <p:bldP spid="15388" grpId="0" animBg="1"/>
      <p:bldP spid="6" grpId="0"/>
      <p:bldP spid="7" grpId="0"/>
      <p:bldP spid="8" grpId="0"/>
      <p:bldP spid="9" grpId="0" animBg="1"/>
      <p:bldP spid="30" grpId="0"/>
      <p:bldP spid="31" grpId="0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7"/>
          <p:cNvSpPr>
            <a:spLocks noChangeArrowheads="1"/>
          </p:cNvSpPr>
          <p:nvPr/>
        </p:nvSpPr>
        <p:spPr bwMode="auto">
          <a:xfrm>
            <a:off x="1919288" y="1"/>
            <a:ext cx="8208962" cy="1916113"/>
          </a:xfrm>
          <a:prstGeom prst="horizontalScroll">
            <a:avLst>
              <a:gd name="adj" fmla="val 12500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38898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Barmoqlarda</a:t>
            </a:r>
            <a:r>
              <a:rPr lang="en-US" sz="5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endParaRPr lang="ru-RU" sz="54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2" y="1916113"/>
            <a:ext cx="381590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5" name="Rectangle 9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2970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593894"/>
              </p:ext>
            </p:extLst>
          </p:nvPr>
        </p:nvGraphicFramePr>
        <p:xfrm>
          <a:off x="6744839" y="2012829"/>
          <a:ext cx="413067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Уравнение" r:id="rId5" imgW="1269720" imgH="431640" progId="Equation.3">
                  <p:embed/>
                </p:oleObj>
              </mc:Choice>
              <mc:Fallback>
                <p:oleObj name="Уравнение" r:id="rId5" imgW="1269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4839" y="2012829"/>
                        <a:ext cx="4130675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012759"/>
              </p:ext>
            </p:extLst>
          </p:nvPr>
        </p:nvGraphicFramePr>
        <p:xfrm>
          <a:off x="6742385" y="3861048"/>
          <a:ext cx="322262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Уравнение" r:id="rId7" imgW="990360" imgH="431640" progId="Equation.3">
                  <p:embed/>
                </p:oleObj>
              </mc:Choice>
              <mc:Fallback>
                <p:oleObj name="Уравнение" r:id="rId7" imgW="990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385" y="3861048"/>
                        <a:ext cx="3222625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82482"/>
              </p:ext>
            </p:extLst>
          </p:nvPr>
        </p:nvGraphicFramePr>
        <p:xfrm>
          <a:off x="3093019" y="5013176"/>
          <a:ext cx="247808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Уравнение" r:id="rId9" imgW="761760" imgH="431640" progId="Equation.3">
                  <p:embed/>
                </p:oleObj>
              </mc:Choice>
              <mc:Fallback>
                <p:oleObj name="Уравнение" r:id="rId9" imgW="761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3019" y="5013176"/>
                        <a:ext cx="247808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13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7423">
            <a:off x="4324108" y="3189616"/>
            <a:ext cx="2940844" cy="302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39416" y="1412776"/>
            <a:ext cx="9865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55-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3- 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4-,7-8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5"/>
          <p:cNvSpPr>
            <a:spLocks noChangeArrowheads="1"/>
          </p:cNvSpPr>
          <p:nvPr/>
        </p:nvSpPr>
        <p:spPr bwMode="auto">
          <a:xfrm>
            <a:off x="1127449" y="1"/>
            <a:ext cx="9721080" cy="1916113"/>
          </a:xfrm>
          <a:prstGeom prst="horizontalScroll">
            <a:avLst>
              <a:gd name="adj" fmla="val 12500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title"/>
          </p:nvPr>
        </p:nvSpPr>
        <p:spPr>
          <a:xfrm>
            <a:off x="1753396" y="373065"/>
            <a:ext cx="9671196" cy="1439862"/>
          </a:xfrm>
          <a:solidFill>
            <a:srgbClr val="FFFFCC">
              <a:alpha val="3137"/>
            </a:srgbClr>
          </a:solidFill>
        </p:spPr>
        <p:txBody>
          <a:bodyPr>
            <a:normAutofit fontScale="90000"/>
          </a:bodyPr>
          <a:lstStyle/>
          <a:p>
            <a:r>
              <a:rPr lang="ru-RU" sz="3000" dirty="0" smtClean="0"/>
              <a:t> </a:t>
            </a:r>
            <a:r>
              <a:rPr lang="ru-RU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АВС (</a:t>
            </a:r>
            <a:r>
              <a:rPr lang="ru-RU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ru-RU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С=90</a:t>
            </a:r>
            <a:r>
              <a:rPr lang="ru-RU" sz="3600" b="1" i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ru-RU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to‘g‘ri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burchakli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uchburchak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b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o‘tkir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burchagining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sinusini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aniqlang</a:t>
            </a: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  <a:r>
              <a:rPr lang="ru-RU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/>
            </a:r>
            <a:b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2420939"/>
            <a:ext cx="4038600" cy="3889375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b="1" dirty="0" smtClean="0"/>
              <a:t>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58373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1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600811"/>
              </p:ext>
            </p:extLst>
          </p:nvPr>
        </p:nvGraphicFramePr>
        <p:xfrm>
          <a:off x="2386013" y="2166938"/>
          <a:ext cx="209073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Уравнение" r:id="rId3" imgW="749160" imgH="393480" progId="Equation.3">
                  <p:embed/>
                </p:oleObj>
              </mc:Choice>
              <mc:Fallback>
                <p:oleObj name="Уравнение" r:id="rId3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2166938"/>
                        <a:ext cx="209073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12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471257"/>
              </p:ext>
            </p:extLst>
          </p:nvPr>
        </p:nvGraphicFramePr>
        <p:xfrm>
          <a:off x="2349500" y="3771900"/>
          <a:ext cx="19812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Уравнение" r:id="rId5" imgW="749160" imgH="393480" progId="Equation.3">
                  <p:embed/>
                </p:oleObj>
              </mc:Choice>
              <mc:Fallback>
                <p:oleObj name="Уравнение" r:id="rId5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3771900"/>
                        <a:ext cx="19812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7" name="Rectangle 14"/>
          <p:cNvSpPr>
            <a:spLocks noChangeArrowheads="1"/>
          </p:cNvSpPr>
          <p:nvPr/>
        </p:nvSpPr>
        <p:spPr bwMode="auto">
          <a:xfrm>
            <a:off x="1524001" y="30284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1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74390"/>
              </p:ext>
            </p:extLst>
          </p:nvPr>
        </p:nvGraphicFramePr>
        <p:xfrm>
          <a:off x="2455862" y="5373689"/>
          <a:ext cx="1951037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Уравнение" r:id="rId7" imgW="749160" imgH="393480" progId="Equation.3">
                  <p:embed/>
                </p:oleObj>
              </mc:Choice>
              <mc:Fallback>
                <p:oleObj name="Уравнение" r:id="rId7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2" y="5373689"/>
                        <a:ext cx="1951037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847850" y="3716338"/>
            <a:ext cx="4679950" cy="12255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847850" y="2133601"/>
            <a:ext cx="4679950" cy="1223963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882776" y="5356226"/>
            <a:ext cx="4645025" cy="1096963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6816725" y="2521745"/>
            <a:ext cx="5076825" cy="1366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pSp>
        <p:nvGrpSpPr>
          <p:cNvPr id="58387" name="Group 27"/>
          <p:cNvGrpSpPr>
            <a:grpSpLocks/>
          </p:cNvGrpSpPr>
          <p:nvPr/>
        </p:nvGrpSpPr>
        <p:grpSpPr bwMode="auto">
          <a:xfrm>
            <a:off x="7535864" y="2454276"/>
            <a:ext cx="2773363" cy="3617913"/>
            <a:chOff x="3787" y="1546"/>
            <a:chExt cx="1747" cy="2279"/>
          </a:xfrm>
        </p:grpSpPr>
        <p:sp>
          <p:nvSpPr>
            <p:cNvPr id="58396" name="AutoShape 5"/>
            <p:cNvSpPr>
              <a:spLocks noChangeArrowheads="1"/>
            </p:cNvSpPr>
            <p:nvPr/>
          </p:nvSpPr>
          <p:spPr bwMode="auto">
            <a:xfrm>
              <a:off x="4059" y="1888"/>
              <a:ext cx="1187" cy="1752"/>
            </a:xfrm>
            <a:prstGeom prst="rtTriangl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58397" name="Text Box 6"/>
            <p:cNvSpPr txBox="1">
              <a:spLocks noChangeArrowheads="1"/>
            </p:cNvSpPr>
            <p:nvPr/>
          </p:nvSpPr>
          <p:spPr bwMode="auto">
            <a:xfrm>
              <a:off x="3809" y="1546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 dirty="0">
                  <a:latin typeface="Times New Roman" panose="02020603050405020304" pitchFamily="18" charset="0"/>
                </a:rPr>
                <a:t>А</a:t>
              </a:r>
            </a:p>
          </p:txBody>
        </p:sp>
        <p:sp>
          <p:nvSpPr>
            <p:cNvPr id="58398" name="Text Box 7"/>
            <p:cNvSpPr txBox="1">
              <a:spLocks noChangeArrowheads="1"/>
            </p:cNvSpPr>
            <p:nvPr/>
          </p:nvSpPr>
          <p:spPr bwMode="auto">
            <a:xfrm>
              <a:off x="5246" y="3498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 dirty="0">
                  <a:latin typeface="Times New Roman" panose="02020603050405020304" pitchFamily="18" charset="0"/>
                </a:rPr>
                <a:t>В</a:t>
              </a:r>
            </a:p>
          </p:txBody>
        </p:sp>
        <p:sp>
          <p:nvSpPr>
            <p:cNvPr id="58399" name="Text Box 8"/>
            <p:cNvSpPr txBox="1">
              <a:spLocks noChangeArrowheads="1"/>
            </p:cNvSpPr>
            <p:nvPr/>
          </p:nvSpPr>
          <p:spPr bwMode="auto">
            <a:xfrm>
              <a:off x="3787" y="3385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>
                  <a:latin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58400" name="Line 9"/>
            <p:cNvSpPr>
              <a:spLocks noChangeShapeType="1"/>
            </p:cNvSpPr>
            <p:nvPr/>
          </p:nvSpPr>
          <p:spPr bwMode="auto">
            <a:xfrm flipV="1">
              <a:off x="4059" y="352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401" name="Line 10"/>
            <p:cNvSpPr>
              <a:spLocks noChangeShapeType="1"/>
            </p:cNvSpPr>
            <p:nvPr/>
          </p:nvSpPr>
          <p:spPr bwMode="auto">
            <a:xfrm>
              <a:off x="4195" y="3521"/>
              <a:ext cx="0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202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7" grpId="0"/>
      <p:bldP spid="6163" grpId="0" animBg="1"/>
      <p:bldP spid="6166" grpId="0" animBg="1"/>
      <p:bldP spid="6168" grpId="0" animBg="1"/>
      <p:bldP spid="616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5"/>
          <p:cNvSpPr>
            <a:spLocks noChangeArrowheads="1"/>
          </p:cNvSpPr>
          <p:nvPr/>
        </p:nvSpPr>
        <p:spPr bwMode="auto">
          <a:xfrm>
            <a:off x="1127449" y="1"/>
            <a:ext cx="9721080" cy="1916113"/>
          </a:xfrm>
          <a:prstGeom prst="horizontalScroll">
            <a:avLst>
              <a:gd name="adj" fmla="val 12500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1" y="373065"/>
            <a:ext cx="9540551" cy="1439862"/>
          </a:xfrm>
          <a:solidFill>
            <a:srgbClr val="FFFFCC">
              <a:alpha val="3137"/>
            </a:srgbClr>
          </a:solidFill>
        </p:spPr>
        <p:txBody>
          <a:bodyPr>
            <a:normAutofit fontScale="90000"/>
          </a:bodyPr>
          <a:lstStyle/>
          <a:p>
            <a:r>
              <a:rPr lang="ru-RU" sz="3000" dirty="0" smtClean="0"/>
              <a:t> </a:t>
            </a:r>
            <a:r>
              <a:rPr lang="ru-RU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АВС (</a:t>
            </a:r>
            <a:r>
              <a:rPr lang="ru-RU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ru-RU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С=90</a:t>
            </a:r>
            <a:r>
              <a:rPr lang="ru-RU" sz="3600" b="1" i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ru-RU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to‘g‘ri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burchakli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uchburchak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/>
            </a:r>
            <a:b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B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o‘tkir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burchagining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kosinusini</a:t>
            </a:r>
            <a:r>
              <a:rPr lang="en-US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aniqlang</a:t>
            </a: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  <a:r>
              <a:rPr lang="ru-RU" sz="3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/>
            </a:r>
            <a:b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2420939"/>
            <a:ext cx="4038600" cy="3889375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b="1" dirty="0" smtClean="0"/>
              <a:t>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58373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1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704820"/>
              </p:ext>
            </p:extLst>
          </p:nvPr>
        </p:nvGraphicFramePr>
        <p:xfrm>
          <a:off x="2368550" y="2166938"/>
          <a:ext cx="21240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Уравнение" r:id="rId3" imgW="761760" imgH="393480" progId="Equation.3">
                  <p:embed/>
                </p:oleObj>
              </mc:Choice>
              <mc:Fallback>
                <p:oleObj name="Уравнение" r:id="rId3" imgW="761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2166938"/>
                        <a:ext cx="21240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12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537177"/>
              </p:ext>
            </p:extLst>
          </p:nvPr>
        </p:nvGraphicFramePr>
        <p:xfrm>
          <a:off x="2332465" y="3771902"/>
          <a:ext cx="201612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Формула" r:id="rId5" imgW="761669" imgH="393529" progId="Equation.3">
                  <p:embed/>
                </p:oleObj>
              </mc:Choice>
              <mc:Fallback>
                <p:oleObj name="Формула" r:id="rId5" imgW="7616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465" y="3771902"/>
                        <a:ext cx="2016125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7" name="Rectangle 14"/>
          <p:cNvSpPr>
            <a:spLocks noChangeArrowheads="1"/>
          </p:cNvSpPr>
          <p:nvPr/>
        </p:nvSpPr>
        <p:spPr bwMode="auto">
          <a:xfrm>
            <a:off x="1524001" y="30284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157" name="Object 4"/>
          <p:cNvGraphicFramePr>
            <a:graphicFrameLocks noChangeAspect="1"/>
          </p:cNvGraphicFramePr>
          <p:nvPr/>
        </p:nvGraphicFramePr>
        <p:xfrm>
          <a:off x="2351089" y="5229226"/>
          <a:ext cx="20161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Формула" r:id="rId7" imgW="774364" imgH="393529" progId="Equation.3">
                  <p:embed/>
                </p:oleObj>
              </mc:Choice>
              <mc:Fallback>
                <p:oleObj name="Формула" r:id="rId7" imgW="77436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5229226"/>
                        <a:ext cx="201612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847850" y="3716338"/>
            <a:ext cx="4679950" cy="12255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847850" y="2133601"/>
            <a:ext cx="4679950" cy="1223963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882776" y="5356226"/>
            <a:ext cx="4645025" cy="1096963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6816725" y="2521745"/>
            <a:ext cx="5076825" cy="1366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pSp>
        <p:nvGrpSpPr>
          <p:cNvPr id="58387" name="Group 27"/>
          <p:cNvGrpSpPr>
            <a:grpSpLocks/>
          </p:cNvGrpSpPr>
          <p:nvPr/>
        </p:nvGrpSpPr>
        <p:grpSpPr bwMode="auto">
          <a:xfrm>
            <a:off x="7535864" y="2454276"/>
            <a:ext cx="2773363" cy="3617913"/>
            <a:chOff x="3787" y="1546"/>
            <a:chExt cx="1747" cy="2279"/>
          </a:xfrm>
        </p:grpSpPr>
        <p:sp>
          <p:nvSpPr>
            <p:cNvPr id="58396" name="AutoShape 5"/>
            <p:cNvSpPr>
              <a:spLocks noChangeArrowheads="1"/>
            </p:cNvSpPr>
            <p:nvPr/>
          </p:nvSpPr>
          <p:spPr bwMode="auto">
            <a:xfrm>
              <a:off x="4059" y="1888"/>
              <a:ext cx="1187" cy="1752"/>
            </a:xfrm>
            <a:prstGeom prst="rtTriangl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58397" name="Text Box 6"/>
            <p:cNvSpPr txBox="1">
              <a:spLocks noChangeArrowheads="1"/>
            </p:cNvSpPr>
            <p:nvPr/>
          </p:nvSpPr>
          <p:spPr bwMode="auto">
            <a:xfrm>
              <a:off x="3809" y="1546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 dirty="0">
                  <a:latin typeface="Times New Roman" panose="02020603050405020304" pitchFamily="18" charset="0"/>
                </a:rPr>
                <a:t>А</a:t>
              </a:r>
            </a:p>
          </p:txBody>
        </p:sp>
        <p:sp>
          <p:nvSpPr>
            <p:cNvPr id="58398" name="Text Box 7"/>
            <p:cNvSpPr txBox="1">
              <a:spLocks noChangeArrowheads="1"/>
            </p:cNvSpPr>
            <p:nvPr/>
          </p:nvSpPr>
          <p:spPr bwMode="auto">
            <a:xfrm>
              <a:off x="5246" y="3498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 dirty="0">
                  <a:latin typeface="Times New Roman" panose="02020603050405020304" pitchFamily="18" charset="0"/>
                </a:rPr>
                <a:t>В</a:t>
              </a:r>
            </a:p>
          </p:txBody>
        </p:sp>
        <p:sp>
          <p:nvSpPr>
            <p:cNvPr id="58399" name="Text Box 8"/>
            <p:cNvSpPr txBox="1">
              <a:spLocks noChangeArrowheads="1"/>
            </p:cNvSpPr>
            <p:nvPr/>
          </p:nvSpPr>
          <p:spPr bwMode="auto">
            <a:xfrm>
              <a:off x="3787" y="3385"/>
              <a:ext cx="3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>
                  <a:latin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58400" name="Line 9"/>
            <p:cNvSpPr>
              <a:spLocks noChangeShapeType="1"/>
            </p:cNvSpPr>
            <p:nvPr/>
          </p:nvSpPr>
          <p:spPr bwMode="auto">
            <a:xfrm flipV="1">
              <a:off x="4059" y="352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401" name="Line 10"/>
            <p:cNvSpPr>
              <a:spLocks noChangeShapeType="1"/>
            </p:cNvSpPr>
            <p:nvPr/>
          </p:nvSpPr>
          <p:spPr bwMode="auto">
            <a:xfrm>
              <a:off x="4195" y="3521"/>
              <a:ext cx="0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5662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7" grpId="0"/>
      <p:bldP spid="6163" grpId="0" animBg="1"/>
      <p:bldP spid="6166" grpId="0" animBg="1"/>
      <p:bldP spid="6168" grpId="0" animBg="1"/>
      <p:bldP spid="616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2063750" y="476250"/>
          <a:ext cx="8064500" cy="5473700"/>
        </p:xfrm>
        <a:graphic>
          <a:graphicData uri="http://schemas.openxmlformats.org/drawingml/2006/table">
            <a:tbl>
              <a:tblPr/>
              <a:tblGrid>
                <a:gridCol w="2016125"/>
                <a:gridCol w="2016125"/>
                <a:gridCol w="2016125"/>
                <a:gridCol w="2016125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6" name="Object 2"/>
          <p:cNvGraphicFramePr>
            <a:graphicFrameLocks noChangeAspect="1"/>
          </p:cNvGraphicFramePr>
          <p:nvPr/>
        </p:nvGraphicFramePr>
        <p:xfrm>
          <a:off x="4792664" y="1890713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4" y="1890713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8" name="Object 3"/>
          <p:cNvGraphicFramePr>
            <a:graphicFrameLocks noChangeAspect="1"/>
          </p:cNvGraphicFramePr>
          <p:nvPr/>
        </p:nvGraphicFramePr>
        <p:xfrm>
          <a:off x="6456363" y="1916113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916113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1" name="Object 4"/>
          <p:cNvGraphicFramePr>
            <a:graphicFrameLocks noChangeAspect="1"/>
          </p:cNvGraphicFramePr>
          <p:nvPr/>
        </p:nvGraphicFramePr>
        <p:xfrm>
          <a:off x="8688388" y="1844676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388" y="1844676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2" name="Rectangle 36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4" name="Object 5"/>
          <p:cNvGraphicFramePr>
            <a:graphicFrameLocks noChangeAspect="1"/>
          </p:cNvGraphicFramePr>
          <p:nvPr/>
        </p:nvGraphicFramePr>
        <p:xfrm>
          <a:off x="4656138" y="4652963"/>
          <a:ext cx="735012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652963"/>
                        <a:ext cx="735012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6" name="Object 6"/>
          <p:cNvGraphicFramePr>
            <a:graphicFrameLocks noChangeAspect="1"/>
          </p:cNvGraphicFramePr>
          <p:nvPr/>
        </p:nvGraphicFramePr>
        <p:xfrm>
          <a:off x="8543926" y="4797426"/>
          <a:ext cx="936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926" y="4797426"/>
                        <a:ext cx="9366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7" name="Object 7"/>
          <p:cNvGraphicFramePr>
            <a:graphicFrameLocks noChangeAspect="1"/>
          </p:cNvGraphicFramePr>
          <p:nvPr/>
        </p:nvGraphicFramePr>
        <p:xfrm>
          <a:off x="8878889" y="3265488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8889" y="3265488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8" name="Object 8"/>
          <p:cNvGraphicFramePr>
            <a:graphicFrameLocks noChangeAspect="1"/>
          </p:cNvGraphicFramePr>
          <p:nvPr/>
        </p:nvGraphicFramePr>
        <p:xfrm>
          <a:off x="6527800" y="3284538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2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284538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9" name="Object 9"/>
          <p:cNvGraphicFramePr>
            <a:graphicFrameLocks noChangeAspect="1"/>
          </p:cNvGraphicFramePr>
          <p:nvPr/>
        </p:nvGraphicFramePr>
        <p:xfrm>
          <a:off x="4727575" y="3284539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3284539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4297811" y="1912939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6240464" y="191611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295775" y="3284538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295775" y="465296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6240464" y="3284538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8328025" y="191611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6240464" y="465296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8328025" y="3284538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8328025" y="465296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7" name="Rectangle 44"/>
          <p:cNvSpPr>
            <a:spLocks noChangeArrowheads="1"/>
          </p:cNvSpPr>
          <p:nvPr/>
        </p:nvSpPr>
        <p:spPr bwMode="auto">
          <a:xfrm>
            <a:off x="8315325" y="3281364"/>
            <a:ext cx="1512888" cy="122396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8" name="Rectangle 44"/>
          <p:cNvSpPr>
            <a:spLocks noChangeArrowheads="1"/>
          </p:cNvSpPr>
          <p:nvPr/>
        </p:nvSpPr>
        <p:spPr bwMode="auto">
          <a:xfrm>
            <a:off x="4297811" y="1924845"/>
            <a:ext cx="1512888" cy="122396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4283075" y="3272632"/>
            <a:ext cx="1512888" cy="1223962"/>
          </a:xfrm>
          <a:prstGeom prst="rect">
            <a:avLst/>
          </a:prstGeom>
          <a:solidFill>
            <a:srgbClr val="00B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0" name="Rectangle 46"/>
          <p:cNvSpPr>
            <a:spLocks noChangeArrowheads="1"/>
          </p:cNvSpPr>
          <p:nvPr/>
        </p:nvSpPr>
        <p:spPr bwMode="auto">
          <a:xfrm>
            <a:off x="8328025" y="1928089"/>
            <a:ext cx="1512888" cy="1223962"/>
          </a:xfrm>
          <a:prstGeom prst="rect">
            <a:avLst/>
          </a:prstGeom>
          <a:solidFill>
            <a:srgbClr val="00B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6260307" y="1912939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6253164" y="3281364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2368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36"/>
          <p:cNvGrpSpPr>
            <a:grpSpLocks/>
          </p:cNvGrpSpPr>
          <p:nvPr/>
        </p:nvGrpSpPr>
        <p:grpSpPr bwMode="auto">
          <a:xfrm>
            <a:off x="7642844" y="121904"/>
            <a:ext cx="4416425" cy="2982912"/>
            <a:chOff x="2757" y="508"/>
            <a:chExt cx="2782" cy="1879"/>
          </a:xfrm>
        </p:grpSpPr>
        <p:sp>
          <p:nvSpPr>
            <p:cNvPr id="62493" name="Text Box 6"/>
            <p:cNvSpPr txBox="1">
              <a:spLocks noChangeArrowheads="1"/>
            </p:cNvSpPr>
            <p:nvPr/>
          </p:nvSpPr>
          <p:spPr bwMode="auto">
            <a:xfrm>
              <a:off x="5117" y="2018"/>
              <a:ext cx="4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 dirty="0">
                  <a:latin typeface="Times New Roman" panose="02020603050405020304" pitchFamily="18" charset="0"/>
                </a:rPr>
                <a:t>А</a:t>
              </a:r>
            </a:p>
          </p:txBody>
        </p:sp>
        <p:sp>
          <p:nvSpPr>
            <p:cNvPr id="62494" name="AutoShape 5"/>
            <p:cNvSpPr>
              <a:spLocks noChangeArrowheads="1"/>
            </p:cNvSpPr>
            <p:nvPr/>
          </p:nvSpPr>
          <p:spPr bwMode="auto">
            <a:xfrm>
              <a:off x="3016" y="774"/>
              <a:ext cx="2079" cy="1357"/>
            </a:xfrm>
            <a:prstGeom prst="rtTriangle">
              <a:avLst/>
            </a:prstGeom>
            <a:solidFill>
              <a:srgbClr val="FFE2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2495" name="Text Box 7"/>
            <p:cNvSpPr txBox="1">
              <a:spLocks noChangeArrowheads="1"/>
            </p:cNvSpPr>
            <p:nvPr/>
          </p:nvSpPr>
          <p:spPr bwMode="auto">
            <a:xfrm>
              <a:off x="2757" y="508"/>
              <a:ext cx="3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 dirty="0">
                  <a:latin typeface="Times New Roman" panose="02020603050405020304" pitchFamily="18" charset="0"/>
                </a:rPr>
                <a:t>В</a:t>
              </a:r>
            </a:p>
          </p:txBody>
        </p:sp>
        <p:sp>
          <p:nvSpPr>
            <p:cNvPr id="62496" name="Text Box 8"/>
            <p:cNvSpPr txBox="1">
              <a:spLocks noChangeArrowheads="1"/>
            </p:cNvSpPr>
            <p:nvPr/>
          </p:nvSpPr>
          <p:spPr bwMode="auto">
            <a:xfrm>
              <a:off x="2777" y="2018"/>
              <a:ext cx="4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 dirty="0">
                  <a:latin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62497" name="Line 9"/>
            <p:cNvSpPr>
              <a:spLocks noChangeShapeType="1"/>
            </p:cNvSpPr>
            <p:nvPr/>
          </p:nvSpPr>
          <p:spPr bwMode="auto">
            <a:xfrm flipV="1">
              <a:off x="3020" y="2002"/>
              <a:ext cx="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98" name="Line 10"/>
            <p:cNvSpPr>
              <a:spLocks noChangeShapeType="1"/>
            </p:cNvSpPr>
            <p:nvPr/>
          </p:nvSpPr>
          <p:spPr bwMode="auto">
            <a:xfrm>
              <a:off x="3199" y="2002"/>
              <a:ext cx="0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99" name="Arc 30"/>
            <p:cNvSpPr>
              <a:spLocks/>
            </p:cNvSpPr>
            <p:nvPr/>
          </p:nvSpPr>
          <p:spPr bwMode="auto">
            <a:xfrm flipH="1">
              <a:off x="4511" y="1874"/>
              <a:ext cx="197" cy="513"/>
            </a:xfrm>
            <a:custGeom>
              <a:avLst/>
              <a:gdLst>
                <a:gd name="T0" fmla="*/ 0 w 18778"/>
                <a:gd name="T1" fmla="*/ 0 h 21600"/>
                <a:gd name="T2" fmla="*/ 0 w 18778"/>
                <a:gd name="T3" fmla="*/ 0 h 21600"/>
                <a:gd name="T4" fmla="*/ 0 w 18778"/>
                <a:gd name="T5" fmla="*/ 0 h 21600"/>
                <a:gd name="T6" fmla="*/ 0 60000 65536"/>
                <a:gd name="T7" fmla="*/ 0 60000 65536"/>
                <a:gd name="T8" fmla="*/ 0 60000 65536"/>
                <a:gd name="T9" fmla="*/ 0 w 18778"/>
                <a:gd name="T10" fmla="*/ 0 h 21600"/>
                <a:gd name="T11" fmla="*/ 18778 w 18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8" h="21600" fill="none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</a:path>
                <a:path w="18778" h="21600" stroke="0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00" name="Arc 31"/>
            <p:cNvSpPr>
              <a:spLocks/>
            </p:cNvSpPr>
            <p:nvPr/>
          </p:nvSpPr>
          <p:spPr bwMode="auto">
            <a:xfrm rot="10756977" flipH="1">
              <a:off x="3016" y="665"/>
              <a:ext cx="198" cy="513"/>
            </a:xfrm>
            <a:custGeom>
              <a:avLst/>
              <a:gdLst>
                <a:gd name="T0" fmla="*/ 0 w 18778"/>
                <a:gd name="T1" fmla="*/ 0 h 21600"/>
                <a:gd name="T2" fmla="*/ 0 w 18778"/>
                <a:gd name="T3" fmla="*/ 0 h 21600"/>
                <a:gd name="T4" fmla="*/ 0 w 18778"/>
                <a:gd name="T5" fmla="*/ 0 h 21600"/>
                <a:gd name="T6" fmla="*/ 0 60000 65536"/>
                <a:gd name="T7" fmla="*/ 0 60000 65536"/>
                <a:gd name="T8" fmla="*/ 0 60000 65536"/>
                <a:gd name="T9" fmla="*/ 0 w 18778"/>
                <a:gd name="T10" fmla="*/ 0 h 21600"/>
                <a:gd name="T11" fmla="*/ 18778 w 18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8" h="21600" fill="none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</a:path>
                <a:path w="18778" h="21600" stroke="0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01" name="Arc 32"/>
            <p:cNvSpPr>
              <a:spLocks/>
            </p:cNvSpPr>
            <p:nvPr/>
          </p:nvSpPr>
          <p:spPr bwMode="auto">
            <a:xfrm rot="10561047" flipH="1">
              <a:off x="2984" y="628"/>
              <a:ext cx="162" cy="403"/>
            </a:xfrm>
            <a:custGeom>
              <a:avLst/>
              <a:gdLst>
                <a:gd name="T0" fmla="*/ 0 w 21481"/>
                <a:gd name="T1" fmla="*/ 0 h 21600"/>
                <a:gd name="T2" fmla="*/ 0 w 21481"/>
                <a:gd name="T3" fmla="*/ 0 h 21600"/>
                <a:gd name="T4" fmla="*/ 0 w 21481"/>
                <a:gd name="T5" fmla="*/ 0 h 21600"/>
                <a:gd name="T6" fmla="*/ 0 60000 65536"/>
                <a:gd name="T7" fmla="*/ 0 60000 65536"/>
                <a:gd name="T8" fmla="*/ 0 60000 65536"/>
                <a:gd name="T9" fmla="*/ 0 w 21481"/>
                <a:gd name="T10" fmla="*/ 0 h 21600"/>
                <a:gd name="T11" fmla="*/ 21481 w 214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1" h="21600" fill="none" extrusionOk="0">
                  <a:moveTo>
                    <a:pt x="-1" y="392"/>
                  </a:moveTo>
                  <a:cubicBezTo>
                    <a:pt x="1351" y="131"/>
                    <a:pt x="2724" y="-1"/>
                    <a:pt x="4101" y="0"/>
                  </a:cubicBezTo>
                  <a:cubicBezTo>
                    <a:pt x="10958" y="0"/>
                    <a:pt x="17408" y="3256"/>
                    <a:pt x="21480" y="8774"/>
                  </a:cubicBezTo>
                </a:path>
                <a:path w="21481" h="21600" stroke="0" extrusionOk="0">
                  <a:moveTo>
                    <a:pt x="-1" y="392"/>
                  </a:moveTo>
                  <a:cubicBezTo>
                    <a:pt x="1351" y="131"/>
                    <a:pt x="2724" y="-1"/>
                    <a:pt x="4101" y="0"/>
                  </a:cubicBezTo>
                  <a:cubicBezTo>
                    <a:pt x="10958" y="0"/>
                    <a:pt x="17408" y="3256"/>
                    <a:pt x="21480" y="8774"/>
                  </a:cubicBezTo>
                  <a:lnTo>
                    <a:pt x="4101" y="21600"/>
                  </a:lnTo>
                  <a:lnTo>
                    <a:pt x="-1" y="39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02" name="Text Box 33"/>
            <p:cNvSpPr txBox="1">
              <a:spLocks noChangeArrowheads="1"/>
            </p:cNvSpPr>
            <p:nvPr/>
          </p:nvSpPr>
          <p:spPr bwMode="auto">
            <a:xfrm>
              <a:off x="4195" y="1797"/>
              <a:ext cx="49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500">
                  <a:sym typeface="Symbol" panose="05050102010706020507" pitchFamily="18" charset="2"/>
                </a:rPr>
                <a:t>30</a:t>
              </a:r>
              <a:r>
                <a:rPr lang="en-US" sz="2500" baseline="30000">
                  <a:sym typeface="Symbol" panose="05050102010706020507" pitchFamily="18" charset="2"/>
                </a:rPr>
                <a:t>0</a:t>
              </a:r>
              <a:endParaRPr lang="ru-RU" sz="2500" baseline="30000">
                <a:sym typeface="Symbol" panose="05050102010706020507" pitchFamily="18" charset="2"/>
              </a:endParaRPr>
            </a:p>
          </p:txBody>
        </p:sp>
        <p:sp>
          <p:nvSpPr>
            <p:cNvPr id="62503" name="Text Box 34"/>
            <p:cNvSpPr txBox="1">
              <a:spLocks noChangeArrowheads="1"/>
            </p:cNvSpPr>
            <p:nvPr/>
          </p:nvSpPr>
          <p:spPr bwMode="auto">
            <a:xfrm>
              <a:off x="3107" y="1026"/>
              <a:ext cx="81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500">
                  <a:sym typeface="Symbol" panose="05050102010706020507" pitchFamily="18" charset="2"/>
                </a:rPr>
                <a:t>60</a:t>
              </a:r>
              <a:r>
                <a:rPr lang="en-US" sz="2500" baseline="30000">
                  <a:sym typeface="Symbol" panose="05050102010706020507" pitchFamily="18" charset="2"/>
                </a:rPr>
                <a:t>0</a:t>
              </a:r>
              <a:endParaRPr lang="ru-RU" sz="2500" baseline="30000">
                <a:sym typeface="Symbol" panose="05050102010706020507" pitchFamily="18" charset="2"/>
              </a:endParaRPr>
            </a:p>
          </p:txBody>
        </p:sp>
      </p:grpSp>
      <p:sp>
        <p:nvSpPr>
          <p:cNvPr id="62467" name="Rectangle 38"/>
          <p:cNvSpPr>
            <a:spLocks noGrp="1" noChangeArrowheads="1"/>
          </p:cNvSpPr>
          <p:nvPr>
            <p:ph type="body" sz="half" idx="1"/>
          </p:nvPr>
        </p:nvSpPr>
        <p:spPr>
          <a:xfrm>
            <a:off x="279874" y="350838"/>
            <a:ext cx="7019452" cy="28527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C=90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b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A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tt-RU" dirty="0">
                <a:latin typeface="Arial" panose="020B0604020202020204" pitchFamily="34" charset="0"/>
                <a:cs typeface="Arial" panose="020B0604020202020204" pitchFamily="34" charset="0"/>
              </a:rPr>
              <a:t>30˚, </a:t>
            </a:r>
            <a:r>
              <a:rPr lang="tt-RU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tt-RU" dirty="0">
                <a:latin typeface="Arial" panose="020B0604020202020204" pitchFamily="34" charset="0"/>
                <a:cs typeface="Arial" panose="020B0604020202020204" pitchFamily="34" charset="0"/>
              </a:rPr>
              <a:t>60˚.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tt-RU" dirty="0">
                <a:latin typeface="Arial" panose="020B0604020202020204" pitchFamily="34" charset="0"/>
                <a:cs typeface="Arial" panose="020B0604020202020204" pitchFamily="34" charset="0"/>
              </a:rPr>
              <a:t>30˚,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tt-RU" dirty="0">
                <a:latin typeface="Arial" panose="020B0604020202020204" pitchFamily="34" charset="0"/>
                <a:cs typeface="Arial" panose="020B0604020202020204" pitchFamily="34" charset="0"/>
              </a:rPr>
              <a:t>30˚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tt-RU" dirty="0">
                <a:latin typeface="Arial" panose="020B0604020202020204" pitchFamily="34" charset="0"/>
                <a:cs typeface="Arial" panose="020B0604020202020204" pitchFamily="34" charset="0"/>
              </a:rPr>
              <a:t>30˚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tt-RU" dirty="0">
                <a:latin typeface="Arial" panose="020B0604020202020204" pitchFamily="34" charset="0"/>
                <a:cs typeface="Arial" panose="020B0604020202020204" pitchFamily="34" charset="0"/>
              </a:rPr>
              <a:t>0˚,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tt-RU" dirty="0">
                <a:latin typeface="Arial" panose="020B0604020202020204" pitchFamily="34" charset="0"/>
                <a:cs typeface="Arial" panose="020B0604020202020204" pitchFamily="34" charset="0"/>
              </a:rPr>
              <a:t>0˚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60.</a:t>
            </a:r>
          </a:p>
        </p:txBody>
      </p:sp>
      <p:sp>
        <p:nvSpPr>
          <p:cNvPr id="62468" name="Text Box 54"/>
          <p:cNvSpPr txBox="1">
            <a:spLocks noChangeArrowheads="1"/>
          </p:cNvSpPr>
          <p:nvPr/>
        </p:nvSpPr>
        <p:spPr bwMode="auto">
          <a:xfrm>
            <a:off x="623392" y="2879570"/>
            <a:ext cx="792003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 err="1" smtClean="0">
                <a:solidFill>
                  <a:srgbClr val="7A0000"/>
                </a:solidFill>
              </a:rPr>
              <a:t>Yechish</a:t>
            </a:r>
            <a:r>
              <a:rPr lang="ru-RU" sz="2800" b="1" dirty="0" smtClean="0">
                <a:solidFill>
                  <a:srgbClr val="7A0000"/>
                </a:solidFill>
              </a:rPr>
              <a:t>:</a:t>
            </a:r>
            <a:endParaRPr lang="ru-RU" sz="2800" b="1" dirty="0">
              <a:solidFill>
                <a:srgbClr val="7A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7A0000"/>
                </a:solidFill>
              </a:rPr>
              <a:t>             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/>
              <a:t>                 </a:t>
            </a:r>
          </a:p>
        </p:txBody>
      </p:sp>
      <p:sp>
        <p:nvSpPr>
          <p:cNvPr id="62469" name="Rectangle 56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1848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656854"/>
              </p:ext>
            </p:extLst>
          </p:nvPr>
        </p:nvGraphicFramePr>
        <p:xfrm>
          <a:off x="2423319" y="3284538"/>
          <a:ext cx="20161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Формула" r:id="rId3" imgW="736280" imgH="393529" progId="Equation.3">
                  <p:embed/>
                </p:oleObj>
              </mc:Choice>
              <mc:Fallback>
                <p:oleObj name="Формула" r:id="rId3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319" y="3284538"/>
                        <a:ext cx="20161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Rectangle 58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2473" name="Rectangle 60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2475" name="Rectangle 62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2477" name="Rectangle 65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18496" name="Object 6"/>
          <p:cNvGraphicFramePr>
            <a:graphicFrameLocks noChangeAspect="1"/>
          </p:cNvGraphicFramePr>
          <p:nvPr/>
        </p:nvGraphicFramePr>
        <p:xfrm>
          <a:off x="2063750" y="4437063"/>
          <a:ext cx="4751388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Формула" r:id="rId5" imgW="1739900" imgH="393700" progId="Equation.3">
                  <p:embed/>
                </p:oleObj>
              </mc:Choice>
              <mc:Fallback>
                <p:oleObj name="Формула" r:id="rId5" imgW="1739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4437063"/>
                        <a:ext cx="4751388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9" name="Rectangle 67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18498" name="Object 7"/>
          <p:cNvGraphicFramePr>
            <a:graphicFrameLocks noChangeAspect="1"/>
          </p:cNvGraphicFramePr>
          <p:nvPr/>
        </p:nvGraphicFramePr>
        <p:xfrm>
          <a:off x="2208214" y="5516564"/>
          <a:ext cx="35274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Формула" r:id="rId7" imgW="1345616" imgH="393529" progId="Equation.3">
                  <p:embed/>
                </p:oleObj>
              </mc:Choice>
              <mc:Fallback>
                <p:oleObj name="Формула" r:id="rId7" imgW="134561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5516564"/>
                        <a:ext cx="35274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1638300" y="3606800"/>
            <a:ext cx="522288" cy="457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1. </a:t>
            </a:r>
            <a:endParaRPr lang="ru-RU" sz="2400" dirty="0"/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1620839" y="4740275"/>
            <a:ext cx="522287" cy="457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2. </a:t>
            </a:r>
            <a:endParaRPr lang="ru-RU" sz="2400" dirty="0"/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1690689" y="5756275"/>
            <a:ext cx="522287" cy="457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/>
              <a:t>3. </a:t>
            </a:r>
            <a:endParaRPr lang="ru-RU" sz="2400" dirty="0"/>
          </a:p>
        </p:txBody>
      </p:sp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12203"/>
              </p:ext>
            </p:extLst>
          </p:nvPr>
        </p:nvGraphicFramePr>
        <p:xfrm>
          <a:off x="7231819" y="3603626"/>
          <a:ext cx="4329461" cy="1276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Формула" r:id="rId9" imgW="1511300" imgH="393700" progId="Equation.3">
                  <p:embed/>
                </p:oleObj>
              </mc:Choice>
              <mc:Fallback>
                <p:oleObj name="Формула" r:id="rId9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819" y="3603626"/>
                        <a:ext cx="4329461" cy="127619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169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18501" grpId="0" animBg="1"/>
      <p:bldP spid="18502" grpId="0" animBg="1"/>
      <p:bldP spid="185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2063750" y="476250"/>
          <a:ext cx="8064500" cy="5473700"/>
        </p:xfrm>
        <a:graphic>
          <a:graphicData uri="http://schemas.openxmlformats.org/drawingml/2006/table">
            <a:tbl>
              <a:tblPr/>
              <a:tblGrid>
                <a:gridCol w="2016125"/>
                <a:gridCol w="2016125"/>
                <a:gridCol w="2016125"/>
                <a:gridCol w="2016125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6" name="Object 2"/>
          <p:cNvGraphicFramePr>
            <a:graphicFrameLocks noChangeAspect="1"/>
          </p:cNvGraphicFramePr>
          <p:nvPr/>
        </p:nvGraphicFramePr>
        <p:xfrm>
          <a:off x="4792664" y="1890713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4" y="1890713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8" name="Object 3"/>
          <p:cNvGraphicFramePr>
            <a:graphicFrameLocks noChangeAspect="1"/>
          </p:cNvGraphicFramePr>
          <p:nvPr/>
        </p:nvGraphicFramePr>
        <p:xfrm>
          <a:off x="6456363" y="1916113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916113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1" name="Object 4"/>
          <p:cNvGraphicFramePr>
            <a:graphicFrameLocks noChangeAspect="1"/>
          </p:cNvGraphicFramePr>
          <p:nvPr/>
        </p:nvGraphicFramePr>
        <p:xfrm>
          <a:off x="8688388" y="1844676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388" y="1844676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2" name="Rectangle 36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4" name="Object 5"/>
          <p:cNvGraphicFramePr>
            <a:graphicFrameLocks noChangeAspect="1"/>
          </p:cNvGraphicFramePr>
          <p:nvPr/>
        </p:nvGraphicFramePr>
        <p:xfrm>
          <a:off x="4656138" y="4652963"/>
          <a:ext cx="735012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652963"/>
                        <a:ext cx="735012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6" name="Object 6"/>
          <p:cNvGraphicFramePr>
            <a:graphicFrameLocks noChangeAspect="1"/>
          </p:cNvGraphicFramePr>
          <p:nvPr/>
        </p:nvGraphicFramePr>
        <p:xfrm>
          <a:off x="8543926" y="4797426"/>
          <a:ext cx="936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926" y="4797426"/>
                        <a:ext cx="9366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7" name="Object 7"/>
          <p:cNvGraphicFramePr>
            <a:graphicFrameLocks noChangeAspect="1"/>
          </p:cNvGraphicFramePr>
          <p:nvPr/>
        </p:nvGraphicFramePr>
        <p:xfrm>
          <a:off x="8878889" y="3265488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8889" y="3265488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8" name="Object 8"/>
          <p:cNvGraphicFramePr>
            <a:graphicFrameLocks noChangeAspect="1"/>
          </p:cNvGraphicFramePr>
          <p:nvPr/>
        </p:nvGraphicFramePr>
        <p:xfrm>
          <a:off x="6527800" y="3284538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284538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9" name="Object 9"/>
          <p:cNvGraphicFramePr>
            <a:graphicFrameLocks noChangeAspect="1"/>
          </p:cNvGraphicFramePr>
          <p:nvPr/>
        </p:nvGraphicFramePr>
        <p:xfrm>
          <a:off x="4727575" y="3284539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3284539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6240464" y="191611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295775" y="3284538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295775" y="465296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6240464" y="3284538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8328025" y="191611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6240464" y="465296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8328025" y="465296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7" name="Rectangle 44"/>
          <p:cNvSpPr>
            <a:spLocks noChangeArrowheads="1"/>
          </p:cNvSpPr>
          <p:nvPr/>
        </p:nvSpPr>
        <p:spPr bwMode="auto">
          <a:xfrm>
            <a:off x="8386383" y="3259396"/>
            <a:ext cx="1512888" cy="122396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8" name="Rectangle 44"/>
          <p:cNvSpPr>
            <a:spLocks noChangeArrowheads="1"/>
          </p:cNvSpPr>
          <p:nvPr/>
        </p:nvSpPr>
        <p:spPr bwMode="auto">
          <a:xfrm>
            <a:off x="4289822" y="1924845"/>
            <a:ext cx="1512888" cy="122396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4283075" y="3272632"/>
            <a:ext cx="1512888" cy="1223962"/>
          </a:xfrm>
          <a:prstGeom prst="rect">
            <a:avLst/>
          </a:prstGeom>
          <a:solidFill>
            <a:srgbClr val="00B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0" name="Rectangle 46"/>
          <p:cNvSpPr>
            <a:spLocks noChangeArrowheads="1"/>
          </p:cNvSpPr>
          <p:nvPr/>
        </p:nvSpPr>
        <p:spPr bwMode="auto">
          <a:xfrm>
            <a:off x="8328025" y="1928089"/>
            <a:ext cx="1512888" cy="1223962"/>
          </a:xfrm>
          <a:prstGeom prst="rect">
            <a:avLst/>
          </a:prstGeom>
          <a:solidFill>
            <a:srgbClr val="00B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6253163" y="1906072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6253164" y="3281364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72963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6492876" y="188914"/>
            <a:ext cx="4175125" cy="3024187"/>
            <a:chOff x="2789" y="482"/>
            <a:chExt cx="2630" cy="1905"/>
          </a:xfrm>
        </p:grpSpPr>
        <p:sp>
          <p:nvSpPr>
            <p:cNvPr id="63519" name="Text Box 6"/>
            <p:cNvSpPr txBox="1">
              <a:spLocks noChangeArrowheads="1"/>
            </p:cNvSpPr>
            <p:nvPr/>
          </p:nvSpPr>
          <p:spPr bwMode="auto">
            <a:xfrm>
              <a:off x="4997" y="1801"/>
              <a:ext cx="4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>
                  <a:latin typeface="Times New Roman" panose="02020603050405020304" pitchFamily="18" charset="0"/>
                </a:rPr>
                <a:t>А</a:t>
              </a:r>
            </a:p>
          </p:txBody>
        </p:sp>
        <p:sp>
          <p:nvSpPr>
            <p:cNvPr id="63520" name="AutoShape 5"/>
            <p:cNvSpPr>
              <a:spLocks noChangeArrowheads="1"/>
            </p:cNvSpPr>
            <p:nvPr/>
          </p:nvSpPr>
          <p:spPr bwMode="auto">
            <a:xfrm>
              <a:off x="3016" y="774"/>
              <a:ext cx="2079" cy="1357"/>
            </a:xfrm>
            <a:prstGeom prst="rtTriangle">
              <a:avLst/>
            </a:prstGeom>
            <a:solidFill>
              <a:srgbClr val="FFE2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3521" name="Text Box 7"/>
            <p:cNvSpPr txBox="1">
              <a:spLocks noChangeArrowheads="1"/>
            </p:cNvSpPr>
            <p:nvPr/>
          </p:nvSpPr>
          <p:spPr bwMode="auto">
            <a:xfrm>
              <a:off x="2919" y="482"/>
              <a:ext cx="3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>
                  <a:latin typeface="Times New Roman" panose="02020603050405020304" pitchFamily="18" charset="0"/>
                </a:rPr>
                <a:t>В</a:t>
              </a:r>
            </a:p>
          </p:txBody>
        </p:sp>
        <p:sp>
          <p:nvSpPr>
            <p:cNvPr id="63522" name="Text Box 8"/>
            <p:cNvSpPr txBox="1">
              <a:spLocks noChangeArrowheads="1"/>
            </p:cNvSpPr>
            <p:nvPr/>
          </p:nvSpPr>
          <p:spPr bwMode="auto">
            <a:xfrm>
              <a:off x="2789" y="1874"/>
              <a:ext cx="4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>
                  <a:latin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63523" name="Line 9"/>
            <p:cNvSpPr>
              <a:spLocks noChangeShapeType="1"/>
            </p:cNvSpPr>
            <p:nvPr/>
          </p:nvSpPr>
          <p:spPr bwMode="auto">
            <a:xfrm flipV="1">
              <a:off x="3020" y="2002"/>
              <a:ext cx="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24" name="Line 10"/>
            <p:cNvSpPr>
              <a:spLocks noChangeShapeType="1"/>
            </p:cNvSpPr>
            <p:nvPr/>
          </p:nvSpPr>
          <p:spPr bwMode="auto">
            <a:xfrm>
              <a:off x="3199" y="2002"/>
              <a:ext cx="0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25" name="Arc 9"/>
            <p:cNvSpPr>
              <a:spLocks/>
            </p:cNvSpPr>
            <p:nvPr/>
          </p:nvSpPr>
          <p:spPr bwMode="auto">
            <a:xfrm flipH="1">
              <a:off x="4511" y="1874"/>
              <a:ext cx="197" cy="513"/>
            </a:xfrm>
            <a:custGeom>
              <a:avLst/>
              <a:gdLst>
                <a:gd name="T0" fmla="*/ 0 w 18778"/>
                <a:gd name="T1" fmla="*/ 0 h 21600"/>
                <a:gd name="T2" fmla="*/ 0 w 18778"/>
                <a:gd name="T3" fmla="*/ 0 h 21600"/>
                <a:gd name="T4" fmla="*/ 0 w 18778"/>
                <a:gd name="T5" fmla="*/ 0 h 21600"/>
                <a:gd name="T6" fmla="*/ 0 60000 65536"/>
                <a:gd name="T7" fmla="*/ 0 60000 65536"/>
                <a:gd name="T8" fmla="*/ 0 60000 65536"/>
                <a:gd name="T9" fmla="*/ 0 w 18778"/>
                <a:gd name="T10" fmla="*/ 0 h 21600"/>
                <a:gd name="T11" fmla="*/ 18778 w 18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8" h="21600" fill="none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</a:path>
                <a:path w="18778" h="21600" stroke="0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26" name="Arc 10"/>
            <p:cNvSpPr>
              <a:spLocks/>
            </p:cNvSpPr>
            <p:nvPr/>
          </p:nvSpPr>
          <p:spPr bwMode="auto">
            <a:xfrm rot="10756977" flipH="1">
              <a:off x="3016" y="665"/>
              <a:ext cx="198" cy="513"/>
            </a:xfrm>
            <a:custGeom>
              <a:avLst/>
              <a:gdLst>
                <a:gd name="T0" fmla="*/ 0 w 18778"/>
                <a:gd name="T1" fmla="*/ 0 h 21600"/>
                <a:gd name="T2" fmla="*/ 0 w 18778"/>
                <a:gd name="T3" fmla="*/ 0 h 21600"/>
                <a:gd name="T4" fmla="*/ 0 w 18778"/>
                <a:gd name="T5" fmla="*/ 0 h 21600"/>
                <a:gd name="T6" fmla="*/ 0 60000 65536"/>
                <a:gd name="T7" fmla="*/ 0 60000 65536"/>
                <a:gd name="T8" fmla="*/ 0 60000 65536"/>
                <a:gd name="T9" fmla="*/ 0 w 18778"/>
                <a:gd name="T10" fmla="*/ 0 h 21600"/>
                <a:gd name="T11" fmla="*/ 18778 w 18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8" h="21600" fill="none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</a:path>
                <a:path w="18778" h="21600" stroke="0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27" name="Arc 11"/>
            <p:cNvSpPr>
              <a:spLocks/>
            </p:cNvSpPr>
            <p:nvPr/>
          </p:nvSpPr>
          <p:spPr bwMode="auto">
            <a:xfrm rot="10561047" flipH="1">
              <a:off x="2984" y="628"/>
              <a:ext cx="162" cy="403"/>
            </a:xfrm>
            <a:custGeom>
              <a:avLst/>
              <a:gdLst>
                <a:gd name="T0" fmla="*/ 0 w 21481"/>
                <a:gd name="T1" fmla="*/ 0 h 21600"/>
                <a:gd name="T2" fmla="*/ 0 w 21481"/>
                <a:gd name="T3" fmla="*/ 0 h 21600"/>
                <a:gd name="T4" fmla="*/ 0 w 21481"/>
                <a:gd name="T5" fmla="*/ 0 h 21600"/>
                <a:gd name="T6" fmla="*/ 0 60000 65536"/>
                <a:gd name="T7" fmla="*/ 0 60000 65536"/>
                <a:gd name="T8" fmla="*/ 0 60000 65536"/>
                <a:gd name="T9" fmla="*/ 0 w 21481"/>
                <a:gd name="T10" fmla="*/ 0 h 21600"/>
                <a:gd name="T11" fmla="*/ 21481 w 214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1" h="21600" fill="none" extrusionOk="0">
                  <a:moveTo>
                    <a:pt x="-1" y="392"/>
                  </a:moveTo>
                  <a:cubicBezTo>
                    <a:pt x="1351" y="131"/>
                    <a:pt x="2724" y="-1"/>
                    <a:pt x="4101" y="0"/>
                  </a:cubicBezTo>
                  <a:cubicBezTo>
                    <a:pt x="10958" y="0"/>
                    <a:pt x="17408" y="3256"/>
                    <a:pt x="21480" y="8774"/>
                  </a:cubicBezTo>
                </a:path>
                <a:path w="21481" h="21600" stroke="0" extrusionOk="0">
                  <a:moveTo>
                    <a:pt x="-1" y="392"/>
                  </a:moveTo>
                  <a:cubicBezTo>
                    <a:pt x="1351" y="131"/>
                    <a:pt x="2724" y="-1"/>
                    <a:pt x="4101" y="0"/>
                  </a:cubicBezTo>
                  <a:cubicBezTo>
                    <a:pt x="10958" y="0"/>
                    <a:pt x="17408" y="3256"/>
                    <a:pt x="21480" y="8774"/>
                  </a:cubicBezTo>
                  <a:lnTo>
                    <a:pt x="4101" y="21600"/>
                  </a:lnTo>
                  <a:lnTo>
                    <a:pt x="-1" y="39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28" name="Text Box 12"/>
            <p:cNvSpPr txBox="1">
              <a:spLocks noChangeArrowheads="1"/>
            </p:cNvSpPr>
            <p:nvPr/>
          </p:nvSpPr>
          <p:spPr bwMode="auto">
            <a:xfrm>
              <a:off x="4195" y="1797"/>
              <a:ext cx="49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500">
                  <a:sym typeface="Symbol" panose="05050102010706020507" pitchFamily="18" charset="2"/>
                </a:rPr>
                <a:t>30</a:t>
              </a:r>
              <a:r>
                <a:rPr lang="en-US" sz="2500" baseline="30000">
                  <a:sym typeface="Symbol" panose="05050102010706020507" pitchFamily="18" charset="2"/>
                </a:rPr>
                <a:t>0</a:t>
              </a:r>
              <a:endParaRPr lang="ru-RU" sz="2500" baseline="30000">
                <a:sym typeface="Symbol" panose="05050102010706020507" pitchFamily="18" charset="2"/>
              </a:endParaRPr>
            </a:p>
          </p:txBody>
        </p:sp>
        <p:sp>
          <p:nvSpPr>
            <p:cNvPr id="63529" name="Text Box 13"/>
            <p:cNvSpPr txBox="1">
              <a:spLocks noChangeArrowheads="1"/>
            </p:cNvSpPr>
            <p:nvPr/>
          </p:nvSpPr>
          <p:spPr bwMode="auto">
            <a:xfrm>
              <a:off x="3107" y="1026"/>
              <a:ext cx="81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500">
                  <a:sym typeface="Symbol" panose="05050102010706020507" pitchFamily="18" charset="2"/>
                </a:rPr>
                <a:t>60</a:t>
              </a:r>
              <a:r>
                <a:rPr lang="en-US" sz="2500" baseline="30000">
                  <a:sym typeface="Symbol" panose="05050102010706020507" pitchFamily="18" charset="2"/>
                </a:rPr>
                <a:t>0</a:t>
              </a:r>
              <a:endParaRPr lang="ru-RU" sz="2500" baseline="30000">
                <a:sym typeface="Symbol" panose="05050102010706020507" pitchFamily="18" charset="2"/>
              </a:endParaRPr>
            </a:p>
          </p:txBody>
        </p:sp>
      </p:grp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25668" y="2917826"/>
            <a:ext cx="8450058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2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/>
              <a:t>  </a:t>
            </a:r>
            <a:r>
              <a:rPr lang="en-US" sz="3200" b="1" dirty="0">
                <a:solidFill>
                  <a:srgbClr val="C00000"/>
                </a:solidFill>
              </a:rPr>
              <a:t>sin</a:t>
            </a:r>
            <a:r>
              <a:rPr lang="en-US" sz="3200" b="1" baseline="30000" dirty="0">
                <a:solidFill>
                  <a:srgbClr val="C00000"/>
                </a:solidFill>
              </a:rPr>
              <a:t>2</a:t>
            </a:r>
            <a:r>
              <a:rPr lang="en-US" sz="3200" b="1" dirty="0">
                <a:solidFill>
                  <a:srgbClr val="C00000"/>
                </a:solidFill>
                <a:sym typeface="Symbol" panose="05050102010706020507" pitchFamily="18" charset="2"/>
              </a:rPr>
              <a:t>+cos</a:t>
            </a:r>
            <a:r>
              <a:rPr lang="en-US" sz="3200" b="1" baseline="30000" dirty="0">
                <a:solidFill>
                  <a:srgbClr val="C00000"/>
                </a:solidFill>
                <a:sym typeface="Symbol" panose="05050102010706020507" pitchFamily="18" charset="2"/>
              </a:rPr>
              <a:t>2</a:t>
            </a:r>
            <a:r>
              <a:rPr lang="en-US" sz="3200" b="1" dirty="0">
                <a:solidFill>
                  <a:srgbClr val="C00000"/>
                </a:solidFill>
                <a:sym typeface="Symbol" panose="05050102010706020507" pitchFamily="18" charset="2"/>
              </a:rPr>
              <a:t>=1</a:t>
            </a:r>
            <a:r>
              <a:rPr lang="ru-RU" sz="3200" b="1" dirty="0">
                <a:solidFill>
                  <a:srgbClr val="C00000"/>
                </a:solidFill>
                <a:sym typeface="Symbol" panose="05050102010706020507" pitchFamily="18" charset="2"/>
              </a:rPr>
              <a:t>  </a:t>
            </a:r>
            <a:r>
              <a:rPr lang="ru-RU" sz="3200" b="1" dirty="0">
                <a:solidFill>
                  <a:srgbClr val="002060"/>
                </a:solidFill>
                <a:sym typeface="Symbol" panose="05050102010706020507" pitchFamily="18" charset="2"/>
              </a:rPr>
              <a:t></a:t>
            </a:r>
            <a:r>
              <a:rPr lang="en-US" sz="3200" b="1" dirty="0">
                <a:solidFill>
                  <a:srgbClr val="002060"/>
                </a:solidFill>
                <a:sym typeface="Symbol" panose="05050102010706020507" pitchFamily="18" charset="2"/>
              </a:rPr>
              <a:t> sin</a:t>
            </a:r>
            <a:r>
              <a:rPr lang="en-US" sz="3200" b="1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en-US" sz="3200" b="1" dirty="0">
                <a:solidFill>
                  <a:srgbClr val="002060"/>
                </a:solidFill>
                <a:sym typeface="Symbol" panose="05050102010706020507" pitchFamily="18" charset="2"/>
              </a:rPr>
              <a:t>=1-cos</a:t>
            </a:r>
            <a:r>
              <a:rPr lang="en-US" sz="3200" b="1" baseline="30000" dirty="0">
                <a:solidFill>
                  <a:srgbClr val="002060"/>
                </a:solidFill>
                <a:sym typeface="Symbol" panose="05050102010706020507" pitchFamily="18" charset="2"/>
              </a:rPr>
              <a:t>2</a:t>
            </a:r>
            <a:r>
              <a:rPr lang="en-US" sz="3200" b="1" dirty="0">
                <a:solidFill>
                  <a:srgbClr val="002060"/>
                </a:solidFill>
                <a:sym typeface="Symbol" panose="05050102010706020507" pitchFamily="18" charset="2"/>
              </a:rPr>
              <a:t>   </a:t>
            </a:r>
            <a:r>
              <a:rPr lang="en-US" sz="3200" dirty="0">
                <a:sym typeface="Symbol" panose="05050102010706020507" pitchFamily="18" charset="2"/>
              </a:rPr>
              <a:t></a:t>
            </a:r>
            <a:endParaRPr lang="ru-RU" sz="32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sz="2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ru-RU" sz="2800" dirty="0">
                <a:sym typeface="Symbol" panose="05050102010706020507" pitchFamily="18" charset="2"/>
              </a:rPr>
              <a:t/>
            </a:r>
            <a:br>
              <a:rPr lang="ru-RU" sz="2800" dirty="0">
                <a:sym typeface="Symbol" panose="05050102010706020507" pitchFamily="18" charset="2"/>
              </a:rPr>
            </a:br>
            <a:endParaRPr lang="ru-RU" sz="2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/>
              <a:t>                 </a:t>
            </a:r>
          </a:p>
        </p:txBody>
      </p:sp>
      <p:sp>
        <p:nvSpPr>
          <p:cNvPr id="63492" name="Rectangle 16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3493" name="Rectangle 18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3494" name="Rectangle 20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3495" name="Rectangle 22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3496" name="Rectangle 24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3497" name="Rectangle 26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3498" name="Rectangle 33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349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324674"/>
              </p:ext>
            </p:extLst>
          </p:nvPr>
        </p:nvGraphicFramePr>
        <p:xfrm>
          <a:off x="1237560" y="180076"/>
          <a:ext cx="37639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Формула" r:id="rId3" imgW="1511300" imgH="393700" progId="Equation.3">
                  <p:embed/>
                </p:oleObj>
              </mc:Choice>
              <mc:Fallback>
                <p:oleObj name="Формула" r:id="rId3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7560" y="180076"/>
                        <a:ext cx="3763962" cy="974725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0" name="Text Box 34"/>
          <p:cNvSpPr txBox="1">
            <a:spLocks noChangeArrowheads="1"/>
          </p:cNvSpPr>
          <p:nvPr/>
        </p:nvSpPr>
        <p:spPr bwMode="auto">
          <a:xfrm>
            <a:off x="1415480" y="1651688"/>
            <a:ext cx="46085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i="1" dirty="0" smtClean="0"/>
              <a:t>sin60</a:t>
            </a:r>
            <a:r>
              <a:rPr lang="en-US" sz="3200" b="1" i="1" baseline="30000" dirty="0" smtClean="0"/>
              <a:t>0 </a:t>
            </a:r>
            <a:r>
              <a:rPr lang="en-US" sz="3200" b="1" i="1" dirty="0" smtClean="0"/>
              <a:t>  </a:t>
            </a:r>
            <a:r>
              <a:rPr lang="en-US" sz="3200" b="1" i="1" dirty="0" err="1" smtClean="0"/>
              <a:t>va</a:t>
            </a:r>
            <a:r>
              <a:rPr lang="ru-RU" sz="3200" b="1" i="1" dirty="0" smtClean="0"/>
              <a:t> </a:t>
            </a:r>
            <a:r>
              <a:rPr lang="en-US" sz="3200" b="1" i="1" dirty="0" smtClean="0"/>
              <a:t>cos30</a:t>
            </a:r>
            <a:r>
              <a:rPr lang="ru-RU" sz="3200" b="1" i="1" baseline="30000" dirty="0" smtClean="0"/>
              <a:t>0 </a:t>
            </a:r>
            <a:r>
              <a:rPr lang="en-US" sz="3200" b="1" i="1" baseline="30000" dirty="0" smtClean="0"/>
              <a:t> </a:t>
            </a:r>
            <a:endParaRPr lang="ru-RU" sz="3200" b="1" i="1" baseline="30000" dirty="0"/>
          </a:p>
        </p:txBody>
      </p:sp>
      <p:sp>
        <p:nvSpPr>
          <p:cNvPr id="63501" name="Rectangle 36"/>
          <p:cNvSpPr>
            <a:spLocks noChangeArrowheads="1"/>
          </p:cNvSpPr>
          <p:nvPr/>
        </p:nvSpPr>
        <p:spPr bwMode="auto">
          <a:xfrm>
            <a:off x="1524001" y="3115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246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120527"/>
              </p:ext>
            </p:extLst>
          </p:nvPr>
        </p:nvGraphicFramePr>
        <p:xfrm>
          <a:off x="7933030" y="3167153"/>
          <a:ext cx="3168067" cy="76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Формула" r:id="rId5" imgW="1205977" imgH="253890" progId="Equation.3">
                  <p:embed/>
                </p:oleObj>
              </mc:Choice>
              <mc:Fallback>
                <p:oleObj name="Формула" r:id="rId5" imgW="1205977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3030" y="3167153"/>
                        <a:ext cx="3168067" cy="761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3" name="Rectangle 38"/>
          <p:cNvSpPr>
            <a:spLocks noChangeArrowheads="1"/>
          </p:cNvSpPr>
          <p:nvPr/>
        </p:nvSpPr>
        <p:spPr bwMode="auto">
          <a:xfrm>
            <a:off x="1524001" y="3115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3505" name="Rectangle 40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246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910178"/>
              </p:ext>
            </p:extLst>
          </p:nvPr>
        </p:nvGraphicFramePr>
        <p:xfrm>
          <a:off x="850330" y="4036591"/>
          <a:ext cx="573881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Формула" r:id="rId7" imgW="2324100" imgH="444500" progId="Equation.3">
                  <p:embed/>
                </p:oleObj>
              </mc:Choice>
              <mc:Fallback>
                <p:oleObj name="Формула" r:id="rId7" imgW="2324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330" y="4036591"/>
                        <a:ext cx="573881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7" name="Rectangle 42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246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324563"/>
              </p:ext>
            </p:extLst>
          </p:nvPr>
        </p:nvGraphicFramePr>
        <p:xfrm>
          <a:off x="870838" y="5233566"/>
          <a:ext cx="4824413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Формула" r:id="rId9" imgW="1803400" imgH="431800" progId="Equation.3">
                  <p:embed/>
                </p:oleObj>
              </mc:Choice>
              <mc:Fallback>
                <p:oleObj name="Формула" r:id="rId9" imgW="1803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838" y="5233566"/>
                        <a:ext cx="4824413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51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2063750" y="476250"/>
          <a:ext cx="8064500" cy="5473700"/>
        </p:xfrm>
        <a:graphic>
          <a:graphicData uri="http://schemas.openxmlformats.org/drawingml/2006/table">
            <a:tbl>
              <a:tblPr/>
              <a:tblGrid>
                <a:gridCol w="2016125"/>
                <a:gridCol w="2016125"/>
                <a:gridCol w="2016125"/>
                <a:gridCol w="2016125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3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35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6" name="Object 2"/>
          <p:cNvGraphicFramePr>
            <a:graphicFrameLocks noChangeAspect="1"/>
          </p:cNvGraphicFramePr>
          <p:nvPr/>
        </p:nvGraphicFramePr>
        <p:xfrm>
          <a:off x="4792664" y="1890713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4" y="1890713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88" name="Object 3"/>
          <p:cNvGraphicFramePr>
            <a:graphicFrameLocks noChangeAspect="1"/>
          </p:cNvGraphicFramePr>
          <p:nvPr/>
        </p:nvGraphicFramePr>
        <p:xfrm>
          <a:off x="6456363" y="1916113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1916113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1" name="Object 4"/>
          <p:cNvGraphicFramePr>
            <a:graphicFrameLocks noChangeAspect="1"/>
          </p:cNvGraphicFramePr>
          <p:nvPr/>
        </p:nvGraphicFramePr>
        <p:xfrm>
          <a:off x="8688388" y="1844676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388" y="1844676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2" name="Rectangle 36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1524001" y="3030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4" name="Object 5"/>
          <p:cNvGraphicFramePr>
            <a:graphicFrameLocks noChangeAspect="1"/>
          </p:cNvGraphicFramePr>
          <p:nvPr/>
        </p:nvGraphicFramePr>
        <p:xfrm>
          <a:off x="4656138" y="4652963"/>
          <a:ext cx="735012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652963"/>
                        <a:ext cx="735012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0696" name="Object 6"/>
          <p:cNvGraphicFramePr>
            <a:graphicFrameLocks noChangeAspect="1"/>
          </p:cNvGraphicFramePr>
          <p:nvPr/>
        </p:nvGraphicFramePr>
        <p:xfrm>
          <a:off x="8543926" y="4797426"/>
          <a:ext cx="9366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926" y="4797426"/>
                        <a:ext cx="9366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7" name="Object 7"/>
          <p:cNvGraphicFramePr>
            <a:graphicFrameLocks noChangeAspect="1"/>
          </p:cNvGraphicFramePr>
          <p:nvPr/>
        </p:nvGraphicFramePr>
        <p:xfrm>
          <a:off x="8878889" y="3265488"/>
          <a:ext cx="4778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8889" y="3265488"/>
                        <a:ext cx="47783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8" name="Object 8"/>
          <p:cNvGraphicFramePr>
            <a:graphicFrameLocks noChangeAspect="1"/>
          </p:cNvGraphicFramePr>
          <p:nvPr/>
        </p:nvGraphicFramePr>
        <p:xfrm>
          <a:off x="6527800" y="3284538"/>
          <a:ext cx="7620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284538"/>
                        <a:ext cx="7620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99" name="Object 9"/>
          <p:cNvGraphicFramePr>
            <a:graphicFrameLocks noChangeAspect="1"/>
          </p:cNvGraphicFramePr>
          <p:nvPr/>
        </p:nvGraphicFramePr>
        <p:xfrm>
          <a:off x="4727575" y="3284539"/>
          <a:ext cx="774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3284539"/>
                        <a:ext cx="774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6240464" y="191611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295775" y="465296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6240464" y="3284538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6240464" y="4652963"/>
            <a:ext cx="1512887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8328025" y="4652963"/>
            <a:ext cx="1512888" cy="1223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4289822" y="3313843"/>
            <a:ext cx="1512888" cy="1223962"/>
          </a:xfrm>
          <a:prstGeom prst="rect">
            <a:avLst/>
          </a:prstGeom>
          <a:solidFill>
            <a:srgbClr val="00B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0" name="Rectangle 46"/>
          <p:cNvSpPr>
            <a:spLocks noChangeArrowheads="1"/>
          </p:cNvSpPr>
          <p:nvPr/>
        </p:nvSpPr>
        <p:spPr bwMode="auto">
          <a:xfrm>
            <a:off x="8438185" y="1917319"/>
            <a:ext cx="1512888" cy="1223962"/>
          </a:xfrm>
          <a:prstGeom prst="rect">
            <a:avLst/>
          </a:prstGeom>
          <a:solidFill>
            <a:srgbClr val="00B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6253163" y="1906072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6253164" y="3281364"/>
            <a:ext cx="1512887" cy="1223962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72298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6492876" y="188914"/>
            <a:ext cx="4175125" cy="3024187"/>
            <a:chOff x="2789" y="482"/>
            <a:chExt cx="2630" cy="1905"/>
          </a:xfrm>
        </p:grpSpPr>
        <p:sp>
          <p:nvSpPr>
            <p:cNvPr id="64539" name="Text Box 6"/>
            <p:cNvSpPr txBox="1">
              <a:spLocks noChangeArrowheads="1"/>
            </p:cNvSpPr>
            <p:nvPr/>
          </p:nvSpPr>
          <p:spPr bwMode="auto">
            <a:xfrm>
              <a:off x="4997" y="1801"/>
              <a:ext cx="4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>
                  <a:latin typeface="Times New Roman" panose="02020603050405020304" pitchFamily="18" charset="0"/>
                </a:rPr>
                <a:t>А</a:t>
              </a:r>
            </a:p>
          </p:txBody>
        </p:sp>
        <p:sp>
          <p:nvSpPr>
            <p:cNvPr id="64540" name="AutoShape 5"/>
            <p:cNvSpPr>
              <a:spLocks noChangeArrowheads="1"/>
            </p:cNvSpPr>
            <p:nvPr/>
          </p:nvSpPr>
          <p:spPr bwMode="auto">
            <a:xfrm>
              <a:off x="3016" y="774"/>
              <a:ext cx="2079" cy="1357"/>
            </a:xfrm>
            <a:prstGeom prst="rtTriangle">
              <a:avLst/>
            </a:prstGeom>
            <a:solidFill>
              <a:srgbClr val="FFE2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4541" name="Text Box 7"/>
            <p:cNvSpPr txBox="1">
              <a:spLocks noChangeArrowheads="1"/>
            </p:cNvSpPr>
            <p:nvPr/>
          </p:nvSpPr>
          <p:spPr bwMode="auto">
            <a:xfrm>
              <a:off x="2919" y="482"/>
              <a:ext cx="3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>
                  <a:latin typeface="Times New Roman" panose="02020603050405020304" pitchFamily="18" charset="0"/>
                </a:rPr>
                <a:t>В</a:t>
              </a:r>
            </a:p>
          </p:txBody>
        </p:sp>
        <p:sp>
          <p:nvSpPr>
            <p:cNvPr id="64542" name="Text Box 8"/>
            <p:cNvSpPr txBox="1">
              <a:spLocks noChangeArrowheads="1"/>
            </p:cNvSpPr>
            <p:nvPr/>
          </p:nvSpPr>
          <p:spPr bwMode="auto">
            <a:xfrm>
              <a:off x="2789" y="1874"/>
              <a:ext cx="4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800">
                  <a:latin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64543" name="Line 9"/>
            <p:cNvSpPr>
              <a:spLocks noChangeShapeType="1"/>
            </p:cNvSpPr>
            <p:nvPr/>
          </p:nvSpPr>
          <p:spPr bwMode="auto">
            <a:xfrm flipV="1">
              <a:off x="3020" y="2002"/>
              <a:ext cx="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44" name="Line 10"/>
            <p:cNvSpPr>
              <a:spLocks noChangeShapeType="1"/>
            </p:cNvSpPr>
            <p:nvPr/>
          </p:nvSpPr>
          <p:spPr bwMode="auto">
            <a:xfrm>
              <a:off x="3199" y="2002"/>
              <a:ext cx="0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545" name="Arc 9"/>
            <p:cNvSpPr>
              <a:spLocks/>
            </p:cNvSpPr>
            <p:nvPr/>
          </p:nvSpPr>
          <p:spPr bwMode="auto">
            <a:xfrm flipH="1">
              <a:off x="4511" y="1874"/>
              <a:ext cx="197" cy="513"/>
            </a:xfrm>
            <a:custGeom>
              <a:avLst/>
              <a:gdLst>
                <a:gd name="T0" fmla="*/ 0 w 18778"/>
                <a:gd name="T1" fmla="*/ 0 h 21600"/>
                <a:gd name="T2" fmla="*/ 0 w 18778"/>
                <a:gd name="T3" fmla="*/ 0 h 21600"/>
                <a:gd name="T4" fmla="*/ 0 w 18778"/>
                <a:gd name="T5" fmla="*/ 0 h 21600"/>
                <a:gd name="T6" fmla="*/ 0 60000 65536"/>
                <a:gd name="T7" fmla="*/ 0 60000 65536"/>
                <a:gd name="T8" fmla="*/ 0 60000 65536"/>
                <a:gd name="T9" fmla="*/ 0 w 18778"/>
                <a:gd name="T10" fmla="*/ 0 h 21600"/>
                <a:gd name="T11" fmla="*/ 18778 w 18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8" h="21600" fill="none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</a:path>
                <a:path w="18778" h="21600" stroke="0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46" name="Arc 10"/>
            <p:cNvSpPr>
              <a:spLocks/>
            </p:cNvSpPr>
            <p:nvPr/>
          </p:nvSpPr>
          <p:spPr bwMode="auto">
            <a:xfrm rot="10756977" flipH="1">
              <a:off x="3016" y="665"/>
              <a:ext cx="198" cy="513"/>
            </a:xfrm>
            <a:custGeom>
              <a:avLst/>
              <a:gdLst>
                <a:gd name="T0" fmla="*/ 0 w 18778"/>
                <a:gd name="T1" fmla="*/ 0 h 21600"/>
                <a:gd name="T2" fmla="*/ 0 w 18778"/>
                <a:gd name="T3" fmla="*/ 0 h 21600"/>
                <a:gd name="T4" fmla="*/ 0 w 18778"/>
                <a:gd name="T5" fmla="*/ 0 h 21600"/>
                <a:gd name="T6" fmla="*/ 0 60000 65536"/>
                <a:gd name="T7" fmla="*/ 0 60000 65536"/>
                <a:gd name="T8" fmla="*/ 0 60000 65536"/>
                <a:gd name="T9" fmla="*/ 0 w 18778"/>
                <a:gd name="T10" fmla="*/ 0 h 21600"/>
                <a:gd name="T11" fmla="*/ 18778 w 18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8" h="21600" fill="none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</a:path>
                <a:path w="18778" h="21600" stroke="0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47" name="Arc 11"/>
            <p:cNvSpPr>
              <a:spLocks/>
            </p:cNvSpPr>
            <p:nvPr/>
          </p:nvSpPr>
          <p:spPr bwMode="auto">
            <a:xfrm rot="10561047" flipH="1">
              <a:off x="2984" y="628"/>
              <a:ext cx="162" cy="403"/>
            </a:xfrm>
            <a:custGeom>
              <a:avLst/>
              <a:gdLst>
                <a:gd name="T0" fmla="*/ 0 w 21481"/>
                <a:gd name="T1" fmla="*/ 0 h 21600"/>
                <a:gd name="T2" fmla="*/ 0 w 21481"/>
                <a:gd name="T3" fmla="*/ 0 h 21600"/>
                <a:gd name="T4" fmla="*/ 0 w 21481"/>
                <a:gd name="T5" fmla="*/ 0 h 21600"/>
                <a:gd name="T6" fmla="*/ 0 60000 65536"/>
                <a:gd name="T7" fmla="*/ 0 60000 65536"/>
                <a:gd name="T8" fmla="*/ 0 60000 65536"/>
                <a:gd name="T9" fmla="*/ 0 w 21481"/>
                <a:gd name="T10" fmla="*/ 0 h 21600"/>
                <a:gd name="T11" fmla="*/ 21481 w 214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1" h="21600" fill="none" extrusionOk="0">
                  <a:moveTo>
                    <a:pt x="-1" y="392"/>
                  </a:moveTo>
                  <a:cubicBezTo>
                    <a:pt x="1351" y="131"/>
                    <a:pt x="2724" y="-1"/>
                    <a:pt x="4101" y="0"/>
                  </a:cubicBezTo>
                  <a:cubicBezTo>
                    <a:pt x="10958" y="0"/>
                    <a:pt x="17408" y="3256"/>
                    <a:pt x="21480" y="8774"/>
                  </a:cubicBezTo>
                </a:path>
                <a:path w="21481" h="21600" stroke="0" extrusionOk="0">
                  <a:moveTo>
                    <a:pt x="-1" y="392"/>
                  </a:moveTo>
                  <a:cubicBezTo>
                    <a:pt x="1351" y="131"/>
                    <a:pt x="2724" y="-1"/>
                    <a:pt x="4101" y="0"/>
                  </a:cubicBezTo>
                  <a:cubicBezTo>
                    <a:pt x="10958" y="0"/>
                    <a:pt x="17408" y="3256"/>
                    <a:pt x="21480" y="8774"/>
                  </a:cubicBezTo>
                  <a:lnTo>
                    <a:pt x="4101" y="21600"/>
                  </a:lnTo>
                  <a:lnTo>
                    <a:pt x="-1" y="39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48" name="Text Box 12"/>
            <p:cNvSpPr txBox="1">
              <a:spLocks noChangeArrowheads="1"/>
            </p:cNvSpPr>
            <p:nvPr/>
          </p:nvSpPr>
          <p:spPr bwMode="auto">
            <a:xfrm>
              <a:off x="4195" y="1797"/>
              <a:ext cx="49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500">
                  <a:sym typeface="Symbol" panose="05050102010706020507" pitchFamily="18" charset="2"/>
                </a:rPr>
                <a:t>30</a:t>
              </a:r>
              <a:r>
                <a:rPr lang="en-US" sz="2500" baseline="30000">
                  <a:sym typeface="Symbol" panose="05050102010706020507" pitchFamily="18" charset="2"/>
                </a:rPr>
                <a:t>0</a:t>
              </a:r>
              <a:endParaRPr lang="ru-RU" sz="2500" baseline="30000">
                <a:sym typeface="Symbol" panose="05050102010706020507" pitchFamily="18" charset="2"/>
              </a:endParaRPr>
            </a:p>
          </p:txBody>
        </p:sp>
        <p:sp>
          <p:nvSpPr>
            <p:cNvPr id="64549" name="Text Box 13"/>
            <p:cNvSpPr txBox="1">
              <a:spLocks noChangeArrowheads="1"/>
            </p:cNvSpPr>
            <p:nvPr/>
          </p:nvSpPr>
          <p:spPr bwMode="auto">
            <a:xfrm>
              <a:off x="3107" y="1026"/>
              <a:ext cx="81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500">
                  <a:sym typeface="Symbol" panose="05050102010706020507" pitchFamily="18" charset="2"/>
                </a:rPr>
                <a:t>60</a:t>
              </a:r>
              <a:r>
                <a:rPr lang="en-US" sz="2500" baseline="30000">
                  <a:sym typeface="Symbol" panose="05050102010706020507" pitchFamily="18" charset="2"/>
                </a:rPr>
                <a:t>0</a:t>
              </a:r>
              <a:endParaRPr lang="ru-RU" sz="2500" baseline="30000">
                <a:sym typeface="Symbol" panose="05050102010706020507" pitchFamily="18" charset="2"/>
              </a:endParaRPr>
            </a:p>
          </p:txBody>
        </p:sp>
      </p:grpSp>
      <p:sp>
        <p:nvSpPr>
          <p:cNvPr id="64515" name="Rectangle 15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4516" name="Rectangle 16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4517" name="Rectangle 17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4518" name="Rectangle 18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4519" name="Rectangle 19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4520" name="Rectangle 20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4521" name="Rectangle 21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4522" name="Rectangle 3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4523" name="Object 2"/>
          <p:cNvGraphicFramePr>
            <a:graphicFrameLocks noChangeAspect="1"/>
          </p:cNvGraphicFramePr>
          <p:nvPr/>
        </p:nvGraphicFramePr>
        <p:xfrm>
          <a:off x="2063750" y="1341438"/>
          <a:ext cx="3671888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2" name="Формула" r:id="rId3" imgW="1422400" imgH="431800" progId="Equation.3">
                  <p:embed/>
                </p:oleObj>
              </mc:Choice>
              <mc:Fallback>
                <p:oleObj name="Формула" r:id="rId3" imgW="1422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341438"/>
                        <a:ext cx="3671888" cy="1109662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4" name="Object 3"/>
          <p:cNvGraphicFramePr>
            <a:graphicFrameLocks noGrp="1" noChangeAspect="1"/>
          </p:cNvGraphicFramePr>
          <p:nvPr>
            <p:ph/>
          </p:nvPr>
        </p:nvGraphicFramePr>
        <p:xfrm>
          <a:off x="2063750" y="260350"/>
          <a:ext cx="3671888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3" name="Формула" r:id="rId5" imgW="1307532" imgH="393529" progId="Equation.3">
                  <p:embed/>
                </p:oleObj>
              </mc:Choice>
              <mc:Fallback>
                <p:oleObj name="Формула" r:id="rId5" imgW="130753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60350"/>
                        <a:ext cx="3671888" cy="1106488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5" name="Object 4"/>
          <p:cNvGraphicFramePr>
            <a:graphicFrameLocks noChangeAspect="1"/>
          </p:cNvGraphicFramePr>
          <p:nvPr/>
        </p:nvGraphicFramePr>
        <p:xfrm>
          <a:off x="2135188" y="2708275"/>
          <a:ext cx="2087562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" name="Формула" r:id="rId7" imgW="787058" imgH="393529" progId="Equation.3">
                  <p:embed/>
                </p:oleObj>
              </mc:Choice>
              <mc:Fallback>
                <p:oleObj name="Формула" r:id="rId7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708275"/>
                        <a:ext cx="2087562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903308"/>
              </p:ext>
            </p:extLst>
          </p:nvPr>
        </p:nvGraphicFramePr>
        <p:xfrm>
          <a:off x="4652170" y="5218114"/>
          <a:ext cx="4983162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5" name="Уравнение" r:id="rId9" imgW="1892160" imgH="431640" progId="Equation.3">
                  <p:embed/>
                </p:oleObj>
              </mc:Choice>
              <mc:Fallback>
                <p:oleObj name="Уравнение" r:id="rId9" imgW="1892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170" y="5218114"/>
                        <a:ext cx="4983162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7" name="Rectangle 44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4528" name="Object 6"/>
          <p:cNvGraphicFramePr>
            <a:graphicFrameLocks noChangeAspect="1"/>
          </p:cNvGraphicFramePr>
          <p:nvPr/>
        </p:nvGraphicFramePr>
        <p:xfrm>
          <a:off x="1906588" y="4005264"/>
          <a:ext cx="23352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6" name="Формула" r:id="rId11" imgW="685800" imgH="228600" progId="Equation.3">
                  <p:embed/>
                </p:oleObj>
              </mc:Choice>
              <mc:Fallback>
                <p:oleObj name="Формула" r:id="rId11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4005264"/>
                        <a:ext cx="2335212" cy="777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9" name="Object 7"/>
          <p:cNvGraphicFramePr>
            <a:graphicFrameLocks noChangeAspect="1"/>
          </p:cNvGraphicFramePr>
          <p:nvPr/>
        </p:nvGraphicFramePr>
        <p:xfrm>
          <a:off x="1992314" y="5373689"/>
          <a:ext cx="220503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Формула" r:id="rId13" imgW="647700" imgH="228600" progId="Equation.3">
                  <p:embed/>
                </p:oleObj>
              </mc:Choice>
              <mc:Fallback>
                <p:oleObj name="Формула" r:id="rId13" imgW="64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5373689"/>
                        <a:ext cx="2205037" cy="777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4519613" y="3941764"/>
          <a:ext cx="5986462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Формула" r:id="rId15" imgW="2273300" imgH="457200" progId="Equation.3">
                  <p:embed/>
                </p:oleObj>
              </mc:Choice>
              <mc:Fallback>
                <p:oleObj name="Формула" r:id="rId15" imgW="2273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3941764"/>
                        <a:ext cx="5986462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57767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</TotalTime>
  <Words>346</Words>
  <Application>Microsoft Office PowerPoint</Application>
  <PresentationFormat>Произвольный</PresentationFormat>
  <Paragraphs>134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Тема Office</vt:lpstr>
      <vt:lpstr>Уравнение</vt:lpstr>
      <vt:lpstr>Формула</vt:lpstr>
      <vt:lpstr>Microsoft Equation 3.0</vt:lpstr>
      <vt:lpstr>Презентация PowerPoint</vt:lpstr>
      <vt:lpstr> АВС (С=900) to‘g‘ri burchakli uchburchak  B o‘tkir burchagining sinusini aniqlang:  </vt:lpstr>
      <vt:lpstr> АВС (С=900) to‘g‘ri burchakli uchburchak  B o‘tkir burchagining kosinusini aniqlang: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Barmoqlarda hisoblash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Admin</cp:lastModifiedBy>
  <cp:revision>347</cp:revision>
  <dcterms:created xsi:type="dcterms:W3CDTF">2020-06-19T20:52:49Z</dcterms:created>
  <dcterms:modified xsi:type="dcterms:W3CDTF">2020-11-06T01:36:09Z</dcterms:modified>
</cp:coreProperties>
</file>