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8"/>
  </p:notesMasterIdLst>
  <p:sldIdLst>
    <p:sldId id="314" r:id="rId2"/>
    <p:sldId id="412" r:id="rId3"/>
    <p:sldId id="424" r:id="rId4"/>
    <p:sldId id="425" r:id="rId5"/>
    <p:sldId id="373" r:id="rId6"/>
    <p:sldId id="427" r:id="rId7"/>
    <p:sldId id="413" r:id="rId8"/>
    <p:sldId id="426" r:id="rId9"/>
    <p:sldId id="418" r:id="rId10"/>
    <p:sldId id="415" r:id="rId11"/>
    <p:sldId id="428" r:id="rId12"/>
    <p:sldId id="422" r:id="rId13"/>
    <p:sldId id="429" r:id="rId14"/>
    <p:sldId id="430" r:id="rId15"/>
    <p:sldId id="423" r:id="rId16"/>
    <p:sldId id="271" r:id="rId17"/>
  </p:sldIdLst>
  <p:sldSz cx="12192000" cy="6858000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Средний стиль 2 -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Средний стиль 2 -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Средний стиль 2 - акцент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00A15C55-8517-42AA-B614-E9B94910E393}" styleName="Средний стиль 2 -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2941" autoAdjust="0"/>
    <p:restoredTop sz="86380" autoAdjust="0"/>
  </p:normalViewPr>
  <p:slideViewPr>
    <p:cSldViewPr>
      <p:cViewPr>
        <p:scale>
          <a:sx n="77" d="100"/>
          <a:sy n="77" d="100"/>
        </p:scale>
        <p:origin x="-138" y="19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246" y="8508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BE0389D4-A586-41DF-B01A-F32B87A191DB}" type="datetimeFigureOut">
              <a:rPr lang="ru-RU"/>
              <a:pPr>
                <a:defRPr/>
              </a:pPr>
              <a:t>14.10.2020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ru-RU" noProof="0" smtClean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noProof="0" smtClean="0"/>
              <a:t>Образец текста</a:t>
            </a:r>
          </a:p>
          <a:p>
            <a:pPr lvl="1"/>
            <a:r>
              <a:rPr lang="ru-RU" noProof="0" smtClean="0"/>
              <a:t>Второй уровень</a:t>
            </a:r>
          </a:p>
          <a:p>
            <a:pPr lvl="2"/>
            <a:r>
              <a:rPr lang="ru-RU" noProof="0" smtClean="0"/>
              <a:t>Третий уровень</a:t>
            </a:r>
          </a:p>
          <a:p>
            <a:pPr lvl="3"/>
            <a:r>
              <a:rPr lang="ru-RU" noProof="0" smtClean="0"/>
              <a:t>Четвертый уровень</a:t>
            </a:r>
          </a:p>
          <a:p>
            <a:pPr lvl="4"/>
            <a:r>
              <a:rPr lang="ru-RU" noProof="0" smtClean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FE46D7DF-68EC-4700-8A3E-D13F9F0E9C06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643493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9240773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FE46D7DF-68EC-4700-8A3E-D13F9F0E9C06}" type="slidenum">
              <a:rPr lang="ru-RU" smtClean="0"/>
              <a:pPr>
                <a:defRPr/>
              </a:pPr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9300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914401" y="2125983"/>
            <a:ext cx="10363200" cy="315471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1828802" y="3840480"/>
            <a:ext cx="8534401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F87D44-BF3B-4C85-8FFA-D310E6017BF1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D7443DC-FF36-4350-B26A-6ABAEA57646C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878124" y="2289993"/>
            <a:ext cx="10435757" cy="219612"/>
          </a:xfrm>
        </p:spPr>
        <p:txBody>
          <a:bodyPr/>
          <a:lstStyle>
            <a:lvl1pPr>
              <a:defRPr sz="1427" b="0" i="0">
                <a:solidFill>
                  <a:srgbClr val="231F20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0F1B1FE-2052-43F1-9A73-545F81446949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0372CC-A07C-4914-86EA-2EDBBF46F4D3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0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1" y="1577341"/>
            <a:ext cx="5303520" cy="184666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6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4AB3701-F521-4B9B-9BA9-DA4D2500AFAD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7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D6DDA0-DB02-49B4-BA2C-4171E3AE9F9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53" y="216475"/>
            <a:ext cx="10920096" cy="375039"/>
          </a:xfrm>
        </p:spPr>
        <p:txBody>
          <a:bodyPr/>
          <a:lstStyle>
            <a:lvl1pPr>
              <a:defRPr sz="2437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4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C5C2B8-A49D-424E-91D9-02A853585DDD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5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2F6E83-2C89-4073-93E3-AC4131933509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/>
          </a:p>
        </p:txBody>
      </p:sp>
      <p:sp>
        <p:nvSpPr>
          <p:cNvPr id="3" name="Holder 5"/>
          <p:cNvSpPr>
            <a:spLocks noGrp="1"/>
          </p:cNvSpPr>
          <p:nvPr>
            <p:ph type="dt" sz="half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1A8D954-5F01-484C-8CB1-B936D8B36C81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4" name="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EC1CF01-1E23-45B2-83A2-3BB8D4804B1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3154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rtlCol="0" anchor="ctr">
            <a:normAutofit/>
          </a:bodyPr>
          <a:lstStyle>
            <a:lvl1pPr marL="0" indent="0" algn="ctr">
              <a:buNone/>
              <a:defRPr lang="en-US" sz="1400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400"/>
            </a:lvl1pPr>
            <a:lvl2pPr marL="152385" indent="-152385">
              <a:buFont typeface="Arial" panose="020B0604020202020204" pitchFamily="34" charset="0"/>
              <a:buChar char="•"/>
              <a:defRPr sz="1400"/>
            </a:lvl2pPr>
            <a:lvl3pPr marL="304771" indent="-152385">
              <a:defRPr sz="1400"/>
            </a:lvl3pPr>
            <a:lvl4pPr marL="533349" indent="-228578">
              <a:defRPr sz="1400"/>
            </a:lvl4pPr>
            <a:lvl5pPr marL="761927" indent="-228578">
              <a:defRPr sz="14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800" baseline="0"/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288" y="1133475"/>
            <a:ext cx="11949112" cy="5599113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28" y="24434"/>
                </a:lnTo>
                <a:lnTo>
                  <a:pt x="5626328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650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41288" y="150813"/>
            <a:ext cx="11949112" cy="906462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10" y="0"/>
                </a:moveTo>
                <a:lnTo>
                  <a:pt x="0" y="0"/>
                </a:lnTo>
                <a:lnTo>
                  <a:pt x="0" y="428871"/>
                </a:lnTo>
                <a:lnTo>
                  <a:pt x="5650710" y="428871"/>
                </a:lnTo>
                <a:lnTo>
                  <a:pt x="565071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sz="2140">
              <a:solidFill>
                <a:prstClr val="black"/>
              </a:solidFill>
              <a:latin typeface="+mn-lt"/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6588" y="215900"/>
            <a:ext cx="10918825" cy="31591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050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1029" name="Holder 3"/>
          <p:cNvSpPr>
            <a:spLocks noGrp="1"/>
          </p:cNvSpPr>
          <p:nvPr>
            <p:ph type="body" idx="1"/>
          </p:nvPr>
        </p:nvSpPr>
        <p:spPr bwMode="auto">
          <a:xfrm>
            <a:off x="877888" y="2290763"/>
            <a:ext cx="10436225" cy="184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endParaRPr lang="ru-RU" smtClean="0"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4963" y="6378575"/>
            <a:ext cx="390207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8575"/>
            <a:ext cx="2803525" cy="276225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>
                <a:solidFill>
                  <a:prstClr val="black">
                    <a:tint val="75000"/>
                  </a:prstClr>
                </a:solidFill>
                <a:latin typeface="+mn-lt"/>
              </a:defRPr>
            </a:lvl1pPr>
          </a:lstStyle>
          <a:p>
            <a:pPr>
              <a:defRPr/>
            </a:pPr>
            <a:fld id="{6BC5B995-8579-45BC-B33E-430FA97978EF}" type="datetimeFigureOut">
              <a:rPr lang="en-US"/>
              <a:pPr>
                <a:defRPr/>
              </a:pPr>
              <a:t>10/14/2020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875" y="6378575"/>
            <a:ext cx="2803525" cy="276225"/>
          </a:xfrm>
          <a:prstGeom prst="rect">
            <a:avLst/>
          </a:prstGeom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>
            <a:lvl1pPr algn="r" eaLnBrk="1" hangingPunct="1">
              <a:defRPr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9AF1C260-9294-49E1-8316-6344D3DB1AF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7" r:id="rId1"/>
    <p:sldLayoutId id="2147483718" r:id="rId2"/>
    <p:sldLayoutId id="2147483719" r:id="rId3"/>
    <p:sldLayoutId id="2147483720" r:id="rId4"/>
    <p:sldLayoutId id="2147483721" r:id="rId5"/>
    <p:sldLayoutId id="2147483722" r:id="rId6"/>
  </p:sldLayoutIdLst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Calibri" pitchFamily="34" charset="0"/>
        </a:defRPr>
      </a:lvl5pPr>
      <a:lvl6pPr marL="4572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6pPr>
      <a:lvl7pPr marL="9144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7pPr>
      <a:lvl8pPr marL="13716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8pPr>
      <a:lvl9pPr marL="1828800" algn="ctr" rtl="0" eaLnBrk="0" fontAlgn="base" hangingPunct="0">
        <a:spcBef>
          <a:spcPct val="0"/>
        </a:spcBef>
        <a:spcAft>
          <a:spcPct val="0"/>
        </a:spcAft>
        <a:defRPr>
          <a:solidFill>
            <a:schemeClr val="tx2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542925" indent="-85725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+mn-ea"/>
          <a:cs typeface="+mn-cs"/>
        </a:defRPr>
      </a:lvl2pPr>
      <a:lvl3pPr marL="1085850" indent="-17145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3pPr>
      <a:lvl4pPr marL="1630363" indent="-258763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+mn-ea"/>
          <a:cs typeface="+mn-cs"/>
        </a:defRPr>
      </a:lvl4pPr>
      <a:lvl5pPr marL="2173288" indent="-344488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543497">
        <a:defRPr>
          <a:latin typeface="+mn-lt"/>
          <a:ea typeface="+mn-ea"/>
          <a:cs typeface="+mn-cs"/>
        </a:defRPr>
      </a:lvl2pPr>
      <a:lvl3pPr marL="1086993">
        <a:defRPr>
          <a:latin typeface="+mn-lt"/>
          <a:ea typeface="+mn-ea"/>
          <a:cs typeface="+mn-cs"/>
        </a:defRPr>
      </a:lvl3pPr>
      <a:lvl4pPr marL="1630490">
        <a:defRPr>
          <a:latin typeface="+mn-lt"/>
          <a:ea typeface="+mn-ea"/>
          <a:cs typeface="+mn-cs"/>
        </a:defRPr>
      </a:lvl4pPr>
      <a:lvl5pPr marL="2173986">
        <a:defRPr>
          <a:latin typeface="+mn-lt"/>
          <a:ea typeface="+mn-ea"/>
          <a:cs typeface="+mn-cs"/>
        </a:defRPr>
      </a:lvl5pPr>
      <a:lvl6pPr marL="2717483">
        <a:defRPr>
          <a:latin typeface="+mn-lt"/>
          <a:ea typeface="+mn-ea"/>
          <a:cs typeface="+mn-cs"/>
        </a:defRPr>
      </a:lvl6pPr>
      <a:lvl7pPr marL="3260979">
        <a:defRPr>
          <a:latin typeface="+mn-lt"/>
          <a:ea typeface="+mn-ea"/>
          <a:cs typeface="+mn-cs"/>
        </a:defRPr>
      </a:lvl7pPr>
      <a:lvl8pPr marL="3804476">
        <a:defRPr>
          <a:latin typeface="+mn-lt"/>
          <a:ea typeface="+mn-ea"/>
          <a:cs typeface="+mn-cs"/>
        </a:defRPr>
      </a:lvl8pPr>
      <a:lvl9pPr marL="4347972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object 2"/>
          <p:cNvSpPr>
            <a:spLocks noChangeArrowheads="1"/>
          </p:cNvSpPr>
          <p:nvPr/>
        </p:nvSpPr>
        <p:spPr bwMode="auto">
          <a:xfrm>
            <a:off x="1588" y="3175"/>
            <a:ext cx="12176125" cy="2157413"/>
          </a:xfrm>
          <a:custGeom>
            <a:avLst/>
            <a:gdLst>
              <a:gd name="T0" fmla="*/ 0 w 5760085"/>
              <a:gd name="T1" fmla="*/ 0 h 1021080"/>
              <a:gd name="T2" fmla="*/ 5760085 w 5760085"/>
              <a:gd name="T3" fmla="*/ 1021080 h 1021080"/>
            </a:gdLst>
            <a:ahLst/>
            <a:cxnLst/>
            <a:rect l="T0" t="T1" r="T2" b="T3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14" name="object 3">
            <a:extLst>
              <a:ext uri="{FF2B5EF4-FFF2-40B4-BE49-F238E27FC236}"/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087563" y="561975"/>
            <a:ext cx="6980237" cy="942975"/>
          </a:xfrm>
        </p:spPr>
        <p:txBody>
          <a:bodyPr vert="horz" tIns="30868" rtlCol="0" anchor="ctr"/>
          <a:lstStyle/>
          <a:p>
            <a:pPr marL="26842" algn="l">
              <a:spcBef>
                <a:spcPts val="241"/>
              </a:spcBef>
              <a:defRPr/>
            </a:pPr>
            <a:r>
              <a:rPr lang="ru-RU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 smtClean="0">
                <a:latin typeface="Arial" panose="020B0604020202020204" pitchFamily="34" charset="0"/>
                <a:cs typeface="Arial" panose="020B0604020202020204" pitchFamily="34" charset="0"/>
              </a:rPr>
              <a:t>O‘zbek</a:t>
            </a:r>
            <a:r>
              <a:rPr lang="en-US" sz="5900" spc="11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900" spc="11" dirty="0" err="1">
                <a:latin typeface="Arial" panose="020B0604020202020204" pitchFamily="34" charset="0"/>
                <a:cs typeface="Arial" panose="020B0604020202020204" pitchFamily="34" charset="0"/>
              </a:rPr>
              <a:t>tili</a:t>
            </a:r>
            <a:endParaRPr sz="59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595406" y="2852936"/>
            <a:ext cx="7164890" cy="2935738"/>
          </a:xfrm>
          <a:prstGeom prst="rect">
            <a:avLst/>
          </a:prstGeom>
        </p:spPr>
        <p:txBody>
          <a:bodyPr wrap="square" lIns="0" tIns="29526" rIns="0" bIns="0">
            <a:spAutoFit/>
          </a:bodyPr>
          <a:lstStyle/>
          <a:p>
            <a:pPr marL="38920">
              <a:spcBef>
                <a:spcPts val="233"/>
              </a:spcBef>
              <a:defRPr/>
            </a:pPr>
            <a:r>
              <a:rPr lang="en-US" sz="36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Mavzu</a:t>
            </a:r>
            <a:r>
              <a:rPr lang="en-US" sz="36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:</a:t>
            </a:r>
            <a:r>
              <a:rPr lang="ru-RU" sz="4400" b="1" dirty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4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4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xonasi</a:t>
            </a:r>
            <a:endParaRPr lang="en-US" sz="4000" b="1" dirty="0" smtClean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920">
              <a:spcBef>
                <a:spcPts val="233"/>
              </a:spcBef>
              <a:defRPr/>
            </a:pP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Kelishiklar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. Bosh </a:t>
            </a:r>
            <a:r>
              <a:rPr lang="en-US" sz="4000" b="1" dirty="0" err="1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4000" b="1" dirty="0" smtClean="0">
                <a:solidFill>
                  <a:srgbClr val="2365C7"/>
                </a:solidFill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marL="38920">
              <a:spcBef>
                <a:spcPts val="233"/>
              </a:spcBef>
              <a:defRPr/>
            </a:pPr>
            <a:endParaRPr lang="ru-RU" sz="4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68443">
              <a:lnSpc>
                <a:spcPts val="4291"/>
              </a:lnSpc>
              <a:spcBef>
                <a:spcPts val="2599"/>
              </a:spcBef>
              <a:defRPr/>
            </a:pPr>
            <a:endParaRPr sz="3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077" name="object 5"/>
          <p:cNvSpPr>
            <a:spLocks noChangeArrowheads="1"/>
          </p:cNvSpPr>
          <p:nvPr/>
        </p:nvSpPr>
        <p:spPr bwMode="auto">
          <a:xfrm>
            <a:off x="742950" y="3140968"/>
            <a:ext cx="728663" cy="1645354"/>
          </a:xfrm>
          <a:custGeom>
            <a:avLst/>
            <a:gdLst>
              <a:gd name="T0" fmla="*/ 0 w 344170"/>
              <a:gd name="T1" fmla="*/ 0 h 680719"/>
              <a:gd name="T2" fmla="*/ 344170 w 344170"/>
              <a:gd name="T3" fmla="*/ 680719 h 680719"/>
            </a:gdLst>
            <a:ahLst/>
            <a:cxnLst/>
            <a:rect l="T0" t="T1" r="T2" b="T3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79" name="object 9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3080" name="object 10"/>
          <p:cNvSpPr>
            <a:spLocks noChangeArrowheads="1"/>
          </p:cNvSpPr>
          <p:nvPr/>
        </p:nvSpPr>
        <p:spPr bwMode="auto">
          <a:xfrm>
            <a:off x="9940925" y="482600"/>
            <a:ext cx="1276350" cy="1276350"/>
          </a:xfrm>
          <a:custGeom>
            <a:avLst/>
            <a:gdLst>
              <a:gd name="T0" fmla="*/ 0 w 603885"/>
              <a:gd name="T1" fmla="*/ 0 h 603885"/>
              <a:gd name="T2" fmla="*/ 603885 w 603885"/>
              <a:gd name="T3" fmla="*/ 603885 h 603885"/>
            </a:gdLst>
            <a:ahLst/>
            <a:cxnLst/>
            <a:rect l="T0" t="T1" r="T2" b="T3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noFill/>
          <a:ln w="30481">
            <a:solidFill>
              <a:srgbClr val="FEFEFE"/>
            </a:solidFill>
            <a:miter lim="800000"/>
            <a:headEnd/>
            <a:tailEnd/>
          </a:ln>
        </p:spPr>
        <p:txBody>
          <a:bodyPr lIns="0" tIns="0" rIns="0" bIns="0"/>
          <a:lstStyle/>
          <a:p>
            <a:endParaRPr lang="ru-RU" sz="2400"/>
          </a:p>
        </p:txBody>
      </p:sp>
      <p:sp>
        <p:nvSpPr>
          <p:cNvPr id="22" name="object 12">
            <a:extLst>
              <a:ext uri="{FF2B5EF4-FFF2-40B4-BE49-F238E27FC236}"/>
            </a:extLst>
          </p:cNvPr>
          <p:cNvSpPr txBox="1"/>
          <p:nvPr/>
        </p:nvSpPr>
        <p:spPr>
          <a:xfrm>
            <a:off x="10410825" y="527050"/>
            <a:ext cx="366713" cy="787400"/>
          </a:xfrm>
          <a:prstGeom prst="rect">
            <a:avLst/>
          </a:prstGeom>
        </p:spPr>
        <p:txBody>
          <a:bodyPr lIns="0" tIns="33554" rIns="0" bIns="0">
            <a:spAutoFit/>
          </a:bodyPr>
          <a:lstStyle/>
          <a:p>
            <a:pPr>
              <a:spcBef>
                <a:spcPts val="265"/>
              </a:spcBef>
              <a:defRPr/>
            </a:pPr>
            <a:r>
              <a:rPr lang="en-US" sz="4800" b="1" spc="21" dirty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/>
            </a:extLst>
          </p:cNvPr>
          <p:cNvSpPr txBox="1"/>
          <p:nvPr/>
        </p:nvSpPr>
        <p:spPr>
          <a:xfrm>
            <a:off x="10142539" y="1146175"/>
            <a:ext cx="1011236" cy="456636"/>
          </a:xfrm>
          <a:prstGeom prst="rect">
            <a:avLst/>
          </a:prstGeom>
        </p:spPr>
        <p:txBody>
          <a:bodyPr wrap="square" lIns="0" tIns="25500" rIns="0" bIns="0">
            <a:spAutoFit/>
          </a:bodyPr>
          <a:lstStyle/>
          <a:p>
            <a:pPr algn="ctr">
              <a:spcBef>
                <a:spcPts val="201"/>
              </a:spcBef>
              <a:defRPr/>
            </a:pPr>
            <a:r>
              <a:rPr sz="28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2800" b="1" dirty="0">
              <a:latin typeface="Arial"/>
              <a:cs typeface="Arial"/>
            </a:endParaRPr>
          </a:p>
        </p:txBody>
      </p:sp>
      <p:sp>
        <p:nvSpPr>
          <p:cNvPr id="3083" name="object 31"/>
          <p:cNvSpPr>
            <a:spLocks noChangeArrowheads="1"/>
          </p:cNvSpPr>
          <p:nvPr/>
        </p:nvSpPr>
        <p:spPr bwMode="auto">
          <a:xfrm>
            <a:off x="742950" y="750888"/>
            <a:ext cx="269875" cy="404812"/>
          </a:xfrm>
          <a:prstGeom prst="rect">
            <a:avLst/>
          </a:prstGeom>
          <a:blipFill dpi="0" rotWithShape="1">
            <a:blip r:embed="rId2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4" name="object 32"/>
          <p:cNvSpPr>
            <a:spLocks noChangeArrowheads="1"/>
          </p:cNvSpPr>
          <p:nvPr/>
        </p:nvSpPr>
        <p:spPr bwMode="auto">
          <a:xfrm>
            <a:off x="1071563" y="673100"/>
            <a:ext cx="269875" cy="482600"/>
          </a:xfrm>
          <a:prstGeom prst="rect">
            <a:avLst/>
          </a:prstGeom>
          <a:blipFill dpi="0" rotWithShape="1">
            <a:blip r:embed="rId3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5" name="object 33"/>
          <p:cNvSpPr>
            <a:spLocks noChangeArrowheads="1"/>
          </p:cNvSpPr>
          <p:nvPr/>
        </p:nvSpPr>
        <p:spPr bwMode="auto">
          <a:xfrm>
            <a:off x="1398588" y="828675"/>
            <a:ext cx="269875" cy="327025"/>
          </a:xfrm>
          <a:prstGeom prst="rect">
            <a:avLst/>
          </a:prstGeom>
          <a:blipFill dpi="0" rotWithShape="1">
            <a:blip r:embed="rId4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sp>
        <p:nvSpPr>
          <p:cNvPr id="3086" name="object 34"/>
          <p:cNvSpPr>
            <a:spLocks noChangeArrowheads="1"/>
          </p:cNvSpPr>
          <p:nvPr/>
        </p:nvSpPr>
        <p:spPr bwMode="auto">
          <a:xfrm>
            <a:off x="993775" y="1214438"/>
            <a:ext cx="520700" cy="346075"/>
          </a:xfrm>
          <a:prstGeom prst="rect">
            <a:avLst/>
          </a:prstGeom>
          <a:blipFill dpi="0" rotWithShape="1">
            <a:blip r:embed="rId5"/>
            <a:srcRect/>
            <a:stretch>
              <a:fillRect/>
            </a:stretch>
          </a:blipFill>
          <a:ln w="9525">
            <a:noFill/>
            <a:miter lim="800000"/>
            <a:headEnd/>
            <a:tailEnd/>
          </a:ln>
        </p:spPr>
        <p:txBody>
          <a:bodyPr lIns="0" tIns="0" rIns="0" bIns="0"/>
          <a:lstStyle/>
          <a:p>
            <a:endParaRPr lang="ru-RU"/>
          </a:p>
        </p:txBody>
      </p:sp>
      <p:pic>
        <p:nvPicPr>
          <p:cNvPr id="1026" name="Picture 2" descr="C:\Users\win7 32\Desktop\8-_1_.jpg"/>
          <p:cNvPicPr>
            <a:picLocks noGrp="1" noChangeAspect="1" noChangeArrowheads="1"/>
          </p:cNvPicPr>
          <p:nvPr>
            <p:ph type="pic" sz="quarter" idx="12"/>
          </p:nvPr>
        </p:nvPicPr>
        <p:blipFill>
          <a:blip r:embed="rId6"/>
          <a:srcRect l="16451" r="16451"/>
          <a:stretch>
            <a:fillRect/>
          </a:stretch>
        </p:blipFill>
        <p:spPr bwMode="auto">
          <a:xfrm>
            <a:off x="8310578" y="2786058"/>
            <a:ext cx="3328416" cy="3407438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086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43060887"/>
              </p:ext>
            </p:extLst>
          </p:nvPr>
        </p:nvGraphicFramePr>
        <p:xfrm>
          <a:off x="335358" y="1268761"/>
          <a:ext cx="11593290" cy="5256583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2050"/>
                <a:gridCol w="1800200"/>
                <a:gridCol w="1584176"/>
                <a:gridCol w="3744416"/>
                <a:gridCol w="4032448"/>
              </a:tblGrid>
              <a:tr h="1506586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T/r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Kelishik</a:t>
                      </a:r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nomi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Qo‘shim-chalar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So‘roqlari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28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Misollar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2812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Bosh </a:t>
                      </a:r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kelishik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---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Kim? </a:t>
                      </a:r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Nima</a:t>
                      </a: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Qayer</a:t>
                      </a: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Azim, </a:t>
                      </a:r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maktab</a:t>
                      </a: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daftar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493757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Qaratqich</a:t>
                      </a: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kelishigi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ning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Kimning</a:t>
                      </a: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Nimaning</a:t>
                      </a: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Qayerning</a:t>
                      </a: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Azimning</a:t>
                      </a: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maktabning</a:t>
                      </a: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daftarning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128120"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Tushum</a:t>
                      </a: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kelishigi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Kimni</a:t>
                      </a: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Nimani</a:t>
                      </a: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Qayerni</a:t>
                      </a: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Azimni</a:t>
                      </a: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2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maktabni</a:t>
                      </a:r>
                      <a:r>
                        <a:rPr lang="en-US" sz="32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32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2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daftarni</a:t>
                      </a:r>
                      <a:endParaRPr lang="ru-RU" sz="32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72354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BILIB  OLING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C:\Documents and Settings\User\Рабочий стол\онлайн дарс\1-дарсга расмлар\IMG_20200805_062549_479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5086" y="0"/>
            <a:ext cx="1079500" cy="10715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07580837"/>
              </p:ext>
            </p:extLst>
          </p:nvPr>
        </p:nvGraphicFramePr>
        <p:xfrm>
          <a:off x="322353" y="1268760"/>
          <a:ext cx="11593290" cy="5303520"/>
        </p:xfrm>
        <a:graphic>
          <a:graphicData uri="http://schemas.openxmlformats.org/drawingml/2006/table">
            <a:tbl>
              <a:tblPr firstRow="1" bandRow="1">
                <a:tableStyleId>{7DF18680-E054-41AD-8BC1-D1AEF772440D}</a:tableStyleId>
              </a:tblPr>
              <a:tblGrid>
                <a:gridCol w="432050"/>
                <a:gridCol w="1656184"/>
                <a:gridCol w="1152128"/>
                <a:gridCol w="3384376"/>
                <a:gridCol w="4968552"/>
              </a:tblGrid>
              <a:tr h="1294180"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T/r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Kelishik</a:t>
                      </a:r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nomi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Qo</a:t>
                      </a:r>
                      <a:r>
                        <a:rPr lang="en-US" sz="28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‘-shim-</a:t>
                      </a:r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chalar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So‘roqlari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Misollar</a:t>
                      </a:r>
                      <a:endParaRPr lang="ru-RU" sz="28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380459"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Jo‘nalish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kelishigi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ga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ka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</a:p>
                    <a:p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Kimga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Nimaga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Qayerga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Qachon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Azimga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daftarga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maktabga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tongga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Tongga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yaqin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keldi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)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380459"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O‘rin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payt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kelishigi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-da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Kimda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Nimada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Qayerda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Qachon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Azimda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daftarda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maktabda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tongda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(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Tongda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keldi</a:t>
                      </a:r>
                      <a:r>
                        <a:rPr lang="en-US" sz="30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949066"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Chiqish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kelishigi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-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dan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Kimdan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Nimadan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Qayerdan?Qachon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?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Azimdan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daftardan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tongdan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, (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Tongdan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0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keldi</a:t>
                      </a:r>
                      <a:r>
                        <a:rPr lang="en-US" sz="30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.)</a:t>
                      </a:r>
                      <a:endParaRPr lang="ru-RU" sz="30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1353180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2-mashq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5275" y="1357298"/>
            <a:ext cx="11144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8084" y="1142984"/>
            <a:ext cx="11787270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tagiga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Составьте из слов словосочетание и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пишите.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Овал 1"/>
          <p:cNvSpPr/>
          <p:nvPr/>
        </p:nvSpPr>
        <p:spPr>
          <a:xfrm>
            <a:off x="834328" y="2412504"/>
            <a:ext cx="2543089" cy="914400"/>
          </a:xfrm>
          <a:prstGeom prst="ellipse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o‘st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595275" y="3857633"/>
            <a:ext cx="2782142" cy="914400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qadrdon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Овал 9"/>
          <p:cNvSpPr/>
          <p:nvPr/>
        </p:nvSpPr>
        <p:spPr>
          <a:xfrm>
            <a:off x="3557885" y="2917949"/>
            <a:ext cx="2543089" cy="9144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daftar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Овал 10"/>
          <p:cNvSpPr/>
          <p:nvPr/>
        </p:nvSpPr>
        <p:spPr>
          <a:xfrm>
            <a:off x="1014796" y="5373216"/>
            <a:ext cx="2543089" cy="914400"/>
          </a:xfrm>
          <a:prstGeom prst="ellipse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3575909" y="4627458"/>
            <a:ext cx="2543089" cy="914400"/>
          </a:xfrm>
          <a:prstGeom prst="ellipse">
            <a:avLst/>
          </a:prstGeom>
          <a:solidFill>
            <a:schemeClr val="accent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bog‘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Овал 12"/>
          <p:cNvSpPr/>
          <p:nvPr/>
        </p:nvSpPr>
        <p:spPr>
          <a:xfrm>
            <a:off x="7104112" y="5306509"/>
            <a:ext cx="2543089" cy="914400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Овал 13"/>
          <p:cNvSpPr/>
          <p:nvPr/>
        </p:nvSpPr>
        <p:spPr>
          <a:xfrm>
            <a:off x="6100974" y="3857633"/>
            <a:ext cx="2543089" cy="914400"/>
          </a:xfrm>
          <a:prstGeom prst="ellipse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oytaxt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Овал 14"/>
          <p:cNvSpPr/>
          <p:nvPr/>
        </p:nvSpPr>
        <p:spPr>
          <a:xfrm>
            <a:off x="6185987" y="2527979"/>
            <a:ext cx="2543089" cy="9144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et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Овал 15"/>
          <p:cNvSpPr/>
          <p:nvPr/>
        </p:nvSpPr>
        <p:spPr>
          <a:xfrm>
            <a:off x="9196513" y="4209653"/>
            <a:ext cx="2543089" cy="914400"/>
          </a:xfrm>
          <a:prstGeom prst="ellipse">
            <a:avLst/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Овал 16"/>
          <p:cNvSpPr/>
          <p:nvPr/>
        </p:nvSpPr>
        <p:spPr>
          <a:xfrm>
            <a:off x="9120336" y="2737301"/>
            <a:ext cx="2543089" cy="914400"/>
          </a:xfrm>
          <a:prstGeom prst="ellipse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maktab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2-mashq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5275" y="1357298"/>
            <a:ext cx="11144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38084" y="1142984"/>
            <a:ext cx="1178727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bir-biriga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bog‘lab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birikmasi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Egalik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kelishik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qo‘shimchalarining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tagiga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chizing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39416" y="2492896"/>
            <a:ext cx="6100453" cy="406265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Vatanimizning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poytaxti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Qadrdon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do‘st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Daftarning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beti</a:t>
            </a:r>
            <a:endParaRPr lang="en-US" sz="4800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Sinf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xonasi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Maktabning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8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bog‘i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ru-RU" dirty="0"/>
          </a:p>
        </p:txBody>
      </p:sp>
      <p:sp>
        <p:nvSpPr>
          <p:cNvPr id="18" name="Минус 17"/>
          <p:cNvSpPr/>
          <p:nvPr/>
        </p:nvSpPr>
        <p:spPr>
          <a:xfrm>
            <a:off x="2278234" y="4707147"/>
            <a:ext cx="1394042" cy="45719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Минус 18"/>
          <p:cNvSpPr/>
          <p:nvPr/>
        </p:nvSpPr>
        <p:spPr>
          <a:xfrm>
            <a:off x="2639616" y="6165304"/>
            <a:ext cx="1394042" cy="45719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Минус 19"/>
          <p:cNvSpPr/>
          <p:nvPr/>
        </p:nvSpPr>
        <p:spPr>
          <a:xfrm>
            <a:off x="3192621" y="3284984"/>
            <a:ext cx="1394042" cy="45719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Минус 20"/>
          <p:cNvSpPr/>
          <p:nvPr/>
        </p:nvSpPr>
        <p:spPr>
          <a:xfrm>
            <a:off x="4402218" y="4667445"/>
            <a:ext cx="392204" cy="45719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Минус 21"/>
          <p:cNvSpPr/>
          <p:nvPr/>
        </p:nvSpPr>
        <p:spPr>
          <a:xfrm flipV="1">
            <a:off x="5015880" y="6118867"/>
            <a:ext cx="470520" cy="45719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3" name="Минус 22"/>
          <p:cNvSpPr/>
          <p:nvPr/>
        </p:nvSpPr>
        <p:spPr>
          <a:xfrm>
            <a:off x="6384032" y="3239265"/>
            <a:ext cx="392204" cy="45719"/>
          </a:xfrm>
          <a:prstGeom prst="mathMinus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4906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1"/>
          <p:cNvSpPr>
            <a:spLocks noGrp="1"/>
          </p:cNvSpPr>
          <p:nvPr/>
        </p:nvSpPr>
        <p:spPr>
          <a:xfrm>
            <a:off x="1546998" y="214290"/>
            <a:ext cx="9144000" cy="184665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>
            <a:spAutoFit/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050" b="1" i="0">
                <a:solidFill>
                  <a:schemeClr val="bg1"/>
                </a:solidFill>
                <a:latin typeface="Arial"/>
                <a:ea typeface="+mn-ea"/>
                <a:cs typeface="Arial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US" sz="4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-mashq </a:t>
            </a:r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3600" dirty="0"/>
              <a:t/>
            </a:r>
            <a:br>
              <a:rPr lang="en-US" sz="3600" dirty="0"/>
            </a:b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95275" y="1357298"/>
            <a:ext cx="11144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 smtClean="0">
                <a:latin typeface="Times New Roman" pitchFamily="18" charset="0"/>
                <a:cs typeface="Times New Roman" pitchFamily="18" charset="0"/>
              </a:rPr>
              <a:t>    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9336" y="1142984"/>
            <a:ext cx="120726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Bosh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kelishikda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qatnashgan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gaplarni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toping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daftaringizga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401048" y="1846630"/>
            <a:ext cx="11215687" cy="42863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defRPr/>
            </a:pP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                                 Bosh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kelishikdagi</a:t>
            </a:r>
            <a:r>
              <a:rPr lang="en-US" sz="3200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so‘zlar</a:t>
            </a:r>
            <a:endParaRPr lang="ru-RU" sz="3200" dirty="0">
              <a:solidFill>
                <a:srgbClr val="7030A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Скругленный прямоугольник 14"/>
          <p:cNvSpPr/>
          <p:nvPr/>
        </p:nvSpPr>
        <p:spPr>
          <a:xfrm>
            <a:off x="401048" y="2565145"/>
            <a:ext cx="5607883" cy="10001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Yulduz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xolasinikiga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borsa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jim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o‘tirmaydi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16680" y="3820318"/>
            <a:ext cx="5607883" cy="5429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Men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ertak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kitobni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olib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qo‘ydim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en-US" sz="3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416721" y="4608772"/>
            <a:ext cx="5607843" cy="1000125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juda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shirin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meva</a:t>
            </a:r>
            <a:r>
              <a:rPr lang="en-US" sz="3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7043817" y="2708920"/>
            <a:ext cx="2808312" cy="71257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Yulduz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кругленный прямоугольник 18"/>
          <p:cNvSpPr/>
          <p:nvPr/>
        </p:nvSpPr>
        <p:spPr>
          <a:xfrm>
            <a:off x="7032104" y="3820318"/>
            <a:ext cx="2808313" cy="54292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Men</a:t>
            </a:r>
            <a:endParaRPr lang="en-US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Скругленный прямоугольник 19"/>
          <p:cNvSpPr/>
          <p:nvPr/>
        </p:nvSpPr>
        <p:spPr>
          <a:xfrm>
            <a:off x="7032104" y="4797152"/>
            <a:ext cx="2808313" cy="623366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olma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Скругленный прямоугольник 20"/>
          <p:cNvSpPr/>
          <p:nvPr/>
        </p:nvSpPr>
        <p:spPr>
          <a:xfrm>
            <a:off x="416720" y="5797863"/>
            <a:ext cx="5607844" cy="697292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devoriga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plakatlar</a:t>
            </a:r>
            <a:r>
              <a:rPr lang="en-US" sz="32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ilingan</a:t>
            </a:r>
            <a:r>
              <a:rPr lang="en-US" sz="32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Скругленный прямоугольник 21"/>
          <p:cNvSpPr/>
          <p:nvPr/>
        </p:nvSpPr>
        <p:spPr>
          <a:xfrm>
            <a:off x="7032104" y="5797863"/>
            <a:ext cx="2808313" cy="583465"/>
          </a:xfrm>
          <a:prstGeom prst="roundRect">
            <a:avLst/>
          </a:prstGeom>
          <a:solidFill>
            <a:schemeClr val="accent4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>
            <a:defPPr>
              <a:defRPr lang="ru-RU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defRPr/>
            </a:pPr>
            <a:r>
              <a:rPr lang="en-US" sz="3600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plakatlar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6212478" y="2275268"/>
            <a:ext cx="391196" cy="432844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463599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4-mashq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631967" y="1643050"/>
            <a:ext cx="4634350" cy="9286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               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xonasi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38218" y="2928933"/>
            <a:ext cx="5570454" cy="9286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Xonamiz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631967" y="4143379"/>
            <a:ext cx="7082622" cy="9286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shinam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yorug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‘. 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667748" y="5357825"/>
            <a:ext cx="10971054" cy="92869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Bugun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maktabda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                        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bilan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uchrashuv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bo‘ldi</a:t>
            </a:r>
            <a:r>
              <a:rPr lang="en-US" sz="3600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endParaRPr lang="ru-RU" sz="36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322513" y="1784231"/>
            <a:ext cx="223224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18309" y="3070115"/>
            <a:ext cx="37084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hinam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yorug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‘.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824355" y="4250659"/>
            <a:ext cx="16733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xonasi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887442" y="5499003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ilshunos</a:t>
            </a: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olimlar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553998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MUSTAQIL BAJARISH UCHUN TOPSHIRIQLAR</a:t>
            </a:r>
            <a:endParaRPr lang="ru-RU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595670" y="1785926"/>
            <a:ext cx="8358246" cy="4801314"/>
          </a:xfrm>
        </p:spPr>
        <p:txBody>
          <a:bodyPr/>
          <a:lstStyle/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1. Bosh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kelishikda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kelgan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otlarga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4-5 ta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misol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yozing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en-US" sz="28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(59 bet)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endParaRPr lang="en-US" dirty="0" smtClean="0">
              <a:solidFill>
                <a:srgbClr val="231F20"/>
              </a:solidFill>
              <a:latin typeface="Times New Roman" pitchFamily="18" charset="0"/>
              <a:cs typeface="Times New Roman" pitchFamily="18" charset="0"/>
            </a:endParaRP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2.O‘zbek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xonasi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haqida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gaplar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tuzing</a:t>
            </a: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.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 </a:t>
            </a:r>
          </a:p>
          <a:p>
            <a:pPr marL="0" indent="0" eaLnBrk="1" hangingPunct="1">
              <a:spcBef>
                <a:spcPct val="0"/>
              </a:spcBef>
              <a:buFontTx/>
              <a:buNone/>
            </a:pPr>
            <a:r>
              <a:rPr lang="en-US" sz="4000" dirty="0" smtClean="0">
                <a:solidFill>
                  <a:srgbClr val="231F20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endParaRPr lang="en-US" sz="4000" dirty="0" smtClean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 descr="C:\Users\win7 32\Desktop\sinf-pasporti-photo-big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80960" y="2000240"/>
            <a:ext cx="3143272" cy="3071834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8084" y="285728"/>
            <a:ext cx="11715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YODGA OLING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01245" y="1412776"/>
            <a:ext cx="2592288" cy="1296144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</a:t>
            </a:r>
            <a:r>
              <a:rPr lang="en-US" sz="40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turkumi</a:t>
            </a:r>
            <a:endParaRPr lang="ru-RU" sz="40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1847528" y="2906409"/>
            <a:ext cx="2878832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Atoqli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3575720" y="5427426"/>
            <a:ext cx="3096344" cy="113392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Tarixiy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sana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bayram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17971" y="5449330"/>
            <a:ext cx="2825701" cy="111201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Tashkilot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muassasa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4295800" y="4057309"/>
            <a:ext cx="2217614" cy="108419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Geografik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25598" y="4057309"/>
            <a:ext cx="2088232" cy="1078179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Shaxs</a:t>
            </a:r>
            <a:endParaRPr lang="en-US" sz="28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68208" y="2906409"/>
            <a:ext cx="2736304" cy="72008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Turdosh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otlar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Прямоугольник 15"/>
          <p:cNvSpPr/>
          <p:nvPr/>
        </p:nvSpPr>
        <p:spPr>
          <a:xfrm>
            <a:off x="7032104" y="4707347"/>
            <a:ext cx="1409281" cy="12979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Kasb-hunar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8688288" y="4707347"/>
            <a:ext cx="1296144" cy="12870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O‘rin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-joy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10272464" y="4707347"/>
            <a:ext cx="1296144" cy="128704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Narsa-buyum</a:t>
            </a:r>
            <a:r>
              <a:rPr lang="en-US" sz="28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nomlari</a:t>
            </a:r>
            <a:endParaRPr lang="ru-RU" sz="28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Стрелка вниз 2"/>
          <p:cNvSpPr/>
          <p:nvPr/>
        </p:nvSpPr>
        <p:spPr>
          <a:xfrm>
            <a:off x="2607651" y="3856243"/>
            <a:ext cx="319997" cy="1480309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Стрелка вниз 18"/>
          <p:cNvSpPr/>
          <p:nvPr/>
        </p:nvSpPr>
        <p:spPr>
          <a:xfrm>
            <a:off x="3787502" y="3840925"/>
            <a:ext cx="285819" cy="1442821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0" name="Стрелка вниз 19"/>
          <p:cNvSpPr/>
          <p:nvPr/>
        </p:nvSpPr>
        <p:spPr>
          <a:xfrm rot="18821363">
            <a:off x="5011425" y="3116220"/>
            <a:ext cx="263354" cy="978408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1" name="Стрелка вниз 20"/>
          <p:cNvSpPr/>
          <p:nvPr/>
        </p:nvSpPr>
        <p:spPr>
          <a:xfrm rot="2674425">
            <a:off x="1334863" y="3241662"/>
            <a:ext cx="242316" cy="881529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2" name="Стрелка вниз 21"/>
          <p:cNvSpPr/>
          <p:nvPr/>
        </p:nvSpPr>
        <p:spPr>
          <a:xfrm rot="3116700">
            <a:off x="4212364" y="1953376"/>
            <a:ext cx="412170" cy="978408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4" name="Стрелка вниз 23"/>
          <p:cNvSpPr/>
          <p:nvPr/>
        </p:nvSpPr>
        <p:spPr>
          <a:xfrm rot="18107835">
            <a:off x="7996278" y="1961919"/>
            <a:ext cx="361810" cy="978408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5" name="Стрелка вниз 24"/>
          <p:cNvSpPr/>
          <p:nvPr/>
        </p:nvSpPr>
        <p:spPr>
          <a:xfrm rot="19109031">
            <a:off x="10516927" y="3686890"/>
            <a:ext cx="264898" cy="978408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6" name="Стрелка вниз 25"/>
          <p:cNvSpPr/>
          <p:nvPr/>
        </p:nvSpPr>
        <p:spPr>
          <a:xfrm>
            <a:off x="9192344" y="3759190"/>
            <a:ext cx="288949" cy="901643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9" name="Стрелка вниз 28"/>
          <p:cNvSpPr/>
          <p:nvPr/>
        </p:nvSpPr>
        <p:spPr>
          <a:xfrm rot="2769332">
            <a:off x="7961983" y="3690095"/>
            <a:ext cx="225269" cy="978408"/>
          </a:xfrm>
          <a:prstGeom prst="downArrow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238084" y="285728"/>
            <a:ext cx="117158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YODGA OLING</a:t>
            </a:r>
            <a:endParaRPr lang="ru-RU" sz="3600" b="1" dirty="0">
              <a:solidFill>
                <a:schemeClr val="bg1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479376" y="1340768"/>
            <a:ext cx="2592288" cy="16561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Mening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Vatanim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3" name="Скругленный прямоугольник 22"/>
          <p:cNvSpPr/>
          <p:nvPr/>
        </p:nvSpPr>
        <p:spPr>
          <a:xfrm>
            <a:off x="3242818" y="2276872"/>
            <a:ext cx="2592288" cy="16561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Oila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a’zolarining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ish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kuni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7" name="Скругленный прямоугольник 26"/>
          <p:cNvSpPr/>
          <p:nvPr/>
        </p:nvSpPr>
        <p:spPr>
          <a:xfrm>
            <a:off x="8904312" y="4725144"/>
            <a:ext cx="2657254" cy="1656184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Ustozga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rahmat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8" name="Скругленный прямоугольник 27"/>
          <p:cNvSpPr/>
          <p:nvPr/>
        </p:nvSpPr>
        <p:spPr>
          <a:xfrm>
            <a:off x="6130732" y="3523568"/>
            <a:ext cx="2592288" cy="1661632"/>
          </a:xfrm>
          <a:prstGeom prst="round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Yangi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fanlarni</a:t>
            </a:r>
            <a:r>
              <a:rPr lang="en-US" sz="36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o‘rganamiz</a:t>
            </a:r>
            <a:r>
              <a:rPr lang="en-US" sz="3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6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9595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119063" y="274638"/>
            <a:ext cx="11809412" cy="615950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TAYANCH  SO‘Z VA SO‘Z BIRIKMALARI</a:t>
            </a:r>
            <a:endParaRPr lang="ru-R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Овал 7"/>
          <p:cNvSpPr/>
          <p:nvPr/>
        </p:nvSpPr>
        <p:spPr>
          <a:xfrm>
            <a:off x="380960" y="1357298"/>
            <a:ext cx="6715172" cy="5072098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Fan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xonalari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xonasi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xona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devorlari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javonlari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o‘quvchilar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yorug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‘,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mashg‘ulotlari</a:t>
            </a:r>
            <a:r>
              <a:rPr lang="en-US" sz="40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.</a:t>
            </a:r>
          </a:p>
        </p:txBody>
      </p:sp>
      <p:pic>
        <p:nvPicPr>
          <p:cNvPr id="1026" name="Picture 2" descr="C:\Users\win7 32\Desktop\writing-icon-girl-vector-91776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310446" y="1643050"/>
            <a:ext cx="4500594" cy="4597241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5605686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1000" fill="hold"/>
                                        <p:tgtEl>
                                          <p:spTgt spid="102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263351" y="214290"/>
            <a:ext cx="11665123" cy="879096"/>
          </a:xfr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4800" dirty="0" smtClean="0">
                <a:latin typeface="Times New Roman" pitchFamily="18" charset="0"/>
                <a:cs typeface="Times New Roman" pitchFamily="18" charset="0"/>
              </a:rPr>
              <a:t>1-topshiriq</a:t>
            </a:r>
            <a:endParaRPr lang="ru-RU" sz="4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0960" y="1357298"/>
            <a:ext cx="11430080" cy="50167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Olga,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qayerda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Albatta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xonasida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xonasi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nechanchi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qavatda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xonasi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ikkinchi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qavatda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Mashg‘ulotlar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har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doim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o‘sha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xonada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o‘tkaziladimi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Ha,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Shuhrat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darslari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shu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xonada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>
              <a:buFontTx/>
              <a:buChar char="-"/>
            </a:pP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xonasida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nimalar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4000" dirty="0" err="1" smtClean="0">
                <a:latin typeface="Times New Roman" pitchFamily="18" charset="0"/>
                <a:cs typeface="Times New Roman" pitchFamily="18" charset="0"/>
              </a:rPr>
              <a:t>bor</a:t>
            </a:r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?</a:t>
            </a:r>
          </a:p>
          <a:p>
            <a:r>
              <a:rPr lang="en-US" sz="4000" dirty="0" smtClean="0">
                <a:latin typeface="Times New Roman" pitchFamily="18" charset="0"/>
                <a:cs typeface="Times New Roman" pitchFamily="18" charset="0"/>
              </a:rPr>
              <a:t>- …  .</a:t>
            </a:r>
            <a:endParaRPr lang="en-US" sz="40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99890\Desktop\ozbek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68008" y="2772117"/>
            <a:ext cx="5508615" cy="3672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99890\Desktop\oz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5598" y="1340768"/>
            <a:ext cx="5434014" cy="38164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855640" y="0"/>
            <a:ext cx="739859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chemeClr val="bg1"/>
                </a:solidFill>
              </a:rPr>
              <a:t>   </a:t>
            </a:r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5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xonasi</a:t>
            </a:r>
            <a:endParaRPr lang="ru-RU" sz="5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36483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142852"/>
            <a:ext cx="9501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Savollar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51384" y="1556792"/>
            <a:ext cx="11161241" cy="40010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Maktabingizda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xonasi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bormi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xonasi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nechanchi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qavatda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joylashgan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Sinfingizda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jihozlar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bor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4.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O‘zbek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tili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fanidan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qanday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tanlov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va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tadbirlar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o‘tkazgansiz</a:t>
            </a:r>
            <a:r>
              <a:rPr lang="en-US" sz="4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.?</a:t>
            </a:r>
          </a:p>
          <a:p>
            <a:endParaRPr lang="en-US" dirty="0" smtClean="0"/>
          </a:p>
          <a:p>
            <a:endParaRPr lang="en-US" dirty="0" smtClean="0"/>
          </a:p>
          <a:p>
            <a:endParaRPr lang="ru-RU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8" y="1357313"/>
            <a:ext cx="4286250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Picture 2" descr="https://qamshy.kz/media/2019/11/28/1535713312_0_92279_cfc3696d_orig.png?width=600&amp;height=31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2438" y="1357313"/>
            <a:ext cx="4143364" cy="3714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Прямоугольник 5"/>
          <p:cNvSpPr/>
          <p:nvPr/>
        </p:nvSpPr>
        <p:spPr>
          <a:xfrm>
            <a:off x="5015880" y="1357313"/>
            <a:ext cx="6938036" cy="720082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joylashgan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расположен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yorug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‘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светлый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keng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просторный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devor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стена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yozuvchi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писатель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shoir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поэт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to‘garak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кружок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4000" b="1" dirty="0" err="1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tanlov</a:t>
            </a:r>
            <a:r>
              <a:rPr lang="en-US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4000" b="1" dirty="0" smtClean="0">
                <a:solidFill>
                  <a:srgbClr val="7030A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4000" b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конкурс</a:t>
            </a:r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0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4400" b="1" dirty="0" smtClean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381092" y="214290"/>
            <a:ext cx="950125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“XOTIRA  MASHQI”</a:t>
            </a:r>
            <a:endParaRPr lang="ru-RU" sz="40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91058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/>
        </p:nvSpPr>
        <p:spPr>
          <a:xfrm>
            <a:off x="1381092" y="142852"/>
            <a:ext cx="950125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sz="48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sz="4800" b="1" dirty="0" err="1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mashq</a:t>
            </a:r>
            <a:endParaRPr lang="ru-RU" sz="48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8281" y="1214422"/>
            <a:ext cx="1204371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Nuqtalar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o‘rniga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kerakli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so‘zlarni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800" dirty="0" err="1" smtClean="0">
                <a:latin typeface="Times New Roman" pitchFamily="18" charset="0"/>
                <a:cs typeface="Times New Roman" pitchFamily="18" charset="0"/>
              </a:rPr>
              <a:t>qo‘ying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Вместо </a:t>
            </a:r>
            <a:r>
              <a:rPr lang="ru-RU" sz="2800" dirty="0">
                <a:latin typeface="Times New Roman" pitchFamily="18" charset="0"/>
                <a:cs typeface="Times New Roman" pitchFamily="18" charset="0"/>
              </a:rPr>
              <a:t>точек вставьте нужные слова</a:t>
            </a:r>
            <a:r>
              <a:rPr lang="en-US" dirty="0" smtClean="0"/>
              <a:t> </a:t>
            </a:r>
            <a:endParaRPr lang="ru-RU" dirty="0"/>
          </a:p>
        </p:txBody>
      </p:sp>
      <p:sp>
        <p:nvSpPr>
          <p:cNvPr id="13" name="TextBox 12"/>
          <p:cNvSpPr txBox="1"/>
          <p:nvPr/>
        </p:nvSpPr>
        <p:spPr>
          <a:xfrm>
            <a:off x="226894" y="2055872"/>
            <a:ext cx="115729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1.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bizning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…            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2. Bu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sinf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xonasida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…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darsi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bo‘ladi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3.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O‘zbek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tili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xonasining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devorlarida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va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</a:t>
            </a:r>
          </a:p>
          <a:p>
            <a:r>
              <a:rPr lang="en-US" sz="3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suratlari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ilingan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badiiy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kitoblar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bor.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Doska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tepasida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                                 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plakatni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err="1" smtClean="0">
                <a:latin typeface="Times New Roman" pitchFamily="18" charset="0"/>
                <a:cs typeface="Times New Roman" pitchFamily="18" charset="0"/>
              </a:rPr>
              <a:t>ko‘rasiz</a:t>
            </a:r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r>
              <a:rPr lang="en-US" sz="3600" dirty="0" smtClean="0">
                <a:latin typeface="Times New Roman" pitchFamily="18" charset="0"/>
                <a:cs typeface="Times New Roman" pitchFamily="18" charset="0"/>
              </a:rPr>
              <a:t>        </a:t>
            </a:r>
          </a:p>
          <a:p>
            <a:endParaRPr lang="ru-RU" dirty="0"/>
          </a:p>
        </p:txBody>
      </p:sp>
      <p:sp>
        <p:nvSpPr>
          <p:cNvPr id="2" name="Прямоугольник 1"/>
          <p:cNvSpPr/>
          <p:nvPr/>
        </p:nvSpPr>
        <p:spPr>
          <a:xfrm>
            <a:off x="3970903" y="2795627"/>
            <a:ext cx="1561303" cy="39497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‘zbek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2913554" y="2248930"/>
            <a:ext cx="1872208" cy="39541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infimiz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104112" y="3289684"/>
            <a:ext cx="1944216" cy="4296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ozuvchi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9637633" y="3274457"/>
            <a:ext cx="2186078" cy="46015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shoirlarning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1971448" y="4390634"/>
            <a:ext cx="1778961" cy="4296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javonida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3590485" y="4941168"/>
            <a:ext cx="4485735" cy="43204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err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ikmatli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so‘zlar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dirty="0" err="1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yozilgan</a:t>
            </a:r>
            <a:r>
              <a:rPr lang="en-US" sz="3200" dirty="0" smtClean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3200" dirty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  <p:bldP spid="4" grpId="0" animBg="1"/>
      <p:bldP spid="9" grpId="0" animBg="1"/>
      <p:bldP spid="10" grpId="0" animBg="1"/>
      <p:bldP spid="11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3">
            <a:lumMod val="20000"/>
            <a:lumOff val="80000"/>
          </a:schemeClr>
        </a:solidFill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24113890</TotalTime>
  <Words>615</Words>
  <Application>Microsoft Office PowerPoint</Application>
  <PresentationFormat>Произвольный</PresentationFormat>
  <Paragraphs>170</Paragraphs>
  <Slides>16</Slides>
  <Notes>7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Office Theme</vt:lpstr>
      <vt:lpstr> O‘zbek tili</vt:lpstr>
      <vt:lpstr>Презентация PowerPoint</vt:lpstr>
      <vt:lpstr>Презентация PowerPoint</vt:lpstr>
      <vt:lpstr>TAYANCH  SO‘Z VA SO‘Z BIRIKMALARI</vt:lpstr>
      <vt:lpstr>1-topshiriq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MUSTAQIL BAJARISH UCHUN TOPSHIRIQLAR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Adabiyot          5-sinf</dc:title>
  <dc:creator>lenovo</dc:creator>
  <cp:lastModifiedBy>998909179430</cp:lastModifiedBy>
  <cp:revision>845</cp:revision>
  <dcterms:created xsi:type="dcterms:W3CDTF">2020-08-03T09:44:14Z</dcterms:created>
  <dcterms:modified xsi:type="dcterms:W3CDTF">2020-10-14T04:25:10Z</dcterms:modified>
</cp:coreProperties>
</file>