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Default Extension="png" ContentType="image/png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314" r:id="rId2"/>
    <p:sldId id="257" r:id="rId3"/>
    <p:sldId id="298" r:id="rId4"/>
    <p:sldId id="299" r:id="rId5"/>
    <p:sldId id="308" r:id="rId6"/>
    <p:sldId id="316" r:id="rId7"/>
    <p:sldId id="318" r:id="rId8"/>
    <p:sldId id="302" r:id="rId9"/>
    <p:sldId id="303" r:id="rId10"/>
    <p:sldId id="304" r:id="rId11"/>
    <p:sldId id="305" r:id="rId12"/>
    <p:sldId id="309" r:id="rId13"/>
    <p:sldId id="289" r:id="rId14"/>
    <p:sldId id="310" r:id="rId15"/>
    <p:sldId id="311" r:id="rId16"/>
    <p:sldId id="312" r:id="rId17"/>
    <p:sldId id="313" r:id="rId18"/>
    <p:sldId id="317" r:id="rId19"/>
    <p:sldId id="271" r:id="rId20"/>
  </p:sldIdLst>
  <p:sldSz cx="12192000" cy="6858000"/>
  <p:notesSz cx="6858000" cy="9144000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55" d="100"/>
          <a:sy n="55" d="100"/>
        </p:scale>
        <p:origin x="-372" y="-78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7498194-28A7-435B-B6A5-E2DE95E8A573}" type="doc">
      <dgm:prSet loTypeId="urn:microsoft.com/office/officeart/2005/8/layout/pyramid1" loCatId="pyramid" qsTypeId="urn:microsoft.com/office/officeart/2005/8/quickstyle/simple4" qsCatId="simple" csTypeId="urn:microsoft.com/office/officeart/2005/8/colors/colorful5" csCatId="colorful" phldr="1"/>
      <dgm:spPr/>
    </dgm:pt>
    <dgm:pt modelId="{9A1627D8-384F-470B-9EA6-E8872812A483}">
      <dgm:prSet phldrT="[Текст]" custT="1"/>
      <dgm:spPr/>
      <dgm:t>
        <a:bodyPr/>
        <a:lstStyle/>
        <a:p>
          <a:r>
            <a:rPr lang="en-US" sz="4400" b="1" smtClean="0">
              <a:latin typeface="Times New Roman" pitchFamily="18" charset="0"/>
              <a:cs typeface="Times New Roman" pitchFamily="18" charset="0"/>
            </a:rPr>
            <a:t>Tug‘ilish</a:t>
          </a:r>
          <a:endParaRPr lang="ru-RU" sz="4400" b="1" dirty="0">
            <a:latin typeface="Times New Roman" pitchFamily="18" charset="0"/>
            <a:cs typeface="Times New Roman" pitchFamily="18" charset="0"/>
          </a:endParaRPr>
        </a:p>
      </dgm:t>
    </dgm:pt>
    <dgm:pt modelId="{06238798-C222-4BFE-B46E-0DD0A6856F6F}" type="parTrans" cxnId="{A5E52468-E5E8-44FC-941D-A7B9DFD08021}">
      <dgm:prSet/>
      <dgm:spPr/>
      <dgm:t>
        <a:bodyPr/>
        <a:lstStyle/>
        <a:p>
          <a:endParaRPr lang="ru-RU"/>
        </a:p>
      </dgm:t>
    </dgm:pt>
    <dgm:pt modelId="{A9396016-D65D-4DFE-B3B6-8BD673528CBF}" type="sibTrans" cxnId="{A5E52468-E5E8-44FC-941D-A7B9DFD08021}">
      <dgm:prSet/>
      <dgm:spPr/>
      <dgm:t>
        <a:bodyPr/>
        <a:lstStyle/>
        <a:p>
          <a:endParaRPr lang="ru-RU"/>
        </a:p>
      </dgm:t>
    </dgm:pt>
    <dgm:pt modelId="{416F9B5E-FC6E-43B4-87AB-5EF75F4075B5}">
      <dgm:prSet phldrT="[Текст]" custT="1"/>
      <dgm:spPr/>
      <dgm:t>
        <a:bodyPr/>
        <a:lstStyle/>
        <a:p>
          <a:r>
            <a:rPr lang="en-US" sz="5400" b="1" smtClean="0">
              <a:latin typeface="Times New Roman" pitchFamily="18" charset="0"/>
              <a:cs typeface="Times New Roman" pitchFamily="18" charset="0"/>
            </a:rPr>
            <a:t>Yashash</a:t>
          </a:r>
          <a:endParaRPr lang="ru-RU" sz="5400" b="1" dirty="0">
            <a:latin typeface="Times New Roman" pitchFamily="18" charset="0"/>
            <a:cs typeface="Times New Roman" pitchFamily="18" charset="0"/>
          </a:endParaRPr>
        </a:p>
      </dgm:t>
    </dgm:pt>
    <dgm:pt modelId="{892066B1-FB57-4407-8693-8253E4C54A53}" type="parTrans" cxnId="{2237E547-5CA1-49A7-98D2-EBA97F48CC6A}">
      <dgm:prSet/>
      <dgm:spPr/>
      <dgm:t>
        <a:bodyPr/>
        <a:lstStyle/>
        <a:p>
          <a:endParaRPr lang="ru-RU"/>
        </a:p>
      </dgm:t>
    </dgm:pt>
    <dgm:pt modelId="{95ED8129-B541-496E-92D2-34E166128235}" type="sibTrans" cxnId="{2237E547-5CA1-49A7-98D2-EBA97F48CC6A}">
      <dgm:prSet/>
      <dgm:spPr/>
      <dgm:t>
        <a:bodyPr/>
        <a:lstStyle/>
        <a:p>
          <a:endParaRPr lang="ru-RU"/>
        </a:p>
      </dgm:t>
    </dgm:pt>
    <dgm:pt modelId="{F45EF984-4A8E-49B4-99AB-12F6EC9EAB5F}">
      <dgm:prSet phldrT="[Текст]" custT="1"/>
      <dgm:spPr/>
      <dgm:t>
        <a:bodyPr/>
        <a:lstStyle/>
        <a:p>
          <a:r>
            <a:rPr lang="en-US" sz="5400" b="1" dirty="0" err="1" smtClean="0">
              <a:latin typeface="Times New Roman" pitchFamily="18" charset="0"/>
              <a:cs typeface="Times New Roman" pitchFamily="18" charset="0"/>
            </a:rPr>
            <a:t>Umrning</a:t>
          </a:r>
          <a:r>
            <a:rPr lang="en-US" sz="5400" b="1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5400" b="1" dirty="0" err="1" smtClean="0">
              <a:latin typeface="Times New Roman" pitchFamily="18" charset="0"/>
              <a:cs typeface="Times New Roman" pitchFamily="18" charset="0"/>
            </a:rPr>
            <a:t>poyoni</a:t>
          </a:r>
          <a:endParaRPr lang="ru-RU" sz="5400" b="1" dirty="0">
            <a:latin typeface="Times New Roman" pitchFamily="18" charset="0"/>
            <a:cs typeface="Times New Roman" pitchFamily="18" charset="0"/>
          </a:endParaRPr>
        </a:p>
      </dgm:t>
    </dgm:pt>
    <dgm:pt modelId="{6207BB93-11BA-436E-9427-80F4C1DE9130}" type="parTrans" cxnId="{CCD7FE5B-E6DD-4DFD-9730-20A85CD24929}">
      <dgm:prSet/>
      <dgm:spPr/>
      <dgm:t>
        <a:bodyPr/>
        <a:lstStyle/>
        <a:p>
          <a:endParaRPr lang="ru-RU"/>
        </a:p>
      </dgm:t>
    </dgm:pt>
    <dgm:pt modelId="{F8E2BBBF-C567-4886-BDFF-11A401DAC524}" type="sibTrans" cxnId="{CCD7FE5B-E6DD-4DFD-9730-20A85CD24929}">
      <dgm:prSet/>
      <dgm:spPr/>
      <dgm:t>
        <a:bodyPr/>
        <a:lstStyle/>
        <a:p>
          <a:endParaRPr lang="ru-RU"/>
        </a:p>
      </dgm:t>
    </dgm:pt>
    <dgm:pt modelId="{CD6B0CA4-DA02-4E71-9CDA-DB36E0B626E9}" type="pres">
      <dgm:prSet presAssocID="{57498194-28A7-435B-B6A5-E2DE95E8A573}" presName="Name0" presStyleCnt="0">
        <dgm:presLayoutVars>
          <dgm:dir/>
          <dgm:animLvl val="lvl"/>
          <dgm:resizeHandles val="exact"/>
        </dgm:presLayoutVars>
      </dgm:prSet>
      <dgm:spPr/>
    </dgm:pt>
    <dgm:pt modelId="{301D1570-6293-4AC5-8193-B6327F6BD7DD}" type="pres">
      <dgm:prSet presAssocID="{9A1627D8-384F-470B-9EA6-E8872812A483}" presName="Name8" presStyleCnt="0"/>
      <dgm:spPr/>
    </dgm:pt>
    <dgm:pt modelId="{A380BD32-C1F8-43E8-8E8E-47D7F57BECBB}" type="pres">
      <dgm:prSet presAssocID="{9A1627D8-384F-470B-9EA6-E8872812A483}" presName="level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787FB87-B53E-4215-B726-B95CE142A382}" type="pres">
      <dgm:prSet presAssocID="{9A1627D8-384F-470B-9EA6-E8872812A483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7481B74-5A5D-44C9-8632-73F995E23009}" type="pres">
      <dgm:prSet presAssocID="{416F9B5E-FC6E-43B4-87AB-5EF75F4075B5}" presName="Name8" presStyleCnt="0"/>
      <dgm:spPr/>
    </dgm:pt>
    <dgm:pt modelId="{376585CE-8EB3-43E2-AF8B-7431F2FF871D}" type="pres">
      <dgm:prSet presAssocID="{416F9B5E-FC6E-43B4-87AB-5EF75F4075B5}" presName="level" presStyleLbl="node1" presStyleIdx="1" presStyleCnt="3" custLinFactNeighborX="-98" custLinFactNeighborY="1027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A818F8E-90C7-460F-91DF-91E9B456D8E7}" type="pres">
      <dgm:prSet presAssocID="{416F9B5E-FC6E-43B4-87AB-5EF75F4075B5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4767B8D-53D3-40A1-8882-2BBE6DCB4424}" type="pres">
      <dgm:prSet presAssocID="{F45EF984-4A8E-49B4-99AB-12F6EC9EAB5F}" presName="Name8" presStyleCnt="0"/>
      <dgm:spPr/>
    </dgm:pt>
    <dgm:pt modelId="{FCF16E16-70F3-4583-AEF5-EC01B694F6A3}" type="pres">
      <dgm:prSet presAssocID="{F45EF984-4A8E-49B4-99AB-12F6EC9EAB5F}" presName="level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6E9BEC0-7F14-406B-A468-5D63FB1FB85D}" type="pres">
      <dgm:prSet presAssocID="{F45EF984-4A8E-49B4-99AB-12F6EC9EAB5F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D5298F7E-6FE4-41CF-9D02-CB56E3E17608}" type="presOf" srcId="{416F9B5E-FC6E-43B4-87AB-5EF75F4075B5}" destId="{376585CE-8EB3-43E2-AF8B-7431F2FF871D}" srcOrd="0" destOrd="0" presId="urn:microsoft.com/office/officeart/2005/8/layout/pyramid1"/>
    <dgm:cxn modelId="{2237E547-5CA1-49A7-98D2-EBA97F48CC6A}" srcId="{57498194-28A7-435B-B6A5-E2DE95E8A573}" destId="{416F9B5E-FC6E-43B4-87AB-5EF75F4075B5}" srcOrd="1" destOrd="0" parTransId="{892066B1-FB57-4407-8693-8253E4C54A53}" sibTransId="{95ED8129-B541-496E-92D2-34E166128235}"/>
    <dgm:cxn modelId="{A5E52468-E5E8-44FC-941D-A7B9DFD08021}" srcId="{57498194-28A7-435B-B6A5-E2DE95E8A573}" destId="{9A1627D8-384F-470B-9EA6-E8872812A483}" srcOrd="0" destOrd="0" parTransId="{06238798-C222-4BFE-B46E-0DD0A6856F6F}" sibTransId="{A9396016-D65D-4DFE-B3B6-8BD673528CBF}"/>
    <dgm:cxn modelId="{2820064C-4E1B-4C06-A658-5450ECEFD08F}" type="presOf" srcId="{9A1627D8-384F-470B-9EA6-E8872812A483}" destId="{A380BD32-C1F8-43E8-8E8E-47D7F57BECBB}" srcOrd="0" destOrd="0" presId="urn:microsoft.com/office/officeart/2005/8/layout/pyramid1"/>
    <dgm:cxn modelId="{BD256F41-AB41-4FF0-BD63-0392384D6D50}" type="presOf" srcId="{57498194-28A7-435B-B6A5-E2DE95E8A573}" destId="{CD6B0CA4-DA02-4E71-9CDA-DB36E0B626E9}" srcOrd="0" destOrd="0" presId="urn:microsoft.com/office/officeart/2005/8/layout/pyramid1"/>
    <dgm:cxn modelId="{0FB10EB7-8264-4118-83FD-F67EB30CD5CB}" type="presOf" srcId="{F45EF984-4A8E-49B4-99AB-12F6EC9EAB5F}" destId="{FCF16E16-70F3-4583-AEF5-EC01B694F6A3}" srcOrd="0" destOrd="0" presId="urn:microsoft.com/office/officeart/2005/8/layout/pyramid1"/>
    <dgm:cxn modelId="{E8731CF6-A0B5-4162-8D23-BCE894D90897}" type="presOf" srcId="{416F9B5E-FC6E-43B4-87AB-5EF75F4075B5}" destId="{7A818F8E-90C7-460F-91DF-91E9B456D8E7}" srcOrd="1" destOrd="0" presId="urn:microsoft.com/office/officeart/2005/8/layout/pyramid1"/>
    <dgm:cxn modelId="{CCD7FE5B-E6DD-4DFD-9730-20A85CD24929}" srcId="{57498194-28A7-435B-B6A5-E2DE95E8A573}" destId="{F45EF984-4A8E-49B4-99AB-12F6EC9EAB5F}" srcOrd="2" destOrd="0" parTransId="{6207BB93-11BA-436E-9427-80F4C1DE9130}" sibTransId="{F8E2BBBF-C567-4886-BDFF-11A401DAC524}"/>
    <dgm:cxn modelId="{9CFD2E6C-5725-44CC-B028-E42310FC8AA6}" type="presOf" srcId="{9A1627D8-384F-470B-9EA6-E8872812A483}" destId="{A787FB87-B53E-4215-B726-B95CE142A382}" srcOrd="1" destOrd="0" presId="urn:microsoft.com/office/officeart/2005/8/layout/pyramid1"/>
    <dgm:cxn modelId="{597A64B0-2482-4F8E-A8B1-6EC40AFC1D21}" type="presOf" srcId="{F45EF984-4A8E-49B4-99AB-12F6EC9EAB5F}" destId="{16E9BEC0-7F14-406B-A468-5D63FB1FB85D}" srcOrd="1" destOrd="0" presId="urn:microsoft.com/office/officeart/2005/8/layout/pyramid1"/>
    <dgm:cxn modelId="{E7F685DB-38B4-4AC4-A11D-3F8AC1D4CBDE}" type="presParOf" srcId="{CD6B0CA4-DA02-4E71-9CDA-DB36E0B626E9}" destId="{301D1570-6293-4AC5-8193-B6327F6BD7DD}" srcOrd="0" destOrd="0" presId="urn:microsoft.com/office/officeart/2005/8/layout/pyramid1"/>
    <dgm:cxn modelId="{8326EB6D-36B1-4690-AA01-E55FE2F2EC37}" type="presParOf" srcId="{301D1570-6293-4AC5-8193-B6327F6BD7DD}" destId="{A380BD32-C1F8-43E8-8E8E-47D7F57BECBB}" srcOrd="0" destOrd="0" presId="urn:microsoft.com/office/officeart/2005/8/layout/pyramid1"/>
    <dgm:cxn modelId="{0DE0773F-860D-4ED6-89E8-BBFEFF5C09AA}" type="presParOf" srcId="{301D1570-6293-4AC5-8193-B6327F6BD7DD}" destId="{A787FB87-B53E-4215-B726-B95CE142A382}" srcOrd="1" destOrd="0" presId="urn:microsoft.com/office/officeart/2005/8/layout/pyramid1"/>
    <dgm:cxn modelId="{15FA5EE2-8760-4D66-A2CF-3410CC88ED21}" type="presParOf" srcId="{CD6B0CA4-DA02-4E71-9CDA-DB36E0B626E9}" destId="{47481B74-5A5D-44C9-8632-73F995E23009}" srcOrd="1" destOrd="0" presId="urn:microsoft.com/office/officeart/2005/8/layout/pyramid1"/>
    <dgm:cxn modelId="{715E61D6-1D73-4ECC-8E0E-5A84FA650FBE}" type="presParOf" srcId="{47481B74-5A5D-44C9-8632-73F995E23009}" destId="{376585CE-8EB3-43E2-AF8B-7431F2FF871D}" srcOrd="0" destOrd="0" presId="urn:microsoft.com/office/officeart/2005/8/layout/pyramid1"/>
    <dgm:cxn modelId="{B58A73B4-47F7-499A-A390-AE812745EA52}" type="presParOf" srcId="{47481B74-5A5D-44C9-8632-73F995E23009}" destId="{7A818F8E-90C7-460F-91DF-91E9B456D8E7}" srcOrd="1" destOrd="0" presId="urn:microsoft.com/office/officeart/2005/8/layout/pyramid1"/>
    <dgm:cxn modelId="{E8FC04C8-50D5-4D6A-89A1-9F41DA74AC84}" type="presParOf" srcId="{CD6B0CA4-DA02-4E71-9CDA-DB36E0B626E9}" destId="{A4767B8D-53D3-40A1-8882-2BBE6DCB4424}" srcOrd="2" destOrd="0" presId="urn:microsoft.com/office/officeart/2005/8/layout/pyramid1"/>
    <dgm:cxn modelId="{B307BAE4-623E-48C0-AAB8-81B94C85744C}" type="presParOf" srcId="{A4767B8D-53D3-40A1-8882-2BBE6DCB4424}" destId="{FCF16E16-70F3-4583-AEF5-EC01B694F6A3}" srcOrd="0" destOrd="0" presId="urn:microsoft.com/office/officeart/2005/8/layout/pyramid1"/>
    <dgm:cxn modelId="{6AC95F5A-3A05-4FA0-8863-0A0529150508}" type="presParOf" srcId="{A4767B8D-53D3-40A1-8882-2BBE6DCB4424}" destId="{16E9BEC0-7F14-406B-A468-5D63FB1FB85D}" srcOrd="1" destOrd="0" presId="urn:microsoft.com/office/officeart/2005/8/layout/pyramid1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yramid1">
  <dgm:title val=""/>
  <dgm:desc val=""/>
  <dgm:catLst>
    <dgm:cat type="pyramid" pri="1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pyra">
          <dgm:param type="linDir" val="fromB"/>
          <dgm:param type="txDir" val="fromT"/>
          <dgm:param type="pyraAcctPos" val="aft"/>
          <dgm:param type="pyraAcctTxMar" val="step"/>
          <dgm:param type="pyraAcctBkgdNode" val="acctBkgd"/>
          <dgm:param type="pyraAcctTxNode" val="acctTx"/>
          <dgm:param type="pyraLvlNode" val="level"/>
        </dgm:alg>
      </dgm:if>
      <dgm:else name="Name3">
        <dgm:alg type="pyra">
          <dgm:param type="linDir" val="fromB"/>
          <dgm:param type="txDir" val="fromT"/>
          <dgm:param type="pyraAcctPos" val="bef"/>
          <dgm:param type="pyraAcctTxMar" val="step"/>
          <dgm:param type="pyraAcctBkgdNode" val="acctBkgd"/>
          <dgm:param type="pyraAcctTxNode" val="acctTx"/>
          <dgm:param type="pyraLvlNode" val="level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ptType="all node" func="maxDepth" op="gte" val="2">
        <dgm:constrLst>
          <dgm:constr type="primFontSz" for="des" forName="levelTx" op="equ"/>
          <dgm:constr type="secFontSz" for="des" forName="acctTx" op="equ"/>
          <dgm:constr type="pyraAcctRatio" val="0.32"/>
        </dgm:constrLst>
      </dgm:if>
      <dgm:else name="Name6">
        <dgm:constrLst>
          <dgm:constr type="primFontSz" for="des" forName="levelTx" op="equ"/>
          <dgm:constr type="secFontSz" for="des" forName="acctTx" op="equ"/>
          <dgm:constr type="pyraAcctRatio"/>
        </dgm:constrLst>
      </dgm:else>
    </dgm:choose>
    <dgm:ruleLst/>
    <dgm:forEach name="Name7" axis="ch" ptType="node">
      <dgm:layoutNode name="Name8">
        <dgm:alg type="composite">
          <dgm:param type="horzAlign" val="none"/>
        </dgm:alg>
        <dgm:shape xmlns:r="http://schemas.openxmlformats.org/officeDocument/2006/relationships" r:blip="">
          <dgm:adjLst/>
        </dgm:shape>
        <dgm:presOf/>
        <dgm:choose name="Name9">
          <dgm:if name="Name10" axis="self" ptType="node" func="pos" op="equ" val="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/>
              <dgm:constr type="h" for="ch" forName="levelTx" refType="h" refFor="ch" refForName="level"/>
            </dgm:constrLst>
          </dgm:if>
          <dgm:else name="Name1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 fact="0.65"/>
              <dgm:constr type="h" for="ch" forName="levelTx" refType="h" refFor="ch" refForName="level"/>
            </dgm:constrLst>
          </dgm:else>
        </dgm:choose>
        <dgm:ruleLst/>
        <dgm:choose name="Name12">
          <dgm:if name="Name13" axis="ch" ptType="node" func="cnt" op="gte" val="1">
            <dgm:layoutNode name="acctBkgd" styleLbl="alignAcc1">
              <dgm:alg type="sp"/>
              <dgm:shape xmlns:r="http://schemas.openxmlformats.org/officeDocument/2006/relationships" type="nonIsoscelesTrapezoid" r:blip="">
                <dgm:adjLst/>
              </dgm:shape>
              <dgm:presOf axis="des" ptType="node"/>
              <dgm:constrLst/>
              <dgm:ruleLst/>
            </dgm:layoutNode>
            <dgm:layoutNode name="acctTx" styleLbl="alignAcc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nonIsoscelesTrapezoid" r:blip="" hideGeom="1">
                <dgm:adjLst/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3"/>
                <dgm:constr type="bMarg" refType="secFontSz" fact="0.3"/>
                <dgm:constr type="lMarg" refType="secFontSz" fact="0.3"/>
                <dgm:constr type="rMarg" refType="secFontSz" fact="0.3"/>
              </dgm:constrLst>
              <dgm:ruleLst>
                <dgm:rule type="secFontSz" val="5" fact="NaN" max="NaN"/>
              </dgm:ruleLst>
            </dgm:layoutNode>
          </dgm:if>
          <dgm:else name="Name14"/>
        </dgm:choose>
        <dgm:layoutNode name="level">
          <dgm:varLst>
            <dgm:chMax val="1"/>
            <dgm:bulletEnabled val="1"/>
          </dgm:varLst>
          <dgm:alg type="sp"/>
          <dgm:shape xmlns:r="http://schemas.openxmlformats.org/officeDocument/2006/relationships" type="trapezoid" r:blip="">
            <dgm:adjLst/>
          </dgm:shape>
          <dgm:presOf axis="self"/>
          <dgm:constrLst>
            <dgm:constr type="h" val="500"/>
            <dgm:constr type="w" val="1"/>
          </dgm:constrLst>
          <dgm:ruleLst/>
        </dgm:layoutNode>
        <dgm:layoutNode name="levelTx" styleLbl="revTx">
          <dgm:varLst>
            <dgm:chMax val="1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1" y="2125983"/>
            <a:ext cx="10363200" cy="315471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2" y="3840480"/>
            <a:ext cx="8534401" cy="184666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8BE774-527A-48B9-B4EE-C216FFB365F9}" type="datetimeFigureOut">
              <a:rPr lang="en-US"/>
              <a:pPr>
                <a:defRPr/>
              </a:pPr>
              <a:t>9/5/2020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D25341-9588-4BCF-877C-4885CF76692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953" y="216475"/>
            <a:ext cx="10920096" cy="375039"/>
          </a:xfrm>
        </p:spPr>
        <p:txBody>
          <a:bodyPr/>
          <a:lstStyle>
            <a:lvl1pPr>
              <a:defRPr sz="2437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878124" y="2289993"/>
            <a:ext cx="10435757" cy="219612"/>
          </a:xfrm>
        </p:spPr>
        <p:txBody>
          <a:bodyPr/>
          <a:lstStyle>
            <a:lvl1pPr>
              <a:defRPr sz="1427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AAE998-5270-49A1-A26B-3F802B73F042}" type="datetimeFigureOut">
              <a:rPr lang="en-US"/>
              <a:pPr>
                <a:defRPr/>
              </a:pPr>
              <a:t>9/5/2020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859B61-E053-4335-AC5D-4FFDBA93980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953" y="216475"/>
            <a:ext cx="10920096" cy="375039"/>
          </a:xfrm>
        </p:spPr>
        <p:txBody>
          <a:bodyPr/>
          <a:lstStyle>
            <a:lvl1pPr>
              <a:defRPr sz="2437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1"/>
            <a:ext cx="5303520" cy="184666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1" y="1577341"/>
            <a:ext cx="5303520" cy="184666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6" name="Holder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37C3A5-41CA-464F-8CA8-D52548F87164}" type="datetimeFigureOut">
              <a:rPr lang="en-US"/>
              <a:pPr>
                <a:defRPr/>
              </a:pPr>
              <a:t>9/5/2020</a:t>
            </a:fld>
            <a:endParaRPr lang="en-US"/>
          </a:p>
        </p:txBody>
      </p:sp>
      <p:sp>
        <p:nvSpPr>
          <p:cNvPr id="7" name="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EFFF34-EEDE-4DD5-B37B-514ECBCBD8D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953" y="216475"/>
            <a:ext cx="10920096" cy="375039"/>
          </a:xfrm>
        </p:spPr>
        <p:txBody>
          <a:bodyPr/>
          <a:lstStyle>
            <a:lvl1pPr>
              <a:defRPr sz="2437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4" name="Holder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7F8D23-8B1C-4832-BC9D-2E4CDC87484D}" type="datetimeFigureOut">
              <a:rPr lang="en-US"/>
              <a:pPr>
                <a:defRPr/>
              </a:pPr>
              <a:t>9/5/2020</a:t>
            </a:fld>
            <a:endParaRPr lang="en-US"/>
          </a:p>
        </p:txBody>
      </p:sp>
      <p:sp>
        <p:nvSpPr>
          <p:cNvPr id="5" name="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A98C8C-D8DB-41FA-AC8C-2F30D295265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3" name="Holder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324239-93CE-4DEA-B374-F90A49815BF6}" type="datetimeFigureOut">
              <a:rPr lang="en-US"/>
              <a:pPr>
                <a:defRPr/>
              </a:pPr>
              <a:t>9/5/2020</a:t>
            </a:fld>
            <a:endParaRPr lang="en-US"/>
          </a:p>
        </p:txBody>
      </p:sp>
      <p:sp>
        <p:nvSpPr>
          <p:cNvPr id="4" name="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EA9207-375F-49DA-87C3-D48726159DF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4" y="279962"/>
            <a:ext cx="10363201" cy="3154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4401" y="1397001"/>
            <a:ext cx="3328416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 noProof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431792" y="1397001"/>
            <a:ext cx="3328416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 noProof="0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7949183" y="1397001"/>
            <a:ext cx="3328416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 noProof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1" y="4980569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152385" indent="-152385">
              <a:buFont typeface="Arial" panose="020B0604020202020204" pitchFamily="34" charset="0"/>
              <a:buChar char="•"/>
              <a:defRPr sz="1400"/>
            </a:lvl2pPr>
            <a:lvl3pPr marL="304771" indent="-152385">
              <a:defRPr sz="1400"/>
            </a:lvl3pPr>
            <a:lvl4pPr marL="533349" indent="-228578">
              <a:defRPr sz="1400"/>
            </a:lvl4pPr>
            <a:lvl5pPr marL="761927" indent="-228578"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4431792" y="4980569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152385" indent="-152385">
              <a:buFont typeface="Arial" panose="020B0604020202020204" pitchFamily="34" charset="0"/>
              <a:buChar char="•"/>
              <a:defRPr sz="1400"/>
            </a:lvl2pPr>
            <a:lvl3pPr marL="304771" indent="-152385">
              <a:defRPr sz="1400"/>
            </a:lvl3pPr>
            <a:lvl4pPr marL="533349" indent="-228578">
              <a:defRPr sz="1400"/>
            </a:lvl4pPr>
            <a:lvl5pPr marL="761927" indent="-228578"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7949183" y="4980569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152385" indent="-152385">
              <a:buFont typeface="Arial" panose="020B0604020202020204" pitchFamily="34" charset="0"/>
              <a:buChar char="•"/>
              <a:defRPr sz="1400"/>
            </a:lvl2pPr>
            <a:lvl3pPr marL="304771" indent="-152385">
              <a:defRPr sz="1400"/>
            </a:lvl3pPr>
            <a:lvl4pPr marL="533349" indent="-228578">
              <a:defRPr sz="1400"/>
            </a:lvl4pPr>
            <a:lvl5pPr marL="761927" indent="-228578"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/>
          </p:nvPr>
        </p:nvSpPr>
        <p:spPr>
          <a:xfrm>
            <a:off x="914404" y="933453"/>
            <a:ext cx="10363201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1288" y="1133475"/>
            <a:ext cx="11949112" cy="5599113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lIns="0" tIns="0" rIns="0" bIns="0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sz="2140">
              <a:solidFill>
                <a:prstClr val="black"/>
              </a:solidFill>
              <a:latin typeface="+mn-lt"/>
            </a:endParaRPr>
          </a:p>
        </p:txBody>
      </p:sp>
      <p:sp>
        <p:nvSpPr>
          <p:cNvPr id="17" name="bg object 17"/>
          <p:cNvSpPr/>
          <p:nvPr/>
        </p:nvSpPr>
        <p:spPr>
          <a:xfrm>
            <a:off x="141288" y="150813"/>
            <a:ext cx="11949112" cy="90646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lIns="0" tIns="0" rIns="0" bIns="0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sz="2140">
              <a:solidFill>
                <a:prstClr val="black"/>
              </a:solidFill>
              <a:latin typeface="+mn-lt"/>
            </a:endParaRPr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6588" y="215900"/>
            <a:ext cx="10918825" cy="31591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1029" name="Holder 3"/>
          <p:cNvSpPr>
            <a:spLocks noGrp="1"/>
          </p:cNvSpPr>
          <p:nvPr>
            <p:ph type="body" idx="1"/>
          </p:nvPr>
        </p:nvSpPr>
        <p:spPr bwMode="auto">
          <a:xfrm>
            <a:off x="877888" y="2290763"/>
            <a:ext cx="10436225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endParaRPr lang="ru-RU" smtClean="0"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4963" y="6378575"/>
            <a:ext cx="3902075" cy="2762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>
                <a:solidFill>
                  <a:prstClr val="black">
                    <a:tint val="75000"/>
                  </a:prstClr>
                </a:solidFill>
                <a:latin typeface="+mn-lt"/>
              </a:defRPr>
            </a:lvl1pPr>
          </a:lstStyle>
          <a:p>
            <a:pPr>
              <a:defRPr/>
            </a:pPr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8575"/>
            <a:ext cx="2803525" cy="2762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>
                <a:solidFill>
                  <a:prstClr val="black">
                    <a:tint val="75000"/>
                  </a:prstClr>
                </a:solidFill>
                <a:latin typeface="+mn-lt"/>
              </a:defRPr>
            </a:lvl1pPr>
          </a:lstStyle>
          <a:p>
            <a:pPr>
              <a:defRPr/>
            </a:pPr>
            <a:fld id="{C72D0CB8-E76D-4210-8281-0B17268AE09E}" type="datetimeFigureOut">
              <a:rPr lang="en-US"/>
              <a:pPr>
                <a:defRPr/>
              </a:pPr>
              <a:t>9/5/2020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875" y="6378575"/>
            <a:ext cx="2803525" cy="276225"/>
          </a:xfrm>
          <a:prstGeom prst="rect">
            <a:avLst/>
          </a:prstGeom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r" eaLnBrk="1" hangingPunct="1">
              <a:defRPr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B198323C-916A-4682-A46B-26958C3B12E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1" r:id="rId1"/>
    <p:sldLayoutId id="2147483732" r:id="rId2"/>
    <p:sldLayoutId id="2147483733" r:id="rId3"/>
    <p:sldLayoutId id="2147483734" r:id="rId4"/>
    <p:sldLayoutId id="2147483735" r:id="rId5"/>
    <p:sldLayoutId id="2147483736" r:id="rId6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>
          <a:solidFill>
            <a:schemeClr val="tx2"/>
          </a:solidFill>
          <a:latin typeface="Calibri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>
          <a:solidFill>
            <a:schemeClr val="tx2"/>
          </a:solidFill>
          <a:latin typeface="Calibri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>
          <a:solidFill>
            <a:schemeClr val="tx2"/>
          </a:solidFill>
          <a:latin typeface="Calibri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>
          <a:solidFill>
            <a:schemeClr val="tx2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542925" indent="-85725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  <a:cs typeface="+mn-cs"/>
        </a:defRPr>
      </a:lvl2pPr>
      <a:lvl3pPr marL="1085850" indent="-17145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3pPr>
      <a:lvl4pPr marL="1630363" indent="-258763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  <a:cs typeface="+mn-cs"/>
        </a:defRPr>
      </a:lvl4pPr>
      <a:lvl5pPr marL="2173288" indent="-344488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5pPr>
      <a:lvl6pPr marL="2717483">
        <a:defRPr>
          <a:latin typeface="+mn-lt"/>
          <a:ea typeface="+mn-ea"/>
          <a:cs typeface="+mn-cs"/>
        </a:defRPr>
      </a:lvl6pPr>
      <a:lvl7pPr marL="3260979">
        <a:defRPr>
          <a:latin typeface="+mn-lt"/>
          <a:ea typeface="+mn-ea"/>
          <a:cs typeface="+mn-cs"/>
        </a:defRPr>
      </a:lvl7pPr>
      <a:lvl8pPr marL="3804476">
        <a:defRPr>
          <a:latin typeface="+mn-lt"/>
          <a:ea typeface="+mn-ea"/>
          <a:cs typeface="+mn-cs"/>
        </a:defRPr>
      </a:lvl8pPr>
      <a:lvl9pPr marL="4347972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543497">
        <a:defRPr>
          <a:latin typeface="+mn-lt"/>
          <a:ea typeface="+mn-ea"/>
          <a:cs typeface="+mn-cs"/>
        </a:defRPr>
      </a:lvl2pPr>
      <a:lvl3pPr marL="1086993">
        <a:defRPr>
          <a:latin typeface="+mn-lt"/>
          <a:ea typeface="+mn-ea"/>
          <a:cs typeface="+mn-cs"/>
        </a:defRPr>
      </a:lvl3pPr>
      <a:lvl4pPr marL="1630490">
        <a:defRPr>
          <a:latin typeface="+mn-lt"/>
          <a:ea typeface="+mn-ea"/>
          <a:cs typeface="+mn-cs"/>
        </a:defRPr>
      </a:lvl4pPr>
      <a:lvl5pPr marL="2173986">
        <a:defRPr>
          <a:latin typeface="+mn-lt"/>
          <a:ea typeface="+mn-ea"/>
          <a:cs typeface="+mn-cs"/>
        </a:defRPr>
      </a:lvl5pPr>
      <a:lvl6pPr marL="2717483">
        <a:defRPr>
          <a:latin typeface="+mn-lt"/>
          <a:ea typeface="+mn-ea"/>
          <a:cs typeface="+mn-cs"/>
        </a:defRPr>
      </a:lvl6pPr>
      <a:lvl7pPr marL="3260979">
        <a:defRPr>
          <a:latin typeface="+mn-lt"/>
          <a:ea typeface="+mn-ea"/>
          <a:cs typeface="+mn-cs"/>
        </a:defRPr>
      </a:lvl7pPr>
      <a:lvl8pPr marL="3804476">
        <a:defRPr>
          <a:latin typeface="+mn-lt"/>
          <a:ea typeface="+mn-ea"/>
          <a:cs typeface="+mn-cs"/>
        </a:defRPr>
      </a:lvl8pPr>
      <a:lvl9pPr marL="4347972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5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object 2"/>
          <p:cNvSpPr>
            <a:spLocks noChangeArrowheads="1"/>
          </p:cNvSpPr>
          <p:nvPr/>
        </p:nvSpPr>
        <p:spPr bwMode="auto">
          <a:xfrm>
            <a:off x="1588" y="3175"/>
            <a:ext cx="12176125" cy="2157413"/>
          </a:xfrm>
          <a:custGeom>
            <a:avLst/>
            <a:gdLst>
              <a:gd name="T0" fmla="*/ 0 w 5760085"/>
              <a:gd name="T1" fmla="*/ 0 h 1021080"/>
              <a:gd name="T2" fmla="*/ 5760085 w 5760085"/>
              <a:gd name="T3" fmla="*/ 1021080 h 1021080"/>
            </a:gdLst>
            <a:ahLst/>
            <a:cxnLst/>
            <a:rect l="T0" t="T1" r="T2" b="T3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endParaRPr lang="ru-RU" sz="2400"/>
          </a:p>
        </p:txBody>
      </p:sp>
      <p:sp>
        <p:nvSpPr>
          <p:cNvPr id="14" name="object 3">
            <a:extLst>
              <a:ext uri="{FF2B5EF4-FFF2-40B4-BE49-F238E27FC236}"/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2087563" y="561975"/>
            <a:ext cx="6980237" cy="942975"/>
          </a:xfrm>
        </p:spPr>
        <p:txBody>
          <a:bodyPr vert="horz" tIns="30868" rtlCol="0" anchor="ctr"/>
          <a:lstStyle/>
          <a:p>
            <a:pPr marL="26842" algn="l">
              <a:spcBef>
                <a:spcPts val="241"/>
              </a:spcBef>
              <a:defRPr/>
            </a:pPr>
            <a:r>
              <a:rPr lang="en-US" sz="5900" spc="1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O‘zbek</a:t>
            </a:r>
            <a:r>
              <a:rPr lang="en-US" sz="5900" spc="1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900" spc="11" dirty="0" err="1">
                <a:latin typeface="Arial" panose="020B0604020202020204" pitchFamily="34" charset="0"/>
                <a:cs typeface="Arial" panose="020B0604020202020204" pitchFamily="34" charset="0"/>
              </a:rPr>
              <a:t>tili</a:t>
            </a:r>
            <a:endParaRPr sz="5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object 4">
            <a:extLst>
              <a:ext uri="{FF2B5EF4-FFF2-40B4-BE49-F238E27FC236}"/>
            </a:extLst>
          </p:cNvPr>
          <p:cNvSpPr txBox="1"/>
          <p:nvPr/>
        </p:nvSpPr>
        <p:spPr>
          <a:xfrm>
            <a:off x="2024063" y="2571750"/>
            <a:ext cx="5715000" cy="3055938"/>
          </a:xfrm>
          <a:prstGeom prst="rect">
            <a:avLst/>
          </a:prstGeom>
        </p:spPr>
        <p:txBody>
          <a:bodyPr lIns="0" tIns="29526" rIns="0" bIns="0">
            <a:spAutoFit/>
          </a:bodyPr>
          <a:lstStyle/>
          <a:p>
            <a:pPr marL="38920">
              <a:lnSpc>
                <a:spcPts val="4132"/>
              </a:lnSpc>
              <a:spcBef>
                <a:spcPts val="233"/>
              </a:spcBef>
              <a:defRPr/>
            </a:pPr>
            <a:r>
              <a:rPr sz="3700">
                <a:solidFill>
                  <a:srgbClr val="2365C7"/>
                </a:solidFill>
                <a:latin typeface="Times New Roman" pitchFamily="18" charset="0"/>
                <a:cs typeface="Times New Roman" pitchFamily="18" charset="0"/>
              </a:rPr>
              <a:t>Mavzu:</a:t>
            </a:r>
            <a:r>
              <a:rPr lang="en-US" sz="4000" b="1" dirty="0" err="1">
                <a:solidFill>
                  <a:srgbClr val="2365C7"/>
                </a:solidFill>
                <a:latin typeface="Times New Roman" pitchFamily="18" charset="0"/>
                <a:cs typeface="Times New Roman" pitchFamily="18" charset="0"/>
              </a:rPr>
              <a:t>Mening</a:t>
            </a:r>
            <a:r>
              <a:rPr lang="en-US" sz="4000" b="1" dirty="0">
                <a:solidFill>
                  <a:srgbClr val="2365C7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2365C7"/>
                </a:solidFill>
                <a:latin typeface="Times New Roman" pitchFamily="18" charset="0"/>
                <a:cs typeface="Times New Roman" pitchFamily="18" charset="0"/>
              </a:rPr>
              <a:t>Vatanim</a:t>
            </a:r>
            <a:r>
              <a:rPr lang="en-US" sz="4000" b="1" dirty="0">
                <a:solidFill>
                  <a:srgbClr val="2365C7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36513" algn="ctr" eaLnBrk="1" hangingPunct="1">
              <a:lnSpc>
                <a:spcPts val="4013"/>
              </a:lnSpc>
              <a:spcBef>
                <a:spcPts val="225"/>
              </a:spcBef>
              <a:defRPr/>
            </a:pPr>
            <a:r>
              <a:rPr lang="en-US" sz="4000" b="1" dirty="0">
                <a:solidFill>
                  <a:srgbClr val="2365C7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4000" b="1" dirty="0" err="1">
                <a:solidFill>
                  <a:srgbClr val="2365C7"/>
                </a:solidFill>
                <a:latin typeface="Times New Roman" pitchFamily="18" charset="0"/>
                <a:cs typeface="Times New Roman" pitchFamily="18" charset="0"/>
              </a:rPr>
              <a:t>Turdosh</a:t>
            </a:r>
            <a:r>
              <a:rPr lang="en-US" sz="4000" b="1" dirty="0">
                <a:solidFill>
                  <a:srgbClr val="2365C7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2365C7"/>
                </a:solidFill>
                <a:latin typeface="Times New Roman" pitchFamily="18" charset="0"/>
                <a:cs typeface="Times New Roman" pitchFamily="18" charset="0"/>
              </a:rPr>
              <a:t>otlarning</a:t>
            </a:r>
            <a:r>
              <a:rPr lang="en-US" sz="4000" b="1" dirty="0">
                <a:solidFill>
                  <a:srgbClr val="2365C7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36513" algn="ctr" eaLnBrk="1" hangingPunct="1">
              <a:lnSpc>
                <a:spcPts val="4013"/>
              </a:lnSpc>
              <a:spcBef>
                <a:spcPts val="225"/>
              </a:spcBef>
              <a:defRPr/>
            </a:pPr>
            <a:r>
              <a:rPr lang="en-US" sz="4000" b="1" dirty="0">
                <a:solidFill>
                  <a:srgbClr val="2365C7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2365C7"/>
                </a:solidFill>
                <a:latin typeface="Times New Roman" pitchFamily="18" charset="0"/>
                <a:cs typeface="Times New Roman" pitchFamily="18" charset="0"/>
              </a:rPr>
              <a:t>qo‘llanilishi</a:t>
            </a:r>
            <a:r>
              <a:rPr lang="en-US" sz="4000" b="1" dirty="0">
                <a:solidFill>
                  <a:srgbClr val="2365C7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ru-RU" sz="4000" b="1" dirty="0">
              <a:solidFill>
                <a:srgbClr val="2365C7"/>
              </a:solidFill>
              <a:latin typeface="Times New Roman" pitchFamily="18" charset="0"/>
              <a:cs typeface="Times New Roman" pitchFamily="18" charset="0"/>
            </a:endParaRPr>
          </a:p>
          <a:p>
            <a:pPr marL="68443">
              <a:lnSpc>
                <a:spcPts val="4291"/>
              </a:lnSpc>
              <a:spcBef>
                <a:spcPts val="2599"/>
              </a:spcBef>
              <a:defRPr/>
            </a:pPr>
            <a:r>
              <a:rPr sz="3200">
                <a:solidFill>
                  <a:srgbClr val="373435"/>
                </a:solidFill>
                <a:latin typeface="Times New Roman" pitchFamily="18" charset="0"/>
                <a:cs typeface="Times New Roman" pitchFamily="18" charset="0"/>
              </a:rPr>
              <a:t>O‘qituvchi</a:t>
            </a:r>
            <a:r>
              <a:rPr sz="3200" dirty="0">
                <a:solidFill>
                  <a:srgbClr val="373435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sz="3200" dirty="0">
              <a:latin typeface="Times New Roman" pitchFamily="18" charset="0"/>
              <a:cs typeface="Times New Roman" pitchFamily="18" charset="0"/>
            </a:endParaRPr>
          </a:p>
          <a:p>
            <a:pPr marL="68443">
              <a:lnSpc>
                <a:spcPts val="4151"/>
              </a:lnSpc>
              <a:defRPr/>
            </a:pPr>
            <a:r>
              <a:rPr lang="en-US" sz="2800" spc="11" dirty="0" err="1">
                <a:solidFill>
                  <a:srgbClr val="373435"/>
                </a:solidFill>
                <a:latin typeface="Times New Roman" pitchFamily="18" charset="0"/>
                <a:cs typeface="Times New Roman" pitchFamily="18" charset="0"/>
              </a:rPr>
              <a:t>Maxmudova</a:t>
            </a:r>
            <a:r>
              <a:rPr lang="en-US" sz="2800" spc="11" dirty="0">
                <a:solidFill>
                  <a:srgbClr val="373435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spc="11" dirty="0" err="1">
                <a:solidFill>
                  <a:srgbClr val="373435"/>
                </a:solidFill>
                <a:latin typeface="Times New Roman" pitchFamily="18" charset="0"/>
                <a:cs typeface="Times New Roman" pitchFamily="18" charset="0"/>
              </a:rPr>
              <a:t>Nargiza</a:t>
            </a:r>
            <a:r>
              <a:rPr lang="en-US" sz="2800" spc="11" dirty="0">
                <a:solidFill>
                  <a:srgbClr val="373435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spc="11" dirty="0" err="1">
                <a:solidFill>
                  <a:srgbClr val="373435"/>
                </a:solidFill>
                <a:latin typeface="Times New Roman" pitchFamily="18" charset="0"/>
                <a:cs typeface="Times New Roman" pitchFamily="18" charset="0"/>
              </a:rPr>
              <a:t>Esirgapovna</a:t>
            </a:r>
            <a:endParaRPr lang="en-US" sz="2800" spc="11" dirty="0">
              <a:solidFill>
                <a:srgbClr val="373435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77" name="object 5"/>
          <p:cNvSpPr>
            <a:spLocks noChangeArrowheads="1"/>
          </p:cNvSpPr>
          <p:nvPr/>
        </p:nvSpPr>
        <p:spPr bwMode="auto">
          <a:xfrm>
            <a:off x="927100" y="2644775"/>
            <a:ext cx="728663" cy="1438275"/>
          </a:xfrm>
          <a:custGeom>
            <a:avLst/>
            <a:gdLst>
              <a:gd name="T0" fmla="*/ 0 w 344170"/>
              <a:gd name="T1" fmla="*/ 0 h 680719"/>
              <a:gd name="T2" fmla="*/ 344170 w 344170"/>
              <a:gd name="T3" fmla="*/ 680719 h 680719"/>
            </a:gdLst>
            <a:ahLst/>
            <a:cxnLst/>
            <a:rect l="T0" t="T1" r="T2" b="T3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endParaRPr lang="ru-RU" sz="2400"/>
          </a:p>
        </p:txBody>
      </p:sp>
      <p:sp>
        <p:nvSpPr>
          <p:cNvPr id="3078" name="object 6"/>
          <p:cNvSpPr>
            <a:spLocks noChangeArrowheads="1"/>
          </p:cNvSpPr>
          <p:nvPr/>
        </p:nvSpPr>
        <p:spPr bwMode="auto">
          <a:xfrm>
            <a:off x="927100" y="4438650"/>
            <a:ext cx="728663" cy="1438275"/>
          </a:xfrm>
          <a:custGeom>
            <a:avLst/>
            <a:gdLst>
              <a:gd name="T0" fmla="*/ 0 w 344170"/>
              <a:gd name="T1" fmla="*/ 0 h 680719"/>
              <a:gd name="T2" fmla="*/ 344170 w 344170"/>
              <a:gd name="T3" fmla="*/ 680719 h 680719"/>
            </a:gdLst>
            <a:ahLst/>
            <a:cxnLst/>
            <a:rect l="T0" t="T1" r="T2" b="T3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rgbClr val="96989A"/>
          </a:solidFill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endParaRPr lang="ru-RU" sz="2400"/>
          </a:p>
        </p:txBody>
      </p:sp>
      <p:sp>
        <p:nvSpPr>
          <p:cNvPr id="3079" name="object 9"/>
          <p:cNvSpPr>
            <a:spLocks noChangeArrowheads="1"/>
          </p:cNvSpPr>
          <p:nvPr/>
        </p:nvSpPr>
        <p:spPr bwMode="auto">
          <a:xfrm>
            <a:off x="9940925" y="482600"/>
            <a:ext cx="1276350" cy="1276350"/>
          </a:xfrm>
          <a:custGeom>
            <a:avLst/>
            <a:gdLst>
              <a:gd name="T0" fmla="*/ 0 w 603885"/>
              <a:gd name="T1" fmla="*/ 0 h 603885"/>
              <a:gd name="T2" fmla="*/ 603885 w 603885"/>
              <a:gd name="T3" fmla="*/ 603885 h 603885"/>
            </a:gdLst>
            <a:ahLst/>
            <a:cxnLst/>
            <a:rect l="T0" t="T1" r="T2" b="T3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endParaRPr lang="ru-RU" sz="2400"/>
          </a:p>
        </p:txBody>
      </p:sp>
      <p:sp>
        <p:nvSpPr>
          <p:cNvPr id="3080" name="object 10"/>
          <p:cNvSpPr>
            <a:spLocks noChangeArrowheads="1"/>
          </p:cNvSpPr>
          <p:nvPr/>
        </p:nvSpPr>
        <p:spPr bwMode="auto">
          <a:xfrm>
            <a:off x="9940925" y="482600"/>
            <a:ext cx="1276350" cy="1276350"/>
          </a:xfrm>
          <a:custGeom>
            <a:avLst/>
            <a:gdLst>
              <a:gd name="T0" fmla="*/ 0 w 603885"/>
              <a:gd name="T1" fmla="*/ 0 h 603885"/>
              <a:gd name="T2" fmla="*/ 603885 w 603885"/>
              <a:gd name="T3" fmla="*/ 603885 h 603885"/>
            </a:gdLst>
            <a:ahLst/>
            <a:cxnLst/>
            <a:rect l="T0" t="T1" r="T2" b="T3"/>
            <a:pathLst>
              <a:path w="603885" h="603885">
                <a:moveTo>
                  <a:pt x="0" y="0"/>
                </a:moveTo>
                <a:lnTo>
                  <a:pt x="603605" y="0"/>
                </a:lnTo>
                <a:lnTo>
                  <a:pt x="603605" y="603618"/>
                </a:lnTo>
                <a:lnTo>
                  <a:pt x="0" y="603618"/>
                </a:lnTo>
                <a:lnTo>
                  <a:pt x="0" y="0"/>
                </a:lnTo>
                <a:close/>
              </a:path>
            </a:pathLst>
          </a:custGeom>
          <a:noFill/>
          <a:ln w="30481">
            <a:solidFill>
              <a:srgbClr val="FEFEFE"/>
            </a:solidFill>
            <a:miter lim="800000"/>
            <a:headEnd/>
            <a:tailEnd/>
          </a:ln>
        </p:spPr>
        <p:txBody>
          <a:bodyPr lIns="0" tIns="0" rIns="0" bIns="0"/>
          <a:lstStyle/>
          <a:p>
            <a:endParaRPr lang="ru-RU" sz="2400"/>
          </a:p>
        </p:txBody>
      </p:sp>
      <p:sp>
        <p:nvSpPr>
          <p:cNvPr id="22" name="object 12">
            <a:extLst>
              <a:ext uri="{FF2B5EF4-FFF2-40B4-BE49-F238E27FC236}"/>
            </a:extLst>
          </p:cNvPr>
          <p:cNvSpPr txBox="1"/>
          <p:nvPr/>
        </p:nvSpPr>
        <p:spPr>
          <a:xfrm>
            <a:off x="10410825" y="527050"/>
            <a:ext cx="366713" cy="787400"/>
          </a:xfrm>
          <a:prstGeom prst="rect">
            <a:avLst/>
          </a:prstGeom>
        </p:spPr>
        <p:txBody>
          <a:bodyPr lIns="0" tIns="33554" rIns="0" bIns="0">
            <a:spAutoFit/>
          </a:bodyPr>
          <a:lstStyle/>
          <a:p>
            <a:pPr>
              <a:spcBef>
                <a:spcPts val="265"/>
              </a:spcBef>
              <a:defRPr/>
            </a:pPr>
            <a:r>
              <a:rPr lang="en-US" sz="4800" b="1" spc="21" dirty="0">
                <a:solidFill>
                  <a:srgbClr val="FEFEFE"/>
                </a:solidFill>
                <a:latin typeface="Arial"/>
                <a:cs typeface="Arial"/>
              </a:rPr>
              <a:t>5</a:t>
            </a:r>
            <a:endParaRPr sz="4800" dirty="0">
              <a:latin typeface="Arial"/>
              <a:cs typeface="Arial"/>
            </a:endParaRPr>
          </a:p>
        </p:txBody>
      </p:sp>
      <p:sp>
        <p:nvSpPr>
          <p:cNvPr id="23" name="object 13">
            <a:extLst>
              <a:ext uri="{FF2B5EF4-FFF2-40B4-BE49-F238E27FC236}"/>
            </a:extLst>
          </p:cNvPr>
          <p:cNvSpPr txBox="1"/>
          <p:nvPr/>
        </p:nvSpPr>
        <p:spPr>
          <a:xfrm>
            <a:off x="10296525" y="1146175"/>
            <a:ext cx="569913" cy="447675"/>
          </a:xfrm>
          <a:prstGeom prst="rect">
            <a:avLst/>
          </a:prstGeom>
        </p:spPr>
        <p:txBody>
          <a:bodyPr lIns="0" tIns="25500" rIns="0" bIns="0">
            <a:spAutoFit/>
          </a:bodyPr>
          <a:lstStyle/>
          <a:p>
            <a:pPr>
              <a:spcBef>
                <a:spcPts val="201"/>
              </a:spcBef>
              <a:defRPr/>
            </a:pPr>
            <a:r>
              <a:rPr sz="2700" spc="-11" dirty="0">
                <a:solidFill>
                  <a:srgbClr val="FEFEFE"/>
                </a:solidFill>
                <a:latin typeface="Arial"/>
                <a:cs typeface="Arial"/>
              </a:rPr>
              <a:t>sinf</a:t>
            </a:r>
            <a:endParaRPr sz="2700" dirty="0">
              <a:latin typeface="Arial"/>
              <a:cs typeface="Arial"/>
            </a:endParaRPr>
          </a:p>
        </p:txBody>
      </p:sp>
      <p:sp>
        <p:nvSpPr>
          <p:cNvPr id="3083" name="object 31"/>
          <p:cNvSpPr>
            <a:spLocks noChangeArrowheads="1"/>
          </p:cNvSpPr>
          <p:nvPr/>
        </p:nvSpPr>
        <p:spPr bwMode="auto">
          <a:xfrm>
            <a:off x="742950" y="750888"/>
            <a:ext cx="269875" cy="404812"/>
          </a:xfrm>
          <a:prstGeom prst="rect">
            <a:avLst/>
          </a:prstGeom>
          <a:blipFill dpi="0" rotWithShape="1">
            <a:blip r:embed="rId2"/>
            <a:srcRect/>
            <a:stretch>
              <a:fillRect/>
            </a:stretch>
          </a:blipFill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endParaRPr lang="ru-RU"/>
          </a:p>
        </p:txBody>
      </p:sp>
      <p:sp>
        <p:nvSpPr>
          <p:cNvPr id="3084" name="object 32"/>
          <p:cNvSpPr>
            <a:spLocks noChangeArrowheads="1"/>
          </p:cNvSpPr>
          <p:nvPr/>
        </p:nvSpPr>
        <p:spPr bwMode="auto">
          <a:xfrm>
            <a:off x="1071563" y="673100"/>
            <a:ext cx="269875" cy="482600"/>
          </a:xfrm>
          <a:prstGeom prst="rect">
            <a:avLst/>
          </a:prstGeom>
          <a:blipFill dpi="0" rotWithShape="1">
            <a:blip r:embed="rId3"/>
            <a:srcRect/>
            <a:stretch>
              <a:fillRect/>
            </a:stretch>
          </a:blipFill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endParaRPr lang="ru-RU"/>
          </a:p>
        </p:txBody>
      </p:sp>
      <p:sp>
        <p:nvSpPr>
          <p:cNvPr id="3085" name="object 33"/>
          <p:cNvSpPr>
            <a:spLocks noChangeArrowheads="1"/>
          </p:cNvSpPr>
          <p:nvPr/>
        </p:nvSpPr>
        <p:spPr bwMode="auto">
          <a:xfrm>
            <a:off x="1398588" y="828675"/>
            <a:ext cx="269875" cy="327025"/>
          </a:xfrm>
          <a:prstGeom prst="rect">
            <a:avLst/>
          </a:prstGeom>
          <a:blipFill dpi="0" rotWithShape="1">
            <a:blip r:embed="rId4"/>
            <a:srcRect/>
            <a:stretch>
              <a:fillRect/>
            </a:stretch>
          </a:blipFill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endParaRPr lang="ru-RU"/>
          </a:p>
        </p:txBody>
      </p:sp>
      <p:sp>
        <p:nvSpPr>
          <p:cNvPr id="3086" name="object 34"/>
          <p:cNvSpPr>
            <a:spLocks noChangeArrowheads="1"/>
          </p:cNvSpPr>
          <p:nvPr/>
        </p:nvSpPr>
        <p:spPr bwMode="auto">
          <a:xfrm>
            <a:off x="993775" y="1214438"/>
            <a:ext cx="520700" cy="346075"/>
          </a:xfrm>
          <a:prstGeom prst="rect">
            <a:avLst/>
          </a:prstGeom>
          <a:blipFill dpi="0" rotWithShape="1">
            <a:blip r:embed="rId5"/>
            <a:srcRect/>
            <a:stretch>
              <a:fillRect/>
            </a:stretch>
          </a:blipFill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endParaRPr lang="ru-RU"/>
          </a:p>
        </p:txBody>
      </p:sp>
      <p:pic>
        <p:nvPicPr>
          <p:cNvPr id="19" name="Picture 2" descr="C:\Documents and Settings\User\Рабочий стол\онлайн дарс\1-дарсга расмлар\IMG_20200805_062456_000.jpg"/>
          <p:cNvPicPr>
            <a:picLocks noGrp="1" noChangeAspect="1" noChangeArrowheads="1"/>
          </p:cNvPicPr>
          <p:nvPr>
            <p:ph type="pic" sz="quarter" idx="12"/>
          </p:nvPr>
        </p:nvPicPr>
        <p:blipFill>
          <a:blip r:embed="rId6">
            <a:extLst>
              <a:ext uri="{28A0092B-C50C-407E-A947-70E740481C1C}"/>
            </a:extLst>
          </a:blip>
          <a:srcRect l="15183" r="15183"/>
          <a:stretch>
            <a:fillRect/>
          </a:stretch>
        </p:blipFill>
        <p:spPr>
          <a:xfrm>
            <a:off x="7953375" y="2714625"/>
            <a:ext cx="3328988" cy="318135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  <a:extLst>
            <a:ext uri="{909E8E84-426E-40DD-AFC4-6F175D3DCCD1}"/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3888" y="274638"/>
            <a:ext cx="10918825" cy="677862"/>
          </a:xfrm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 smtClean="0"/>
              <a:t>          </a:t>
            </a:r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1-MASHQ </a:t>
            </a:r>
            <a:endParaRPr lang="ru-RU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Скругленный прямоугольник 22"/>
          <p:cNvSpPr/>
          <p:nvPr/>
        </p:nvSpPr>
        <p:spPr>
          <a:xfrm>
            <a:off x="381000" y="2071688"/>
            <a:ext cx="3000375" cy="4214812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3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Maktabda</a:t>
            </a:r>
            <a:r>
              <a:rPr lang="en-US" sz="3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o‘quvchilar</a:t>
            </a:r>
            <a:r>
              <a:rPr lang="en-US" sz="3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uchun</a:t>
            </a:r>
            <a:r>
              <a:rPr lang="en-US" sz="3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kutubxona</a:t>
            </a:r>
            <a:r>
              <a:rPr lang="en-US" sz="3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va</a:t>
            </a:r>
            <a:r>
              <a:rPr lang="en-US" sz="3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kitoblar</a:t>
            </a:r>
            <a:r>
              <a:rPr lang="en-US" sz="3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bor. </a:t>
            </a:r>
            <a:r>
              <a:rPr lang="ru-RU" sz="3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endParaRPr lang="ru-RU" sz="3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Скругленный прямоугольник 23"/>
          <p:cNvSpPr/>
          <p:nvPr/>
        </p:nvSpPr>
        <p:spPr>
          <a:xfrm>
            <a:off x="3595688" y="2071688"/>
            <a:ext cx="2500312" cy="1785937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O‘rin</a:t>
            </a:r>
            <a:r>
              <a:rPr lang="en-US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-joy </a:t>
            </a:r>
            <a:r>
              <a:rPr lang="en-US" sz="3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otlari</a:t>
            </a:r>
            <a:r>
              <a:rPr lang="en-US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kutubxona</a:t>
            </a:r>
            <a:r>
              <a:rPr lang="ru-RU" sz="3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3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" name="Скругленный прямоугольник 24"/>
          <p:cNvSpPr/>
          <p:nvPr/>
        </p:nvSpPr>
        <p:spPr>
          <a:xfrm>
            <a:off x="6238875" y="3500438"/>
            <a:ext cx="2500313" cy="1928812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Shaxs</a:t>
            </a:r>
            <a:r>
              <a:rPr lang="en-US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otlari</a:t>
            </a:r>
            <a:r>
              <a:rPr lang="en-US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o‘quvchilar</a:t>
            </a:r>
            <a:endParaRPr lang="ru-RU" sz="3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952500" y="1285875"/>
            <a:ext cx="10358438" cy="500063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Turdosh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otlar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qatnashgan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otlarni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topib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daftaringizga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ko‘chiring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21" name="Скругленный прямоугольник 20"/>
          <p:cNvSpPr/>
          <p:nvPr/>
        </p:nvSpPr>
        <p:spPr>
          <a:xfrm>
            <a:off x="8953500" y="4500563"/>
            <a:ext cx="2786063" cy="2071687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3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Narsa</a:t>
            </a:r>
            <a:r>
              <a:rPr lang="en-US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buyum</a:t>
            </a:r>
            <a:r>
              <a:rPr lang="en-US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otlari</a:t>
            </a:r>
            <a:endParaRPr lang="en-US" sz="36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r>
              <a:rPr lang="en-US" sz="3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kitoblar</a:t>
            </a:r>
            <a:endParaRPr lang="ru-RU" sz="3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3" grpId="0" animBg="1"/>
      <p:bldP spid="24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3888" y="274638"/>
            <a:ext cx="10918825" cy="677862"/>
          </a:xfrm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 smtClean="0"/>
              <a:t>          </a:t>
            </a:r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2-TOPSHIRIQ </a:t>
            </a:r>
            <a:endParaRPr lang="ru-RU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666750" y="1214438"/>
            <a:ext cx="11144250" cy="357187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Matnni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o‘qing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Turdosh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atoqli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otlarni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topib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ularni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daftaringizga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ko‘chiring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   </a:t>
            </a:r>
          </a:p>
        </p:txBody>
      </p:sp>
      <p:sp>
        <p:nvSpPr>
          <p:cNvPr id="14" name="Прямоугольник 13"/>
          <p:cNvSpPr/>
          <p:nvPr/>
        </p:nvSpPr>
        <p:spPr>
          <a:xfrm>
            <a:off x="666750" y="1643063"/>
            <a:ext cx="11144250" cy="5000625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 sz="3600" b="1" dirty="0">
              <a:latin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Toshkent</a:t>
            </a:r>
          </a:p>
          <a:p>
            <a:pPr algn="just">
              <a:defRPr/>
            </a:pP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Toshkent –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juda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qadimiy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shahar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. Bu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shahardan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savdo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karvonlari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o‘tgan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Shaharliklar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savdogarlarni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muhtasham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saroylarda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kutib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olishgan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O‘zaro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savdo-sotiq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rivojlangan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. Bora-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bora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shahar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savdo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markaziga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aylangan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Yildan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yilga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shaharning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shuhrati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ortib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borgan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defRPr/>
            </a:pP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Hozir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Toshkent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sanoati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iqtisodiyoti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va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madaniyati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rivojlangan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yirik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va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ko‘rkam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shaharlardan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biriga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aylangan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defRPr/>
            </a:pPr>
            <a:endParaRPr lang="ru-RU" sz="3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595313" y="214313"/>
            <a:ext cx="11144250" cy="1108075"/>
          </a:xfr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ATOQLI  VA  TURDOSH  OTLAR</a:t>
            </a:r>
            <a:b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339" name="AutoShape 6" descr="Ташкент | Tashkent , город Toshkent Viloyati | Город, Места ...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1" hangingPunct="1"/>
            <a:endParaRPr lang="ru-RU"/>
          </a:p>
        </p:txBody>
      </p:sp>
      <p:sp>
        <p:nvSpPr>
          <p:cNvPr id="12" name="Прямоугольник 11"/>
          <p:cNvSpPr/>
          <p:nvPr/>
        </p:nvSpPr>
        <p:spPr>
          <a:xfrm>
            <a:off x="881063" y="2786063"/>
            <a:ext cx="4929187" cy="178593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32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endParaRPr lang="en-US" sz="32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endParaRPr lang="en-US" sz="32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endParaRPr lang="en-US" sz="32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endParaRPr lang="en-US" sz="32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endParaRPr lang="en-US" sz="32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r>
              <a:rPr lang="en-US" sz="3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ATOQLI  OTLAR</a:t>
            </a:r>
          </a:p>
          <a:p>
            <a:pPr>
              <a:defRPr/>
            </a:pPr>
            <a:r>
              <a:rPr lang="en-US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Toshkent</a:t>
            </a:r>
          </a:p>
          <a:p>
            <a:pPr>
              <a:defRPr/>
            </a:pPr>
            <a:endParaRPr lang="en-US" sz="36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endParaRPr lang="en-US" sz="36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endParaRPr lang="en-US" sz="36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endParaRPr lang="en-US" sz="36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endParaRPr lang="en-US" sz="36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endParaRPr lang="ru-RU" sz="36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6310313" y="1428750"/>
            <a:ext cx="5072062" cy="5000625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32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endParaRPr lang="en-US" sz="32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r>
              <a:rPr lang="en-US" sz="3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TURDOSH OTLAR</a:t>
            </a:r>
          </a:p>
          <a:p>
            <a:pPr>
              <a:defRPr/>
            </a:pPr>
            <a:r>
              <a:rPr lang="en-US" sz="4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shahar</a:t>
            </a:r>
            <a:r>
              <a:rPr lang="en-US" sz="4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defRPr/>
            </a:pPr>
            <a:r>
              <a:rPr lang="en-US" sz="4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savdo</a:t>
            </a:r>
            <a:r>
              <a:rPr lang="en-US" sz="4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karvonlari</a:t>
            </a:r>
            <a:r>
              <a:rPr lang="en-US" sz="4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>
              <a:defRPr/>
            </a:pPr>
            <a:r>
              <a:rPr lang="en-US" sz="4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shaharliklar</a:t>
            </a:r>
            <a:r>
              <a:rPr lang="en-US" sz="4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>
              <a:defRPr/>
            </a:pPr>
            <a:r>
              <a:rPr lang="en-US" sz="4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savdogarlar</a:t>
            </a:r>
            <a:endParaRPr lang="en-US" sz="40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r>
              <a:rPr lang="en-US" sz="4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saroylar</a:t>
            </a:r>
            <a:r>
              <a:rPr lang="en-US" sz="4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>
              <a:defRPr/>
            </a:pPr>
            <a:r>
              <a:rPr lang="en-US" sz="40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savdo</a:t>
            </a:r>
            <a:r>
              <a:rPr lang="en-US" sz="4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markazi</a:t>
            </a:r>
            <a:endParaRPr lang="en-US" sz="40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endParaRPr lang="en-US" sz="40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endParaRPr lang="en-US" sz="40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 advClick="0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623888" y="0"/>
            <a:ext cx="10918825" cy="1285875"/>
          </a:xfrm>
        </p:spPr>
        <p:txBody>
          <a:bodyPr vert="horz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sz="5400" smtClean="0">
                <a:latin typeface="Times New Roman" pitchFamily="18" charset="0"/>
                <a:cs typeface="Times New Roman" pitchFamily="18" charset="0"/>
              </a:rPr>
              <a:t>Muomala odobi </a:t>
            </a:r>
            <a:endParaRPr lang="ru-RU" sz="540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1166813" y="1500188"/>
            <a:ext cx="9929812" cy="45720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>
              <a:defRPr/>
            </a:pPr>
            <a:endParaRPr lang="en-US" sz="4000" dirty="0"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endParaRPr lang="en-US" sz="4000" dirty="0"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endParaRPr lang="en-US" sz="4000" dirty="0"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Char char="-"/>
              <a:defRPr/>
            </a:pPr>
            <a:endParaRPr lang="en-US" sz="4000" b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Char char="-"/>
              <a:defRPr/>
            </a:pPr>
            <a:endParaRPr lang="en-US" sz="4000" b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Char char="-"/>
              <a:defRPr/>
            </a:pPr>
            <a:r>
              <a:rPr lang="en-US" sz="40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Assalomu</a:t>
            </a:r>
            <a:r>
              <a:rPr lang="en-US" sz="40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alaykum</a:t>
            </a:r>
            <a:r>
              <a:rPr lang="en-US" sz="40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FontTx/>
              <a:buChar char="-"/>
              <a:defRPr/>
            </a:pPr>
            <a:r>
              <a:rPr lang="en-US" sz="40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Do‘stim</a:t>
            </a:r>
            <a:r>
              <a:rPr lang="en-US" sz="40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0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sog‘lig’ing</a:t>
            </a:r>
            <a:r>
              <a:rPr lang="en-US" sz="40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yaxshimi</a:t>
            </a:r>
            <a:r>
              <a:rPr lang="en-US" sz="40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>
              <a:buFontTx/>
              <a:buChar char="-"/>
              <a:defRPr/>
            </a:pPr>
            <a:r>
              <a:rPr lang="en-US" sz="40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Ha, </a:t>
            </a:r>
            <a:r>
              <a:rPr lang="en-US" sz="40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yaxshi</a:t>
            </a:r>
            <a:r>
              <a:rPr lang="en-US" sz="40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40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O‘zing</a:t>
            </a:r>
            <a:r>
              <a:rPr lang="en-US" sz="40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-chi, </a:t>
            </a:r>
            <a:r>
              <a:rPr lang="en-US" sz="40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yaxshimisan</a:t>
            </a:r>
            <a:r>
              <a:rPr lang="en-US" sz="40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>
              <a:buFontTx/>
              <a:buChar char="-"/>
              <a:defRPr/>
            </a:pPr>
            <a:r>
              <a:rPr lang="en-US" sz="40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Raxmat</a:t>
            </a:r>
            <a:r>
              <a:rPr lang="en-US" sz="40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0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yaxshiman</a:t>
            </a:r>
            <a:r>
              <a:rPr lang="en-US" sz="40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40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Onang</a:t>
            </a:r>
            <a:r>
              <a:rPr lang="en-US" sz="40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yaxshi</a:t>
            </a:r>
            <a:r>
              <a:rPr lang="en-US" sz="40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yuribdilarmi</a:t>
            </a:r>
            <a:r>
              <a:rPr lang="en-US" sz="40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>
              <a:buFontTx/>
              <a:buChar char="-"/>
              <a:defRPr/>
            </a:pPr>
            <a:r>
              <a:rPr lang="en-US" sz="40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Raxmat</a:t>
            </a:r>
            <a:r>
              <a:rPr lang="en-US" sz="40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onam</a:t>
            </a:r>
            <a:r>
              <a:rPr lang="en-US" sz="40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yaxshilar</a:t>
            </a:r>
            <a:r>
              <a:rPr lang="en-US" sz="40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defRPr/>
            </a:pPr>
            <a:r>
              <a:rPr lang="en-US" sz="40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40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Mendan</a:t>
            </a:r>
            <a:r>
              <a:rPr lang="en-US" sz="40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salom</a:t>
            </a:r>
            <a:r>
              <a:rPr lang="en-US" sz="40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ayt</a:t>
            </a:r>
            <a:r>
              <a:rPr lang="en-US" sz="40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…</a:t>
            </a:r>
          </a:p>
          <a:p>
            <a:pPr>
              <a:buFontTx/>
              <a:buChar char="-"/>
              <a:defRPr/>
            </a:pPr>
            <a:endParaRPr lang="en-US" sz="4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endParaRPr lang="en-US" sz="4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endParaRPr lang="en-US" sz="4000" dirty="0"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endParaRPr lang="en-US" sz="2000" dirty="0"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endParaRPr lang="en-US" sz="2000" dirty="0">
              <a:latin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endParaRPr lang="en-US" sz="2000" dirty="0">
              <a:latin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3888" y="274638"/>
            <a:ext cx="10918825" cy="677862"/>
          </a:xfrm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 smtClean="0"/>
              <a:t>          </a:t>
            </a:r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2-MASHQ </a:t>
            </a:r>
            <a:endParaRPr lang="ru-RU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1738313" y="1285875"/>
            <a:ext cx="8572500" cy="500063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Berilgan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turdosh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otlar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ishtirokida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so‘z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birikmalari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tuzing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7" name="Пятиугольник 6"/>
          <p:cNvSpPr/>
          <p:nvPr/>
        </p:nvSpPr>
        <p:spPr>
          <a:xfrm>
            <a:off x="1809750" y="2071688"/>
            <a:ext cx="2857500" cy="698500"/>
          </a:xfrm>
          <a:prstGeom prst="homePlate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40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hunar</a:t>
            </a:r>
            <a:endParaRPr lang="ru-RU" sz="40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Пятиугольник 7"/>
          <p:cNvSpPr/>
          <p:nvPr/>
        </p:nvSpPr>
        <p:spPr>
          <a:xfrm>
            <a:off x="1809750" y="2928938"/>
            <a:ext cx="2857500" cy="714375"/>
          </a:xfrm>
          <a:prstGeom prst="homePlate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40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shahar</a:t>
            </a:r>
            <a:endParaRPr lang="ru-RU" sz="40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Пятиугольник 8"/>
          <p:cNvSpPr/>
          <p:nvPr/>
        </p:nvSpPr>
        <p:spPr>
          <a:xfrm>
            <a:off x="1809750" y="3857625"/>
            <a:ext cx="2857500" cy="714375"/>
          </a:xfrm>
          <a:prstGeom prst="homePlate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40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odam</a:t>
            </a:r>
            <a:endParaRPr lang="ru-RU" sz="40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Пятиугольник 9"/>
          <p:cNvSpPr/>
          <p:nvPr/>
        </p:nvSpPr>
        <p:spPr>
          <a:xfrm>
            <a:off x="1809750" y="4714875"/>
            <a:ext cx="2857500" cy="785813"/>
          </a:xfrm>
          <a:prstGeom prst="homePlate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40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maktab</a:t>
            </a:r>
            <a:endParaRPr lang="ru-RU" sz="40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Пятиугольник 10"/>
          <p:cNvSpPr/>
          <p:nvPr/>
        </p:nvSpPr>
        <p:spPr>
          <a:xfrm>
            <a:off x="1809750" y="5643563"/>
            <a:ext cx="2857500" cy="698500"/>
          </a:xfrm>
          <a:prstGeom prst="homePlate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40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parta</a:t>
            </a:r>
            <a:endParaRPr lang="ru-RU" sz="40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7024688" y="2071688"/>
            <a:ext cx="3571875" cy="714375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en-US" sz="40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hunarli</a:t>
            </a:r>
            <a:r>
              <a:rPr lang="en-US" sz="4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inson</a:t>
            </a:r>
            <a:endParaRPr lang="ru-RU" sz="40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7024688" y="3000375"/>
            <a:ext cx="3571875" cy="70485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en-US" sz="40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shahar</a:t>
            </a:r>
            <a:r>
              <a:rPr lang="en-US" sz="4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sayohati</a:t>
            </a:r>
            <a:endParaRPr lang="ru-RU" sz="40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7024688" y="3857625"/>
            <a:ext cx="3571875" cy="714375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en-US" sz="40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odam</a:t>
            </a:r>
            <a:r>
              <a:rPr lang="en-US" sz="4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bolasi</a:t>
            </a:r>
            <a:endParaRPr lang="ru-RU" sz="40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7024688" y="4714875"/>
            <a:ext cx="3571875" cy="714375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en-US" sz="40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maktab</a:t>
            </a:r>
            <a:r>
              <a:rPr lang="en-US" sz="4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hovlisi</a:t>
            </a:r>
            <a:endParaRPr lang="ru-RU" sz="40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7024688" y="5643563"/>
            <a:ext cx="3571875" cy="642937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en-US" sz="40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chiroyli</a:t>
            </a:r>
            <a:r>
              <a:rPr lang="en-US" sz="4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partalar</a:t>
            </a:r>
            <a:endParaRPr lang="ru-RU" sz="40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3888" y="274638"/>
            <a:ext cx="10918825" cy="677862"/>
          </a:xfrm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 smtClean="0"/>
              <a:t>          </a:t>
            </a:r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4-MASHQ </a:t>
            </a:r>
            <a:endParaRPr lang="ru-RU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381000" y="1285875"/>
            <a:ext cx="11430000" cy="500063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Berilgan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so‘z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so‘z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birikmalarini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to‘g’ri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joylashtirib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gaplar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tuzing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tuzing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13" name="Прямоугольник 12"/>
          <p:cNvSpPr/>
          <p:nvPr/>
        </p:nvSpPr>
        <p:spPr>
          <a:xfrm>
            <a:off x="309563" y="4786313"/>
            <a:ext cx="11644312" cy="714375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en-US" sz="40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O‘zbekiston</a:t>
            </a:r>
            <a:r>
              <a:rPr lang="en-US" sz="4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bayrog‘i</a:t>
            </a:r>
            <a:r>
              <a:rPr lang="en-US" sz="4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0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hilpiraydi</a:t>
            </a:r>
            <a:r>
              <a:rPr lang="en-US" sz="4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0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ana</a:t>
            </a:r>
            <a:r>
              <a:rPr lang="en-US" sz="4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shu</a:t>
            </a:r>
            <a:r>
              <a:rPr lang="en-US" sz="4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0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bino</a:t>
            </a:r>
            <a:r>
              <a:rPr lang="en-US" sz="4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0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tepasida</a:t>
            </a:r>
            <a:r>
              <a:rPr lang="en-US" sz="4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40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309563" y="3857625"/>
            <a:ext cx="11644312" cy="70485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en-US" sz="4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Biz </a:t>
            </a:r>
            <a:r>
              <a:rPr lang="en-US" sz="40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mustaqillik</a:t>
            </a:r>
            <a:r>
              <a:rPr lang="en-US" sz="4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bayrami</a:t>
            </a:r>
            <a:r>
              <a:rPr lang="en-US" sz="4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kuni</a:t>
            </a:r>
            <a:r>
              <a:rPr lang="en-US" sz="4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milliy</a:t>
            </a:r>
            <a:r>
              <a:rPr lang="en-US" sz="4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bog‘ga</a:t>
            </a:r>
            <a:r>
              <a:rPr lang="en-US" sz="4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bordik</a:t>
            </a:r>
            <a:r>
              <a:rPr lang="en-US" sz="4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40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309563" y="2000250"/>
            <a:ext cx="11644312" cy="714375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en-US" sz="4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40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Ega</a:t>
            </a:r>
            <a:r>
              <a:rPr lang="en-US" sz="4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     </a:t>
            </a:r>
            <a:r>
              <a:rPr lang="en-US" sz="40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ikkinchi</a:t>
            </a:r>
            <a:r>
              <a:rPr lang="en-US" sz="4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darajali</a:t>
            </a:r>
            <a:r>
              <a:rPr lang="en-US" sz="4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bo‘lak</a:t>
            </a:r>
            <a:r>
              <a:rPr lang="en-US" sz="4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   </a:t>
            </a:r>
            <a:r>
              <a:rPr lang="en-US" sz="40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kesim</a:t>
            </a:r>
            <a:r>
              <a:rPr lang="en-US" sz="4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                                                     </a:t>
            </a:r>
            <a:endParaRPr lang="ru-RU" sz="40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309563" y="2928938"/>
            <a:ext cx="11644312" cy="714375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en-US" sz="40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milliy</a:t>
            </a:r>
            <a:r>
              <a:rPr lang="en-US" sz="4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0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bog‘ga</a:t>
            </a:r>
            <a:r>
              <a:rPr lang="en-US" sz="4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0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bordik</a:t>
            </a:r>
            <a:r>
              <a:rPr lang="en-US" sz="4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biz, </a:t>
            </a:r>
            <a:r>
              <a:rPr lang="en-US" sz="40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mustaqillik</a:t>
            </a:r>
            <a:r>
              <a:rPr lang="en-US" sz="4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0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bayrami</a:t>
            </a:r>
            <a:r>
              <a:rPr lang="en-US" sz="4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0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kuni</a:t>
            </a:r>
            <a:r>
              <a:rPr lang="en-US" sz="4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endParaRPr lang="ru-RU" sz="40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309563" y="5786438"/>
            <a:ext cx="11644312" cy="714375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en-US" sz="40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O‘zbekiston</a:t>
            </a:r>
            <a:r>
              <a:rPr lang="en-US" sz="4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bayrog‘i</a:t>
            </a:r>
            <a:r>
              <a:rPr lang="en-US" sz="4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ana</a:t>
            </a:r>
            <a:r>
              <a:rPr lang="en-US" sz="4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shu</a:t>
            </a:r>
            <a:r>
              <a:rPr lang="en-US" sz="4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bino</a:t>
            </a:r>
            <a:r>
              <a:rPr lang="en-US" sz="4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tepasida</a:t>
            </a:r>
            <a:r>
              <a:rPr lang="en-US" sz="4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hilpiraydi</a:t>
            </a:r>
            <a:r>
              <a:rPr lang="en-US" sz="4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40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Стрелка вправо 17"/>
          <p:cNvSpPr/>
          <p:nvPr/>
        </p:nvSpPr>
        <p:spPr>
          <a:xfrm>
            <a:off x="1952625" y="2143125"/>
            <a:ext cx="977900" cy="48418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9" name="Стрелка вправо 18"/>
          <p:cNvSpPr/>
          <p:nvPr/>
        </p:nvSpPr>
        <p:spPr>
          <a:xfrm>
            <a:off x="8167688" y="2143125"/>
            <a:ext cx="977900" cy="48418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3888" y="274638"/>
            <a:ext cx="10918825" cy="677862"/>
          </a:xfrm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 smtClean="0"/>
              <a:t>         </a:t>
            </a:r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QIYOSLANG</a:t>
            </a:r>
            <a:endParaRPr lang="ru-RU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381000" y="1285875"/>
            <a:ext cx="11430000" cy="428625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O ‘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zbekistonning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qadimiy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obidalari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zamonaviy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binolarini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qiyoslab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gaplar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tuzing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18436" name="AutoShape 2" descr="Go'ri Amir maqbarasi"/>
          <p:cNvSpPr>
            <a:spLocks noChangeAspect="1" noChangeArrowheads="1"/>
          </p:cNvSpPr>
          <p:nvPr/>
        </p:nvSpPr>
        <p:spPr bwMode="auto">
          <a:xfrm>
            <a:off x="144463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8437" name="AutoShape 4" descr="Мавзолей Гур-Эмир, Самарканд"/>
          <p:cNvSpPr>
            <a:spLocks noChangeAspect="1" noChangeArrowheads="1"/>
          </p:cNvSpPr>
          <p:nvPr/>
        </p:nvSpPr>
        <p:spPr bwMode="auto">
          <a:xfrm>
            <a:off x="144463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/>
          </a:p>
        </p:txBody>
      </p:sp>
      <p:pic>
        <p:nvPicPr>
          <p:cNvPr id="18438" name="Picture 5" descr="C:\Users\win7 32\Desktop\Amir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09625" y="1785938"/>
            <a:ext cx="4857750" cy="4071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439" name="AutoShape 7" descr="ТОШКЕНТ — ДУНЁНИНГ ЭНГ ГЎЗАЛ ШАҲРИ - Ўзбекистон овози газетаси"/>
          <p:cNvSpPr>
            <a:spLocks noChangeAspect="1" noChangeArrowheads="1"/>
          </p:cNvSpPr>
          <p:nvPr/>
        </p:nvSpPr>
        <p:spPr bwMode="auto">
          <a:xfrm>
            <a:off x="144463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/>
          </a:p>
        </p:txBody>
      </p:sp>
      <p:pic>
        <p:nvPicPr>
          <p:cNvPr id="18440" name="Picture 8" descr="C:\Users\win7 32\Desktop\Temur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596063" y="1785938"/>
            <a:ext cx="5072062" cy="4071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" name="Скругленный прямоугольник 19"/>
          <p:cNvSpPr/>
          <p:nvPr/>
        </p:nvSpPr>
        <p:spPr>
          <a:xfrm>
            <a:off x="809625" y="5929313"/>
            <a:ext cx="4786313" cy="714375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en-US" sz="240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Go‘ri</a:t>
            </a:r>
            <a:r>
              <a:rPr lang="en-US" sz="24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 Amir </a:t>
            </a:r>
            <a:r>
              <a:rPr lang="en-US" sz="240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maqbarasi</a:t>
            </a:r>
            <a:r>
              <a:rPr lang="en-US" sz="24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tarixdan</a:t>
            </a:r>
            <a:r>
              <a:rPr lang="en-US" sz="24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so‘zlaydi</a:t>
            </a:r>
            <a:r>
              <a:rPr lang="en-US" sz="24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endParaRPr lang="ru-RU" sz="2400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Скругленный прямоугольник 20"/>
          <p:cNvSpPr/>
          <p:nvPr/>
        </p:nvSpPr>
        <p:spPr>
          <a:xfrm>
            <a:off x="6596063" y="6000750"/>
            <a:ext cx="5072062" cy="642938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40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O‘lkamizda</a:t>
            </a:r>
            <a:r>
              <a:rPr lang="en-US" sz="24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40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zamonaviy</a:t>
            </a:r>
            <a:r>
              <a:rPr lang="en-US" sz="24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binolar</a:t>
            </a:r>
            <a:r>
              <a:rPr lang="en-US" sz="24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ko‘p</a:t>
            </a:r>
            <a:r>
              <a:rPr lang="en-US" sz="24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2400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3888" y="274638"/>
            <a:ext cx="10918825" cy="677862"/>
          </a:xfrm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 smtClean="0"/>
              <a:t>          </a:t>
            </a:r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MUSTAQIL  ISH</a:t>
            </a:r>
            <a:endParaRPr lang="ru-RU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381000" y="1285875"/>
            <a:ext cx="11430000" cy="428625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O ‘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zbekistonning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qadimiy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obidalari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zamonaviy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binolarini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qiyoslab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gaplar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tuzing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19460" name="AutoShape 2" descr="Go'ri Amir maqbarasi"/>
          <p:cNvSpPr>
            <a:spLocks noChangeAspect="1" noChangeArrowheads="1"/>
          </p:cNvSpPr>
          <p:nvPr/>
        </p:nvSpPr>
        <p:spPr bwMode="auto">
          <a:xfrm>
            <a:off x="144463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9461" name="AutoShape 4" descr="Мавзолей Гур-Эмир, Самарканд"/>
          <p:cNvSpPr>
            <a:spLocks noChangeAspect="1" noChangeArrowheads="1"/>
          </p:cNvSpPr>
          <p:nvPr/>
        </p:nvSpPr>
        <p:spPr bwMode="auto">
          <a:xfrm>
            <a:off x="144463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9462" name="AutoShape 7" descr="ТОШКЕНТ — ДУНЁНИНГ ЭНГ ГЎЗАЛ ШАҲРИ - Ўзбекистон овози газетаси"/>
          <p:cNvSpPr>
            <a:spLocks noChangeAspect="1" noChangeArrowheads="1"/>
          </p:cNvSpPr>
          <p:nvPr/>
        </p:nvSpPr>
        <p:spPr bwMode="auto">
          <a:xfrm>
            <a:off x="144463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0" name="Скругленный прямоугольник 19"/>
          <p:cNvSpPr/>
          <p:nvPr/>
        </p:nvSpPr>
        <p:spPr>
          <a:xfrm>
            <a:off x="381000" y="5929313"/>
            <a:ext cx="5357813" cy="714375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en-US" sz="240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O‘tmishi</a:t>
            </a:r>
            <a:r>
              <a:rPr lang="en-US" sz="24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sharafli</a:t>
            </a:r>
            <a:r>
              <a:rPr lang="en-US" sz="24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buguni</a:t>
            </a:r>
            <a:r>
              <a:rPr lang="en-US" sz="24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saodatli</a:t>
            </a:r>
            <a:r>
              <a:rPr lang="en-US" sz="24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Samarqand.</a:t>
            </a:r>
            <a:endParaRPr lang="ru-RU" sz="2400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Скругленный прямоугольник 20"/>
          <p:cNvSpPr/>
          <p:nvPr/>
        </p:nvSpPr>
        <p:spPr>
          <a:xfrm>
            <a:off x="6310313" y="5929313"/>
            <a:ext cx="5500687" cy="714375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4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Samarqand </a:t>
            </a:r>
            <a:r>
              <a:rPr lang="en-US" sz="240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osmonga</a:t>
            </a:r>
            <a:r>
              <a:rPr lang="en-US" sz="24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bo‘y</a:t>
            </a:r>
            <a:r>
              <a:rPr lang="en-US" sz="24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cho‘zmoqda</a:t>
            </a:r>
            <a:r>
              <a:rPr lang="en-US" sz="24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2400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9465" name="Picture 2" descr="C:\Users\win7 32\Desktop\samarqand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524625" y="1928813"/>
            <a:ext cx="4786313" cy="3643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466" name="Picture 4" descr="https://www.tourprom.ru/site_media/images/upload/2016/11/1/poiphoto/registan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52500" y="1857375"/>
            <a:ext cx="4500563" cy="3857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381000" y="214313"/>
            <a:ext cx="11501438" cy="1108075"/>
          </a:xfr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MUSTAQIL BAJARISH UCHUN TOPSHIRIQLAR: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483" name="AutoShape 6" descr="Ташкент | Tashkent , город Toshkent Viloyati | Город, Места ...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1" hangingPunct="1"/>
            <a:endParaRPr lang="ru-RU"/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/>
        </p:nvGraphicFramePr>
        <p:xfrm>
          <a:off x="238125" y="1428750"/>
          <a:ext cx="11787188" cy="3929063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807829"/>
                <a:gridCol w="2097167"/>
                <a:gridCol w="2097129"/>
                <a:gridCol w="1880184"/>
                <a:gridCol w="2097129"/>
                <a:gridCol w="1807870"/>
              </a:tblGrid>
              <a:tr h="1571622">
                <a:tc>
                  <a:txBody>
                    <a:bodyPr/>
                    <a:lstStyle/>
                    <a:p>
                      <a:r>
                        <a:rPr lang="en-US" sz="2400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Sizning</a:t>
                      </a:r>
                      <a:r>
                        <a:rPr lang="en-US" sz="240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ismi</a:t>
                      </a:r>
                      <a:r>
                        <a:rPr lang="en-US" sz="240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sharifingiz</a:t>
                      </a:r>
                      <a:r>
                        <a:rPr lang="en-US" sz="240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  <a:endParaRPr lang="ru-RU" sz="2400" dirty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Siz</a:t>
                      </a:r>
                      <a:r>
                        <a:rPr lang="en-US" sz="240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qayerda</a:t>
                      </a:r>
                      <a:r>
                        <a:rPr lang="en-US" sz="240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tug</a:t>
                      </a:r>
                      <a:r>
                        <a:rPr lang="en-US" sz="2400" baseline="0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‘ilgansiz</a:t>
                      </a:r>
                      <a:r>
                        <a:rPr lang="en-US" sz="2400" baseline="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?</a:t>
                      </a:r>
                      <a:endParaRPr lang="ru-RU" sz="2400" dirty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Tumaningiz-ning</a:t>
                      </a:r>
                      <a:r>
                        <a:rPr lang="en-US" sz="240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nomini</a:t>
                      </a:r>
                      <a:r>
                        <a:rPr lang="en-US" sz="240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</a:p>
                    <a:p>
                      <a:r>
                        <a:rPr lang="en-US" sz="240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ko‘rsating</a:t>
                      </a:r>
                      <a:r>
                        <a:rPr lang="en-US" sz="240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  <a:endParaRPr lang="ru-RU" sz="2400" dirty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Qaysi</a:t>
                      </a:r>
                      <a:r>
                        <a:rPr lang="en-US" sz="240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mahallada</a:t>
                      </a:r>
                      <a:r>
                        <a:rPr lang="en-US" sz="240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yashaysiz?</a:t>
                      </a:r>
                      <a:endParaRPr lang="ru-RU" sz="2400" dirty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Ko‘changiz-ning</a:t>
                      </a:r>
                      <a:r>
                        <a:rPr lang="en-US" sz="240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nomini</a:t>
                      </a:r>
                      <a:r>
                        <a:rPr lang="en-US" sz="240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ayting</a:t>
                      </a:r>
                      <a:r>
                        <a:rPr lang="en-US" sz="240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  <a:endParaRPr lang="ru-RU" sz="2400" dirty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Nechanchi</a:t>
                      </a:r>
                      <a:r>
                        <a:rPr lang="en-US" sz="240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maktabda</a:t>
                      </a:r>
                      <a:r>
                        <a:rPr lang="en-US" sz="240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o‘qiysiz</a:t>
                      </a:r>
                      <a:r>
                        <a:rPr lang="en-US" sz="240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?</a:t>
                      </a:r>
                      <a:endParaRPr lang="ru-RU" sz="2400" dirty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2357454">
                <a:tc>
                  <a:txBody>
                    <a:bodyPr/>
                    <a:lstStyle/>
                    <a:p>
                      <a:endParaRPr 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 spd="slow" advClick="0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119063" y="274638"/>
            <a:ext cx="11809412" cy="615950"/>
          </a:xfr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MUSTAQIL BAJARISH UCHUN TOPSHIRIQLAR:</a:t>
            </a:r>
            <a:endParaRPr lang="ru-RU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3122613" y="1714500"/>
            <a:ext cx="8640762" cy="2462213"/>
          </a:xfrm>
        </p:spPr>
        <p:txBody>
          <a:bodyPr/>
          <a:lstStyle/>
          <a:p>
            <a:pPr marL="0" indent="0" eaLnBrk="1" hangingPunct="1">
              <a:spcBef>
                <a:spcPct val="0"/>
              </a:spcBef>
              <a:buFontTx/>
              <a:buNone/>
            </a:pPr>
            <a:r>
              <a:rPr lang="en-US" sz="4000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400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Shahar</a:t>
            </a:r>
            <a:r>
              <a:rPr lang="en-US" sz="4000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 so‘ziga “Klaster” tuzing.</a:t>
            </a:r>
            <a:endParaRPr lang="en-US" sz="4000" smtClean="0"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spcBef>
                <a:spcPct val="0"/>
              </a:spcBef>
              <a:buFontTx/>
              <a:buNone/>
            </a:pPr>
            <a:r>
              <a:rPr lang="en-US" sz="4000" smtClean="0">
                <a:latin typeface="Times New Roman" pitchFamily="18" charset="0"/>
                <a:cs typeface="Times New Roman" pitchFamily="18" charset="0"/>
              </a:rPr>
              <a:t>   </a:t>
            </a:r>
          </a:p>
          <a:p>
            <a:pPr marL="0" indent="0" eaLnBrk="1" hangingPunct="1">
              <a:spcBef>
                <a:spcPct val="0"/>
              </a:spcBef>
              <a:buFontTx/>
              <a:buNone/>
            </a:pPr>
            <a:r>
              <a:rPr lang="en-US" sz="4000" smtClean="0">
                <a:latin typeface="Times New Roman" pitchFamily="18" charset="0"/>
                <a:cs typeface="Times New Roman" pitchFamily="18" charset="0"/>
              </a:rPr>
              <a:t>   Vataningiz haqida mustaqil matn tuzing va so‘zlab bering.</a:t>
            </a:r>
          </a:p>
        </p:txBody>
      </p:sp>
      <p:pic>
        <p:nvPicPr>
          <p:cNvPr id="8194" name="Picture 2" descr="C:\Documents and Settings\User\Рабочий стол\онлайн дарс\1-дарсга расмлар\IMG_20200805_062540_228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81000" y="1500188"/>
            <a:ext cx="2676525" cy="2363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 advClick="0"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1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81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1524000" y="274638"/>
            <a:ext cx="9144000" cy="615950"/>
          </a:xfr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TAYANCH  SO‘ZLAR: </a:t>
            </a:r>
            <a:endParaRPr lang="ru-RU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вал 3"/>
          <p:cNvSpPr/>
          <p:nvPr/>
        </p:nvSpPr>
        <p:spPr>
          <a:xfrm>
            <a:off x="407988" y="1271588"/>
            <a:ext cx="8259762" cy="4914900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00B05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marL="571500" indent="-57150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r>
              <a:rPr lang="en-US" sz="40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SAVDO KARVONI  </a:t>
            </a:r>
            <a:endParaRPr lang="uz-Cyrl-UZ" sz="4000" b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 marL="571500" indent="-57150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r>
              <a:rPr lang="en-US" sz="40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SAROYLAR </a:t>
            </a:r>
            <a:endParaRPr lang="uz-Cyrl-UZ" sz="4000" b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 marL="571500" indent="-57150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r>
              <a:rPr lang="en-US" sz="40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SAVDO MARKAZI</a:t>
            </a:r>
            <a:endParaRPr lang="uz-Cyrl-UZ" sz="4000" b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 marL="571500" indent="-57150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r>
              <a:rPr lang="en-US" sz="40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SANOAT</a:t>
            </a:r>
            <a:endParaRPr lang="uz-Cyrl-UZ" sz="4000" b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0" name="Picture 2" descr="C:\Documents and Settings\User\Рабочий стол\онлайн дарс\1-дарсга расмлар\IMG_20200804_171024_289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/>
            </a:extLst>
          </a:blip>
          <a:srcRect/>
          <a:stretch>
            <a:fillRect/>
          </a:stretch>
        </p:blipFill>
        <p:spPr bwMode="auto">
          <a:xfrm>
            <a:off x="8760296" y="2348880"/>
            <a:ext cx="3282001" cy="3048000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/>
          </a:extLst>
        </p:spPr>
      </p:pic>
    </p:spTree>
  </p:cSld>
  <p:clrMapOvr>
    <a:masterClrMapping/>
  </p:clrMapOvr>
  <p:transition spd="slow" advClick="0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119063" y="274638"/>
            <a:ext cx="11809412" cy="615950"/>
          </a:xfr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MUSTAQIL BAJARISH UCHUN TOPSHIRIQLAR:</a:t>
            </a:r>
            <a:endParaRPr lang="ru-RU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3122613" y="1714500"/>
            <a:ext cx="8640762" cy="3786188"/>
          </a:xfrm>
        </p:spPr>
        <p:txBody>
          <a:bodyPr/>
          <a:lstStyle/>
          <a:p>
            <a:pPr marL="0" indent="0" eaLnBrk="1" hangingPunct="1">
              <a:spcBef>
                <a:spcPct val="0"/>
              </a:spcBef>
              <a:buFontTx/>
              <a:buNone/>
            </a:pPr>
            <a:r>
              <a:rPr lang="en-US" sz="4000" dirty="0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1-topshiriq</a:t>
            </a:r>
            <a:r>
              <a:rPr lang="en-US" sz="4000" dirty="0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Suhbat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matnini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lug‘atda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berilgan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so‘zlardan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foydalanib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tarjima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qiling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 eaLnBrk="1" hangingPunct="1">
              <a:spcBef>
                <a:spcPct val="0"/>
              </a:spcBef>
              <a:buFontTx/>
              <a:buNone/>
            </a:pP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2-topshiriq</a:t>
            </a:r>
            <a:r>
              <a:rPr lang="en-US" sz="4000" dirty="0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da </a:t>
            </a:r>
            <a:r>
              <a:rPr lang="en-US" sz="4000" dirty="0" err="1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berilgan</a:t>
            </a:r>
            <a:r>
              <a:rPr lang="en-US" sz="4000" dirty="0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lug‘atdagi</a:t>
            </a:r>
            <a:endParaRPr lang="en-US" sz="4000" dirty="0" smtClean="0">
              <a:solidFill>
                <a:srgbClr val="231F2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spcBef>
                <a:spcPct val="0"/>
              </a:spcBef>
              <a:buFontTx/>
              <a:buNone/>
            </a:pPr>
            <a:r>
              <a:rPr lang="en-US" sz="4000" dirty="0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so‘zlar</a:t>
            </a:r>
            <a:r>
              <a:rPr lang="en-US" sz="4000" dirty="0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ishtirokida</a:t>
            </a:r>
            <a:r>
              <a:rPr lang="en-US" sz="4000" dirty="0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 4-5 </a:t>
            </a:r>
            <a:r>
              <a:rPr lang="en-US" sz="4000" dirty="0" err="1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ta</a:t>
            </a:r>
            <a:r>
              <a:rPr lang="en-US" sz="4000" dirty="0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gaplar</a:t>
            </a:r>
            <a:r>
              <a:rPr lang="en-US" sz="4000" dirty="0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tuzing</a:t>
            </a:r>
            <a:endParaRPr lang="en-US" sz="4000" dirty="0" smtClean="0">
              <a:solidFill>
                <a:srgbClr val="231F2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spcBef>
                <a:spcPct val="0"/>
              </a:spcBef>
              <a:buFontTx/>
              <a:buNone/>
            </a:pPr>
            <a:r>
              <a:rPr lang="en-US" sz="4000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sz="400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8194" name="Picture 2" descr="C:\Documents and Settings\User\Рабочий стол\онлайн дарс\1-дарсга расмлар\IMG_20200805_062540_228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81000" y="1500188"/>
            <a:ext cx="2676525" cy="2363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 advClick="0"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1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81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119063" y="274638"/>
            <a:ext cx="11809412" cy="615950"/>
          </a:xfr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MUSTAQIL BAJARISH UCHUN TOPSHIRIQLAR:</a:t>
            </a:r>
            <a:endParaRPr lang="ru-RU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4953000" y="3429000"/>
            <a:ext cx="2000250" cy="5715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32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Lug‘at</a:t>
            </a:r>
            <a:endParaRPr lang="ru-RU" sz="32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Блок-схема: подготовка 11"/>
          <p:cNvSpPr/>
          <p:nvPr/>
        </p:nvSpPr>
        <p:spPr>
          <a:xfrm>
            <a:off x="6791325" y="2357438"/>
            <a:ext cx="3090863" cy="928687"/>
          </a:xfrm>
          <a:prstGeom prst="flowChartPreparation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3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dalalar</a:t>
            </a:r>
            <a:endParaRPr lang="ru-RU" sz="36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Блок-схема: подготовка 12"/>
          <p:cNvSpPr/>
          <p:nvPr/>
        </p:nvSpPr>
        <p:spPr>
          <a:xfrm>
            <a:off x="2166938" y="2428875"/>
            <a:ext cx="3143250" cy="927100"/>
          </a:xfrm>
          <a:prstGeom prst="flowChartPreparation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3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bepoyon</a:t>
            </a:r>
            <a:endParaRPr lang="ru-RU" sz="36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Блок-схема: подготовка 13"/>
          <p:cNvSpPr/>
          <p:nvPr/>
        </p:nvSpPr>
        <p:spPr>
          <a:xfrm>
            <a:off x="2095500" y="4071938"/>
            <a:ext cx="3357563" cy="1000125"/>
          </a:xfrm>
          <a:prstGeom prst="flowChartPreparation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3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tekisliklar</a:t>
            </a:r>
            <a:endParaRPr lang="ru-RU" sz="36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Блок-схема: подготовка 14"/>
          <p:cNvSpPr/>
          <p:nvPr/>
        </p:nvSpPr>
        <p:spPr>
          <a:xfrm>
            <a:off x="6810375" y="4071938"/>
            <a:ext cx="3071813" cy="1000125"/>
          </a:xfrm>
          <a:prstGeom prst="flowChartPreparation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en-US" sz="3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ko‘rkam</a:t>
            </a:r>
            <a:r>
              <a:rPr lang="en-US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binolarkkkkkkkkkkk</a:t>
            </a:r>
            <a:endParaRPr lang="ru-RU" sz="36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523875" y="1285875"/>
            <a:ext cx="5072063" cy="92868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en-US" sz="3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O‘zbekiston</a:t>
            </a:r>
            <a:r>
              <a:rPr lang="en-US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bepoyon</a:t>
            </a:r>
            <a:r>
              <a:rPr lang="en-US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kengliklardan</a:t>
            </a:r>
            <a:r>
              <a:rPr lang="en-US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iborat</a:t>
            </a:r>
            <a:r>
              <a:rPr lang="en-US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3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6238875" y="1285875"/>
            <a:ext cx="5429250" cy="92868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en-US" sz="3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Dalalarga</a:t>
            </a:r>
            <a:r>
              <a:rPr lang="en-US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turli</a:t>
            </a:r>
            <a:r>
              <a:rPr lang="en-US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ekinlar</a:t>
            </a:r>
            <a:r>
              <a:rPr lang="en-US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ekildi</a:t>
            </a:r>
            <a:r>
              <a:rPr lang="en-US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3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523875" y="5429250"/>
            <a:ext cx="5143500" cy="100012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en-US" sz="3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O‘lkamizda</a:t>
            </a:r>
            <a:r>
              <a:rPr lang="en-US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tekisliklar</a:t>
            </a:r>
            <a:r>
              <a:rPr lang="en-US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juda</a:t>
            </a:r>
            <a:r>
              <a:rPr lang="en-US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ko‘p</a:t>
            </a:r>
            <a:r>
              <a:rPr lang="en-US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3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6310313" y="5429250"/>
            <a:ext cx="5357812" cy="100012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en-US" sz="3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Yurtimizda</a:t>
            </a:r>
            <a:r>
              <a:rPr lang="en-US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ko‘rkam</a:t>
            </a:r>
            <a:r>
              <a:rPr lang="en-US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binolar</a:t>
            </a:r>
            <a:endParaRPr lang="en-US" sz="3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r>
              <a:rPr lang="en-US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ko‘paymoqda</a:t>
            </a:r>
            <a:r>
              <a:rPr lang="en-US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3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 advClick="0"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1524000" y="274638"/>
            <a:ext cx="9144000" cy="677862"/>
          </a:xfr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O‘qing</a:t>
            </a:r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4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Tinglang</a:t>
            </a:r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4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So‘zlang</a:t>
            </a:r>
            <a:endParaRPr lang="ru-RU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381000" y="1285875"/>
            <a:ext cx="5072063" cy="1071563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en-US" sz="3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Bir</a:t>
            </a:r>
            <a:r>
              <a:rPr lang="en-US" sz="3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donishmanddan</a:t>
            </a:r>
            <a:r>
              <a:rPr lang="en-US" sz="3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so‘radilar</a:t>
            </a:r>
            <a:r>
              <a:rPr lang="en-US" sz="3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ru-RU" sz="3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381000" y="2500313"/>
            <a:ext cx="5072063" cy="571500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en-US" sz="3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Qayerdan</a:t>
            </a:r>
            <a:r>
              <a:rPr lang="en-US" sz="3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kelyapsiz</a:t>
            </a:r>
            <a:r>
              <a:rPr lang="en-US" sz="3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ru-RU" sz="3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381000" y="3214688"/>
            <a:ext cx="5072063" cy="571500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en-US" sz="3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Vatandan</a:t>
            </a:r>
            <a:r>
              <a:rPr lang="en-US" sz="3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3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381000" y="3929063"/>
            <a:ext cx="5072063" cy="571500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en-US" sz="3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Qayerga</a:t>
            </a:r>
            <a:r>
              <a:rPr lang="en-US" sz="3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ketyapsiz</a:t>
            </a:r>
            <a:r>
              <a:rPr lang="en-US" sz="3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ru-RU" sz="3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6310313" y="1285875"/>
            <a:ext cx="5429250" cy="1071563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ru-RU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У одного мудреца спросили:</a:t>
            </a: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6310313" y="2500313"/>
            <a:ext cx="5429250" cy="500062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ru-RU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 Откуда вы идёте?</a:t>
            </a: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6310313" y="3214688"/>
            <a:ext cx="5429250" cy="571500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ru-RU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 С Родины.</a:t>
            </a: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6310313" y="3929063"/>
            <a:ext cx="5500687" cy="571500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ru-RU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 Куда вы идёте?</a:t>
            </a:r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381000" y="4643438"/>
            <a:ext cx="5072063" cy="500062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en-US" sz="3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Vatanga</a:t>
            </a:r>
            <a:r>
              <a:rPr lang="en-US" sz="3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3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381000" y="5286375"/>
            <a:ext cx="5072063" cy="571500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en-US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Yo‘lingiz</a:t>
            </a:r>
            <a:r>
              <a:rPr lang="en-US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qayerda</a:t>
            </a:r>
            <a:r>
              <a:rPr lang="en-US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tugaydi</a:t>
            </a:r>
            <a:r>
              <a:rPr lang="en-US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ru-RU" sz="3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452438" y="6072188"/>
            <a:ext cx="5000625" cy="500062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en-US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Vatanda</a:t>
            </a:r>
            <a:r>
              <a:rPr lang="en-US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3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6310313" y="4643438"/>
            <a:ext cx="5500687" cy="500062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ru-RU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 На Родину.</a:t>
            </a:r>
          </a:p>
        </p:txBody>
      </p:sp>
      <p:sp>
        <p:nvSpPr>
          <p:cNvPr id="19" name="Скругленный прямоугольник 18"/>
          <p:cNvSpPr/>
          <p:nvPr/>
        </p:nvSpPr>
        <p:spPr>
          <a:xfrm>
            <a:off x="6310313" y="5286375"/>
            <a:ext cx="5643562" cy="500063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ru-RU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 Где закончится ваш путь?</a:t>
            </a:r>
          </a:p>
        </p:txBody>
      </p:sp>
      <p:sp>
        <p:nvSpPr>
          <p:cNvPr id="20" name="Скругленный прямоугольник 19"/>
          <p:cNvSpPr/>
          <p:nvPr/>
        </p:nvSpPr>
        <p:spPr>
          <a:xfrm>
            <a:off x="6310313" y="6000750"/>
            <a:ext cx="5500687" cy="500063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ru-RU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 На Родине.</a:t>
            </a:r>
          </a:p>
        </p:txBody>
      </p:sp>
    </p:spTree>
  </p:cSld>
  <p:clrMapOvr>
    <a:masterClrMapping/>
  </p:clrMapOvr>
  <p:transition spd="slow" advClick="0">
    <p:checke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Содержимое 2"/>
          <p:cNvSpPr>
            <a:spLocks noGrp="1"/>
          </p:cNvSpPr>
          <p:nvPr>
            <p:ph idx="4294967295"/>
          </p:nvPr>
        </p:nvSpPr>
        <p:spPr>
          <a:xfrm>
            <a:off x="952500" y="1196975"/>
            <a:ext cx="10572750" cy="1354138"/>
          </a:xfrm>
        </p:spPr>
        <p:txBody>
          <a:bodyPr/>
          <a:lstStyle/>
          <a:p>
            <a:pPr marL="447675" indent="0" algn="ctr" eaLnBrk="1" hangingPunct="1">
              <a:spcBef>
                <a:spcPct val="0"/>
              </a:spcBef>
              <a:buFontTx/>
              <a:buNone/>
            </a:pPr>
            <a:endParaRPr lang="en-US" sz="4000" b="1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447675" indent="0" eaLnBrk="1" hangingPunct="1">
              <a:spcBef>
                <a:spcPct val="0"/>
              </a:spcBef>
              <a:buFontTx/>
              <a:buNone/>
            </a:pPr>
            <a:endParaRPr lang="en-US" sz="4800" b="1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195" name="AutoShape 6" descr="Ташкент | Tashkent , город Toshkent Viloyati | Город, Места ...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1" hangingPunct="1"/>
            <a:endParaRPr lang="ru-RU"/>
          </a:p>
        </p:txBody>
      </p:sp>
      <p:graphicFrame>
        <p:nvGraphicFramePr>
          <p:cNvPr id="6" name="Схема 5"/>
          <p:cNvGraphicFramePr/>
          <p:nvPr/>
        </p:nvGraphicFramePr>
        <p:xfrm>
          <a:off x="1095340" y="1142984"/>
          <a:ext cx="9858444" cy="550072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 spd="slow" advClick="0">
    <p:dissolv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3595688" y="214313"/>
            <a:ext cx="6286500" cy="1230312"/>
          </a:xfr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BILIB  OLING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952500" y="1196975"/>
            <a:ext cx="10572750" cy="4308475"/>
          </a:xfrm>
        </p:spPr>
        <p:txBody>
          <a:bodyPr/>
          <a:lstStyle/>
          <a:p>
            <a:pPr marL="447675" indent="0" algn="ctr" eaLnBrk="1" hangingPunct="1">
              <a:spcBef>
                <a:spcPct val="0"/>
              </a:spcBef>
              <a:buFontTx/>
              <a:buNone/>
            </a:pPr>
            <a:endParaRPr lang="en-US" sz="4000" b="1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447675" indent="0" algn="ctr" eaLnBrk="1" hangingPunct="1">
              <a:spcBef>
                <a:spcPct val="0"/>
              </a:spcBef>
              <a:buFontTx/>
              <a:buNone/>
            </a:pPr>
            <a:r>
              <a:rPr lang="en-US" sz="48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Turdosh otlar</a:t>
            </a:r>
          </a:p>
          <a:p>
            <a:pPr marL="447675" indent="0" eaLnBrk="1" hangingPunct="1">
              <a:spcBef>
                <a:spcPct val="0"/>
              </a:spcBef>
              <a:buFontTx/>
              <a:buNone/>
            </a:pPr>
            <a:r>
              <a:rPr lang="en-US" sz="400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sz="4800" smtClean="0">
                <a:latin typeface="Times New Roman" pitchFamily="18" charset="0"/>
                <a:cs typeface="Times New Roman" pitchFamily="18" charset="0"/>
              </a:rPr>
              <a:t>Bir turdagi shaxs, narsa, o‘rin-joyning umumiy nomini bildirgan otlar turdosh otlar deyiladi.</a:t>
            </a:r>
          </a:p>
          <a:p>
            <a:pPr marL="447675" indent="0" eaLnBrk="1" hangingPunct="1">
              <a:spcBef>
                <a:spcPct val="0"/>
              </a:spcBef>
              <a:buFontTx/>
              <a:buNone/>
            </a:pPr>
            <a:endParaRPr lang="en-US" sz="4800" b="1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2" name="Picture 4" descr="C:\Documents and Settings\User\Рабочий стол\онлайн дарс\1-дарсга расмлар\IMG_20200805_062549_479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90500" y="214313"/>
            <a:ext cx="928688" cy="785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221" name="AutoShape 6" descr="Ташкент | Tashkent , город Toshkent Viloyati | Город, Места ...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1" hangingPunct="1"/>
            <a:endParaRPr lang="ru-RU"/>
          </a:p>
        </p:txBody>
      </p:sp>
    </p:spTree>
  </p:cSld>
  <p:clrMapOvr>
    <a:masterClrMapping/>
  </p:clrMapOvr>
  <p:transition spd="slow" advClick="0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3595688" y="214313"/>
            <a:ext cx="6286500" cy="1230312"/>
          </a:xfr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BILIB  OLING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052" name="Picture 4" descr="C:\Documents and Settings\User\Рабочий стол\онлайн дарс\1-дарсга расмлар\IMG_20200805_062549_479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90500" y="214313"/>
            <a:ext cx="928688" cy="785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44" name="AutoShape 6" descr="Ташкент | Tashkent , город Toshkent Viloyati | Город, Места ...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1" hangingPunct="1"/>
            <a:endParaRPr lang="ru-RU"/>
          </a:p>
        </p:txBody>
      </p:sp>
      <p:sp>
        <p:nvSpPr>
          <p:cNvPr id="12" name="Прямоугольник 11"/>
          <p:cNvSpPr/>
          <p:nvPr/>
        </p:nvSpPr>
        <p:spPr>
          <a:xfrm>
            <a:off x="452438" y="1428750"/>
            <a:ext cx="3357562" cy="492918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32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r>
              <a:rPr lang="en-US" sz="32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Saxs</a:t>
            </a:r>
            <a:r>
              <a:rPr lang="en-US" sz="3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nomini</a:t>
            </a:r>
            <a:r>
              <a:rPr lang="en-US" sz="3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bildirgan</a:t>
            </a:r>
            <a:r>
              <a:rPr lang="en-US" sz="3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turdosh</a:t>
            </a:r>
            <a:r>
              <a:rPr lang="en-US" sz="3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otlar</a:t>
            </a:r>
            <a:r>
              <a:rPr lang="en-US" sz="3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>
              <a:defRPr/>
            </a:pPr>
            <a:r>
              <a:rPr lang="en-US" sz="3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ota-ona</a:t>
            </a:r>
            <a:r>
              <a:rPr lang="en-US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aka-</a:t>
            </a:r>
            <a:r>
              <a:rPr lang="en-US" sz="3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uka</a:t>
            </a:r>
            <a:r>
              <a:rPr lang="en-US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>
              <a:defRPr/>
            </a:pPr>
            <a:r>
              <a:rPr lang="en-US" sz="3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oshpaz</a:t>
            </a:r>
            <a:r>
              <a:rPr lang="en-US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>
              <a:defRPr/>
            </a:pPr>
            <a:r>
              <a:rPr lang="en-US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o‘quvchi</a:t>
            </a:r>
            <a:r>
              <a:rPr lang="en-US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>
              <a:defRPr/>
            </a:pPr>
            <a:r>
              <a:rPr lang="en-US" sz="3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duradgor</a:t>
            </a:r>
            <a:r>
              <a:rPr lang="en-US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>
              <a:defRPr/>
            </a:pPr>
            <a:r>
              <a:rPr lang="en-US" sz="3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inson</a:t>
            </a:r>
            <a:r>
              <a:rPr lang="en-US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defRPr/>
            </a:pPr>
            <a:endParaRPr lang="en-US" sz="36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endParaRPr lang="ru-RU" sz="36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4238625" y="1428750"/>
            <a:ext cx="3500438" cy="5000625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32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endParaRPr lang="en-US" sz="32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r>
              <a:rPr lang="en-US" sz="32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O‘rin</a:t>
            </a:r>
            <a:r>
              <a:rPr lang="en-US" sz="3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-joy </a:t>
            </a:r>
            <a:r>
              <a:rPr lang="en-US" sz="32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nomini</a:t>
            </a:r>
            <a:r>
              <a:rPr lang="en-US" sz="3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bildirgan</a:t>
            </a:r>
            <a:r>
              <a:rPr lang="en-US" sz="3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turdosh</a:t>
            </a:r>
            <a:r>
              <a:rPr lang="en-US" sz="3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otlar</a:t>
            </a:r>
            <a:endParaRPr lang="en-US" sz="32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r>
              <a:rPr lang="en-US" sz="40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maktab</a:t>
            </a:r>
            <a:r>
              <a:rPr lang="en-US" sz="4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>
              <a:defRPr/>
            </a:pPr>
            <a:r>
              <a:rPr lang="en-US" sz="40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hovli</a:t>
            </a:r>
            <a:r>
              <a:rPr lang="en-US" sz="4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>
              <a:defRPr/>
            </a:pPr>
            <a:r>
              <a:rPr lang="en-US" sz="40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shahar</a:t>
            </a:r>
            <a:r>
              <a:rPr lang="en-US" sz="4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>
              <a:defRPr/>
            </a:pPr>
            <a:r>
              <a:rPr lang="en-US" sz="40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o‘tloq</a:t>
            </a:r>
            <a:r>
              <a:rPr lang="en-US" sz="4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>
              <a:defRPr/>
            </a:pPr>
            <a:r>
              <a:rPr lang="en-US" sz="40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gulzor</a:t>
            </a:r>
            <a:r>
              <a:rPr lang="en-US" sz="4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defRPr/>
            </a:pPr>
            <a:endParaRPr lang="en-US" sz="40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endParaRPr lang="en-US" sz="40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8167688" y="1428750"/>
            <a:ext cx="3571875" cy="4929188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32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Narsa</a:t>
            </a:r>
            <a:r>
              <a:rPr lang="en-US" sz="3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nomini</a:t>
            </a:r>
            <a:r>
              <a:rPr lang="en-US" sz="3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bildirgan</a:t>
            </a:r>
            <a:r>
              <a:rPr lang="en-US" sz="3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turdosh</a:t>
            </a:r>
            <a:r>
              <a:rPr lang="en-US" sz="3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otlar</a:t>
            </a:r>
            <a:endParaRPr lang="en-US" sz="32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r>
              <a:rPr lang="en-US" sz="3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ko‘ylak</a:t>
            </a:r>
            <a:r>
              <a:rPr lang="en-US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>
              <a:defRPr/>
            </a:pPr>
            <a:r>
              <a:rPr lang="en-US" sz="3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do‘ppi</a:t>
            </a:r>
            <a:r>
              <a:rPr lang="en-US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>
              <a:defRPr/>
            </a:pPr>
            <a:r>
              <a:rPr lang="en-US" sz="3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qalam</a:t>
            </a:r>
            <a:r>
              <a:rPr lang="en-US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>
              <a:defRPr/>
            </a:pPr>
            <a:r>
              <a:rPr lang="en-US" sz="3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kitob</a:t>
            </a:r>
            <a:r>
              <a:rPr lang="en-US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>
              <a:defRPr/>
            </a:pPr>
            <a:r>
              <a:rPr lang="en-US" sz="3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o‘yinchoq</a:t>
            </a:r>
            <a:r>
              <a:rPr lang="en-US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ctr">
              <a:defRPr/>
            </a:pPr>
            <a:endParaRPr lang="ru-RU" sz="40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 advClick="0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3888" y="274638"/>
            <a:ext cx="10918825" cy="677862"/>
          </a:xfrm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 smtClean="0"/>
              <a:t>          </a:t>
            </a:r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1-MASHQ </a:t>
            </a:r>
            <a:endParaRPr lang="ru-RU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Скругленный прямоугольник 22"/>
          <p:cNvSpPr/>
          <p:nvPr/>
        </p:nvSpPr>
        <p:spPr>
          <a:xfrm>
            <a:off x="595313" y="2000250"/>
            <a:ext cx="2928937" cy="4357688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1. Toshkent </a:t>
            </a:r>
            <a:r>
              <a:rPr lang="en-US" sz="3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shahrini</a:t>
            </a:r>
            <a:r>
              <a:rPr lang="en-US" sz="3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qurishda</a:t>
            </a:r>
            <a:r>
              <a:rPr lang="en-US" sz="3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mashhur</a:t>
            </a:r>
            <a:r>
              <a:rPr lang="en-US" sz="3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quruvchilar</a:t>
            </a:r>
            <a:r>
              <a:rPr lang="en-US" sz="3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qatnashdilar</a:t>
            </a:r>
            <a:r>
              <a:rPr lang="en-US" sz="3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3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endParaRPr lang="ru-RU" sz="3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Скругленный прямоугольник 23"/>
          <p:cNvSpPr/>
          <p:nvPr/>
        </p:nvSpPr>
        <p:spPr>
          <a:xfrm>
            <a:off x="4452938" y="2857500"/>
            <a:ext cx="2643187" cy="2357438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O‘rin</a:t>
            </a:r>
            <a:r>
              <a:rPr lang="en-US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-joy </a:t>
            </a:r>
            <a:r>
              <a:rPr lang="en-US" sz="3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otlari</a:t>
            </a:r>
            <a:r>
              <a:rPr lang="en-US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shahar</a:t>
            </a:r>
            <a:r>
              <a:rPr lang="ru-RU" sz="3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3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" name="Скругленный прямоугольник 24"/>
          <p:cNvSpPr/>
          <p:nvPr/>
        </p:nvSpPr>
        <p:spPr>
          <a:xfrm>
            <a:off x="8096250" y="4000500"/>
            <a:ext cx="2714625" cy="2214563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Shaxs</a:t>
            </a:r>
            <a:r>
              <a:rPr lang="en-US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otlari</a:t>
            </a:r>
            <a:r>
              <a:rPr lang="en-US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quruvchilar</a:t>
            </a:r>
            <a:r>
              <a:rPr lang="ru-RU" sz="3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12" name="Прямоугольник 11"/>
          <p:cNvSpPr/>
          <p:nvPr/>
        </p:nvSpPr>
        <p:spPr>
          <a:xfrm>
            <a:off x="1738313" y="1285875"/>
            <a:ext cx="8572500" cy="500063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Turdosh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otlar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qatnashgan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otlarni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topib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daftaringizga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ko‘chiring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3" grpId="0" animBg="1"/>
      <p:bldP spid="24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7790344</TotalTime>
  <Words>617</Words>
  <Application>Microsoft Office PowerPoint</Application>
  <PresentationFormat>Произвольный</PresentationFormat>
  <Paragraphs>174</Paragraphs>
  <Slides>19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0" baseType="lpstr">
      <vt:lpstr>Office Theme</vt:lpstr>
      <vt:lpstr>O‘zbek tili</vt:lpstr>
      <vt:lpstr>TAYANCH  SO‘ZLAR: </vt:lpstr>
      <vt:lpstr>MUSTAQIL BAJARISH UCHUN TOPSHIRIQLAR:</vt:lpstr>
      <vt:lpstr>MUSTAQIL BAJARISH UCHUN TOPSHIRIQLAR:</vt:lpstr>
      <vt:lpstr> O‘qing. Tinglang. So‘zlang</vt:lpstr>
      <vt:lpstr>Слайд 6</vt:lpstr>
      <vt:lpstr>BILIB  OLING </vt:lpstr>
      <vt:lpstr>BILIB  OLING </vt:lpstr>
      <vt:lpstr>          1-MASHQ </vt:lpstr>
      <vt:lpstr>          1-MASHQ </vt:lpstr>
      <vt:lpstr>          2-TOPSHIRIQ </vt:lpstr>
      <vt:lpstr>ATOQLI  VA  TURDOSH  OTLAR </vt:lpstr>
      <vt:lpstr>Muomala odobi </vt:lpstr>
      <vt:lpstr>          2-MASHQ </vt:lpstr>
      <vt:lpstr>          4-MASHQ </vt:lpstr>
      <vt:lpstr>         QIYOSLANG</vt:lpstr>
      <vt:lpstr>          MUSTAQIL  ISH</vt:lpstr>
      <vt:lpstr>MUSTAQIL BAJARISH UCHUN TOPSHIRIQLAR:</vt:lpstr>
      <vt:lpstr>MUSTAQIL BAJARISH UCHUN TOPSHIRIQLAR: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Adabiyot          5-sinf</dc:title>
  <dc:creator>lenovo</dc:creator>
  <cp:lastModifiedBy>win7 32</cp:lastModifiedBy>
  <cp:revision>222</cp:revision>
  <dcterms:created xsi:type="dcterms:W3CDTF">2020-08-03T09:44:14Z</dcterms:created>
  <dcterms:modified xsi:type="dcterms:W3CDTF">2020-09-05T10:38:42Z</dcterms:modified>
</cp:coreProperties>
</file>