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2" r:id="rId2"/>
    <p:sldId id="345" r:id="rId3"/>
    <p:sldId id="386" r:id="rId4"/>
    <p:sldId id="387" r:id="rId5"/>
    <p:sldId id="348" r:id="rId6"/>
    <p:sldId id="388" r:id="rId7"/>
    <p:sldId id="383" r:id="rId8"/>
    <p:sldId id="365" r:id="rId9"/>
    <p:sldId id="389" r:id="rId10"/>
    <p:sldId id="390" r:id="rId11"/>
    <p:sldId id="326" r:id="rId12"/>
    <p:sldId id="391" r:id="rId13"/>
    <p:sldId id="373" r:id="rId14"/>
    <p:sldId id="346" r:id="rId15"/>
    <p:sldId id="382" r:id="rId16"/>
    <p:sldId id="3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FEB1EC-8F1F-4360-ADED-A8029CF6C304}">
          <p14:sldIdLst>
            <p14:sldId id="392"/>
            <p14:sldId id="345"/>
            <p14:sldId id="386"/>
            <p14:sldId id="387"/>
            <p14:sldId id="348"/>
            <p14:sldId id="388"/>
            <p14:sldId id="383"/>
            <p14:sldId id="365"/>
            <p14:sldId id="389"/>
            <p14:sldId id="390"/>
            <p14:sldId id="326"/>
            <p14:sldId id="391"/>
            <p14:sldId id="373"/>
            <p14:sldId id="346"/>
            <p14:sldId id="382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3C1"/>
    <a:srgbClr val="006666"/>
    <a:srgbClr val="A80058"/>
    <a:srgbClr val="66FF33"/>
    <a:srgbClr val="F7094D"/>
    <a:srgbClr val="149C2E"/>
    <a:srgbClr val="96FD39"/>
    <a:srgbClr val="66FFCC"/>
    <a:srgbClr val="19C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1344" autoAdjust="0"/>
  </p:normalViewPr>
  <p:slideViewPr>
    <p:cSldViewPr snapToGrid="0">
      <p:cViewPr varScale="1">
        <p:scale>
          <a:sx n="66" d="100"/>
          <a:sy n="66" d="100"/>
        </p:scale>
        <p:origin x="11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154C0-84C2-4982-A987-3F67750C643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D875-137C-4C13-BA90-335D197E9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9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5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A96BE-CA75-428B-BBC5-9F2411123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8C9C93-B56B-4688-B743-CE27EA3D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FF194-9888-4803-9524-7A922856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A54B3-30EB-4102-A714-0D118C1B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DD8B8-7C2C-41C2-AD35-83788C78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75E3-7B5D-401B-8E5B-0DDE0D76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7BC9C0-42AF-4B67-B528-692119C8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521DC-964F-4103-95BD-533B4A5C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591C6-8C3F-496B-A5BF-0B59FEE81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59CF5-FB01-4904-B725-82B047F7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A1CBC2-D8E6-43D9-A7FE-89A542F6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7D8C7-50C8-4487-96B3-0E62E054B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BACAE-2FB2-4457-ACB3-DBE5A2A0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A25EF-42EE-47F7-8587-0F2E2A4B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A4335-7541-46CD-A9C3-F080F6A9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3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D1A39-BE46-458D-A8C9-3ECA1F1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91B14-1C95-42C3-BC3D-1E80920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B3B91-AD91-4839-B1A1-F5322208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2799F-3353-4F1F-8027-A64CE29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692C0-63AB-420A-BBA6-4B1D116B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A00E7-9554-4138-801F-03B1DE57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261F7-6D2F-472D-A2D7-C97D0516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19E90-9F1F-4381-8477-B6E8F6DD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55CA1-D94A-4AA8-A46C-6700B4F5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9DB4D-68CF-454C-AA18-268332EA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EADAA-AC61-4E52-BF3B-51EA2889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30279-5F09-4263-8AFC-540A919CE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4E78E2-7041-45F8-826D-EC5E792C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A2A53-8213-42E0-ADA6-87CABE2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1B1B4-2B5E-45D4-96DB-DCD6013E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1D893C-88C8-4076-B83F-55C516E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D2E89-789E-4D9A-9F8B-60E3D44A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1A76B-6E7E-4CD3-9550-3549978C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8660AA-2773-46C1-8DD8-CF3778F4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220BAE-9E4A-4BE5-B2E6-C171AD21F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57A784-E1CC-488E-AACC-B7626D31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3E77B1-69C6-4172-B846-F85EE921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B5CBCC-F519-4D18-B73F-CD2DDBC7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E44579-D201-43DC-90A2-2795B15A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850CF-2B8D-4FE4-8786-3C575ABD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A6FCA-F3CA-49E7-87CD-9A04E99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226F4-717A-40D4-8A62-DD4D3161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DA021-FE5A-4DEE-BE02-FC5A4EB3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D9E2A5-E371-4E56-B8E5-D051225F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4855D0-5EC6-401B-BF7C-02403BA5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656C7-1346-450C-A4F0-81A228BD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CFF4F-A56C-47ED-B778-620CF2F1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F2F68-BAB9-4276-B107-B575B064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1BFD8-4780-44FE-9170-D6B5468F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A14E1-4B64-4F3A-B5A9-6B548362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9B814-88FA-4737-B961-5BFE7E9E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F5A97-EC61-415E-8ED6-C37BA8EC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BF11-5E3D-47CF-B973-19DC878F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BF2653-A83F-483A-BD91-9CDFA712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4F1DB-236B-4DCF-9DE8-D792FCA7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0C578-A931-4CED-9D4F-3D364C03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FE6C5-DC22-4EE5-BBA4-4A3F544D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F9DE-4CB2-4511-848B-7C758534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DBC3-9780-4C82-84C5-21DDB222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25FE5-3EE5-4F83-82C3-3F1027D8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B8A18-8814-40D0-B6CD-E8F30F17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4DC6-9373-4927-9723-F2D54102B2A5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13629-378D-4E24-84CB-781E75EEE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4A-6C59-4C37-A1CF-917030A72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B3D8-C38B-4518-AB0A-53B4E875C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8578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80284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50322" y="2074777"/>
            <a:ext cx="7177342" cy="443871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  <a:latin typeface="Arial"/>
                <a:cs typeface="Arial"/>
              </a:rPr>
              <a:t>ПРАКТИЧЕСКАЯ РАБОТА</a:t>
            </a:r>
            <a:endParaRPr lang="en-US" sz="6600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1050" b="1" spc="11" dirty="0">
              <a:latin typeface="Arial"/>
              <a:cs typeface="Arial"/>
            </a:endParaRPr>
          </a:p>
          <a:p>
            <a:endParaRPr lang="ru-RU" sz="2400" b="1" spc="11" dirty="0">
              <a:latin typeface="Arial"/>
              <a:cs typeface="Arial"/>
            </a:endParaRPr>
          </a:p>
          <a:p>
            <a:endParaRPr lang="ru-RU" sz="2400" b="1" spc="11" dirty="0">
              <a:latin typeface="Arial"/>
              <a:cs typeface="Arial"/>
            </a:endParaRPr>
          </a:p>
          <a:p>
            <a:endParaRPr lang="ru-RU" sz="2400" b="1" spc="11" dirty="0">
              <a:latin typeface="Arial"/>
              <a:cs typeface="Arial"/>
            </a:endParaRPr>
          </a:p>
          <a:p>
            <a:endParaRPr lang="ru-RU" sz="2400" b="1" spc="1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1053" y="2643074"/>
            <a:ext cx="727405" cy="3174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80284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3659629" y="262669"/>
            <a:ext cx="595392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География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755403" y="302622"/>
            <a:ext cx="953552" cy="1323385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321" y="893261"/>
            <a:ext cx="131717" cy="229832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>
          <a:xfrm>
            <a:off x="8551391" y="2921386"/>
            <a:ext cx="3328416" cy="3407438"/>
          </a:xfrm>
        </p:spPr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64" y="2444109"/>
            <a:ext cx="3652143" cy="388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111BC1-B216-41AF-81DC-F6B66CC30D8F}"/>
              </a:ext>
            </a:extLst>
          </p:cNvPr>
          <p:cNvSpPr/>
          <p:nvPr/>
        </p:nvSpPr>
        <p:spPr>
          <a:xfrm>
            <a:off x="10349947" y="302622"/>
            <a:ext cx="1214283" cy="109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3AD83-2093-49F0-9D50-6E8A711A2E25}"/>
              </a:ext>
            </a:extLst>
          </p:cNvPr>
          <p:cNvSpPr txBox="1"/>
          <p:nvPr/>
        </p:nvSpPr>
        <p:spPr>
          <a:xfrm>
            <a:off x="10800392" y="344510"/>
            <a:ext cx="3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54A99-43E5-4022-BC85-8B738499F6A6}"/>
              </a:ext>
            </a:extLst>
          </p:cNvPr>
          <p:cNvSpPr txBox="1"/>
          <p:nvPr/>
        </p:nvSpPr>
        <p:spPr>
          <a:xfrm flipH="1">
            <a:off x="10466686" y="831952"/>
            <a:ext cx="1062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6A6E96-FA0E-4B56-ADDC-0CCDBEF40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1262742"/>
            <a:ext cx="3381828" cy="2589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8ED81-D98C-435F-95E9-9AAFA805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287" y="3851954"/>
            <a:ext cx="4061998" cy="273775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928F18-24DC-4466-A70C-C3FCD6FCECEE}"/>
              </a:ext>
            </a:extLst>
          </p:cNvPr>
          <p:cNvCxnSpPr>
            <a:cxnSpLocks/>
          </p:cNvCxnSpPr>
          <p:nvPr/>
        </p:nvCxnSpPr>
        <p:spPr>
          <a:xfrm>
            <a:off x="3730171" y="2557348"/>
            <a:ext cx="4049486" cy="1869509"/>
          </a:xfrm>
          <a:prstGeom prst="line">
            <a:avLst/>
          </a:prstGeom>
          <a:ln w="38100">
            <a:solidFill>
              <a:srgbClr val="A800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95D458-1CF3-4681-8C6F-5974BB164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b="20423"/>
          <a:stretch/>
        </p:blipFill>
        <p:spPr>
          <a:xfrm>
            <a:off x="5079999" y="1301106"/>
            <a:ext cx="3381829" cy="17250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FD1614-3435-4FE7-A1B1-29FEBE6C13EF}"/>
              </a:ext>
            </a:extLst>
          </p:cNvPr>
          <p:cNvSpPr txBox="1"/>
          <p:nvPr/>
        </p:nvSpPr>
        <p:spPr>
          <a:xfrm>
            <a:off x="2939524" y="12228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47C43-BFD3-4CBD-9145-2874AE888267}"/>
              </a:ext>
            </a:extLst>
          </p:cNvPr>
          <p:cNvSpPr txBox="1"/>
          <p:nvPr/>
        </p:nvSpPr>
        <p:spPr>
          <a:xfrm>
            <a:off x="7910286" y="3851954"/>
            <a:ext cx="55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03928-2837-4196-9676-F063ABA062ED}"/>
              </a:ext>
            </a:extLst>
          </p:cNvPr>
          <p:cNvSpPr txBox="1"/>
          <p:nvPr/>
        </p:nvSpPr>
        <p:spPr>
          <a:xfrm rot="1504254">
            <a:off x="4503982" y="3395201"/>
            <a:ext cx="161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 часа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E8872D-0750-4664-B797-7B30A09EE327}"/>
              </a:ext>
            </a:extLst>
          </p:cNvPr>
          <p:cNvSpPr txBox="1"/>
          <p:nvPr/>
        </p:nvSpPr>
        <p:spPr>
          <a:xfrm>
            <a:off x="191849" y="4535209"/>
            <a:ext cx="758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Пешеход может пройти средним шагом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один час  5 километров.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71F64-EF05-4464-AF05-A74FB4C4A863}"/>
              </a:ext>
            </a:extLst>
          </p:cNvPr>
          <p:cNvSpPr txBox="1"/>
          <p:nvPr/>
        </p:nvSpPr>
        <p:spPr>
          <a:xfrm>
            <a:off x="1010474" y="5720779"/>
            <a:ext cx="474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 часа * 5 км = 10 км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707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 с помощью масштаба карты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DD76E72-0381-43E7-A9BF-9C2126BED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3" y="1019097"/>
            <a:ext cx="5693768" cy="3222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606CF2-1B3B-46E2-8C03-027A382D697B}"/>
              </a:ext>
            </a:extLst>
          </p:cNvPr>
          <p:cNvSpPr txBox="1"/>
          <p:nvPr/>
        </p:nvSpPr>
        <p:spPr>
          <a:xfrm>
            <a:off x="6017242" y="993165"/>
            <a:ext cx="6159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в километрах расстояние:</a:t>
            </a:r>
          </a:p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между городами Ташкент  и Пекин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366009-71F3-4665-8D9C-00397552315F}"/>
              </a:ext>
            </a:extLst>
          </p:cNvPr>
          <p:cNvSpPr txBox="1"/>
          <p:nvPr/>
        </p:nvSpPr>
        <p:spPr>
          <a:xfrm>
            <a:off x="6017242" y="2744106"/>
            <a:ext cx="558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между городами Ташкент и Каир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6E4F0-E707-4A46-9D48-1EF993ABA53D}"/>
              </a:ext>
            </a:extLst>
          </p:cNvPr>
          <p:cNvSpPr txBox="1"/>
          <p:nvPr/>
        </p:nvSpPr>
        <p:spPr>
          <a:xfrm>
            <a:off x="6689281" y="1731771"/>
            <a:ext cx="288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карте – 4,65 см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1D3462-65DE-4A64-8B28-65599E3AB0B1}"/>
              </a:ext>
            </a:extLst>
          </p:cNvPr>
          <p:cNvSpPr txBox="1"/>
          <p:nvPr/>
        </p:nvSpPr>
        <p:spPr>
          <a:xfrm>
            <a:off x="298993" y="4377599"/>
            <a:ext cx="4307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   1: 90 000 000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80953-7CCF-43F8-801F-724E96A394FF}"/>
              </a:ext>
            </a:extLst>
          </p:cNvPr>
          <p:cNvSpPr txBox="1"/>
          <p:nvPr/>
        </p:nvSpPr>
        <p:spPr>
          <a:xfrm>
            <a:off x="298993" y="5036748"/>
            <a:ext cx="451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  в 1см – 900 км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55882-A21F-4DF2-8E4F-B10B45B8BFA2}"/>
              </a:ext>
            </a:extLst>
          </p:cNvPr>
          <p:cNvSpPr txBox="1"/>
          <p:nvPr/>
        </p:nvSpPr>
        <p:spPr>
          <a:xfrm>
            <a:off x="6487885" y="2168718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4,65 см * 900 км = 4185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B8A5FC-0CCD-4A31-8F13-39B607D127C8}"/>
              </a:ext>
            </a:extLst>
          </p:cNvPr>
          <p:cNvSpPr txBox="1"/>
          <p:nvPr/>
        </p:nvSpPr>
        <p:spPr>
          <a:xfrm>
            <a:off x="6748592" y="3133724"/>
            <a:ext cx="2727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карте  - 4,1 см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8B017-C3FA-4976-9605-6C9444284B1A}"/>
              </a:ext>
            </a:extLst>
          </p:cNvPr>
          <p:cNvSpPr txBox="1"/>
          <p:nvPr/>
        </p:nvSpPr>
        <p:spPr>
          <a:xfrm>
            <a:off x="6487885" y="3595389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4,1 см * 900 км = 3690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555C8-B6A3-488E-9869-65A480ECA480}"/>
              </a:ext>
            </a:extLst>
          </p:cNvPr>
          <p:cNvSpPr txBox="1"/>
          <p:nvPr/>
        </p:nvSpPr>
        <p:spPr>
          <a:xfrm>
            <a:off x="5407075" y="4182559"/>
            <a:ext cx="6802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между Ташкентом и Северным полюсом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249EC8-C24A-4F75-A2BB-CEE5E65A9EE0}"/>
              </a:ext>
            </a:extLst>
          </p:cNvPr>
          <p:cNvSpPr txBox="1"/>
          <p:nvPr/>
        </p:nvSpPr>
        <p:spPr>
          <a:xfrm>
            <a:off x="6689281" y="4525959"/>
            <a:ext cx="255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карте -  5 см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418552-5978-44B6-A441-9F03901237F6}"/>
              </a:ext>
            </a:extLst>
          </p:cNvPr>
          <p:cNvSpPr txBox="1"/>
          <p:nvPr/>
        </p:nvSpPr>
        <p:spPr>
          <a:xfrm>
            <a:off x="6366661" y="4900819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 см * 900км = 4500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3D6DCC-1175-4756-8964-059C8245740E}"/>
              </a:ext>
            </a:extLst>
          </p:cNvPr>
          <p:cNvSpPr txBox="1"/>
          <p:nvPr/>
        </p:nvSpPr>
        <p:spPr>
          <a:xfrm>
            <a:off x="5942827" y="5375302"/>
            <a:ext cx="599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Ташкентом и Южным полюсом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EDDCFB-821D-4467-9BFA-5F1671C2DCED}"/>
              </a:ext>
            </a:extLst>
          </p:cNvPr>
          <p:cNvSpPr txBox="1"/>
          <p:nvPr/>
        </p:nvSpPr>
        <p:spPr>
          <a:xfrm>
            <a:off x="6748592" y="5732476"/>
            <a:ext cx="288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карте – 14,8 см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131E7F-8B83-46FD-9010-4CC5CF24F7D0}"/>
              </a:ext>
            </a:extLst>
          </p:cNvPr>
          <p:cNvSpPr txBox="1"/>
          <p:nvPr/>
        </p:nvSpPr>
        <p:spPr>
          <a:xfrm>
            <a:off x="6389544" y="6194141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14,8 * 900 км = 13320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1DD9D-F927-4E04-ADE2-1819D544114F}"/>
              </a:ext>
            </a:extLst>
          </p:cNvPr>
          <p:cNvSpPr txBox="1"/>
          <p:nvPr/>
        </p:nvSpPr>
        <p:spPr>
          <a:xfrm>
            <a:off x="4126516" y="1757035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3FD7F-F10F-4CF9-89FF-98CA6F119DD8}"/>
              </a:ext>
            </a:extLst>
          </p:cNvPr>
          <p:cNvSpPr txBox="1"/>
          <p:nvPr/>
        </p:nvSpPr>
        <p:spPr>
          <a:xfrm>
            <a:off x="4943230" y="1777937"/>
            <a:ext cx="956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ПЕКИН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385E3-2F74-4CC7-BC3A-37500DAA8547}"/>
              </a:ext>
            </a:extLst>
          </p:cNvPr>
          <p:cNvSpPr txBox="1"/>
          <p:nvPr/>
        </p:nvSpPr>
        <p:spPr>
          <a:xfrm>
            <a:off x="3621322" y="1998386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КАИР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381A9-F753-4CEC-8320-13F9635CB0DE}"/>
              </a:ext>
            </a:extLst>
          </p:cNvPr>
          <p:cNvSpPr txBox="1"/>
          <p:nvPr/>
        </p:nvSpPr>
        <p:spPr>
          <a:xfrm>
            <a:off x="3853116" y="961957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СЕВЕРНЫЙ ПОЛЮС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57A67-8BBB-4FD2-80C4-BC22DA2B5460}"/>
              </a:ext>
            </a:extLst>
          </p:cNvPr>
          <p:cNvSpPr txBox="1"/>
          <p:nvPr/>
        </p:nvSpPr>
        <p:spPr>
          <a:xfrm>
            <a:off x="3874178" y="4050532"/>
            <a:ext cx="13965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ЮЖНЫЙ ПОЛЮС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707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 с помощью масштаба карты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EE34A-E2FD-470F-9BAF-496BCEE01291}"/>
              </a:ext>
            </a:extLst>
          </p:cNvPr>
          <p:cNvSpPr txBox="1"/>
          <p:nvPr/>
        </p:nvSpPr>
        <p:spPr>
          <a:xfrm>
            <a:off x="204420" y="682041"/>
            <a:ext cx="11771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масштабы двух карт, если на одной карте расстояние от Ташкента до Мадрида, составляющее  7500 км, равно 25 см, а на второй – 5 см.</a:t>
            </a:r>
            <a:endParaRPr lang="en-US" sz="2800" b="1" i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4B3732-DC53-40E7-AC21-9CABC480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19" y="3672113"/>
            <a:ext cx="4882363" cy="2984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7D59B0-EB69-4CAE-8121-7C4ACDF4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672112"/>
            <a:ext cx="5747659" cy="298408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4323B2D-45E4-43DE-99A5-ADB4C70BAB49}"/>
              </a:ext>
            </a:extLst>
          </p:cNvPr>
          <p:cNvCxnSpPr>
            <a:cxnSpLocks/>
          </p:cNvCxnSpPr>
          <p:nvPr/>
        </p:nvCxnSpPr>
        <p:spPr>
          <a:xfrm>
            <a:off x="6458857" y="4412343"/>
            <a:ext cx="2061029" cy="711200"/>
          </a:xfrm>
          <a:prstGeom prst="line">
            <a:avLst/>
          </a:prstGeom>
          <a:ln w="28575">
            <a:solidFill>
              <a:srgbClr val="A800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D93DF6-8361-47CA-BB5F-75A6AF72E341}"/>
              </a:ext>
            </a:extLst>
          </p:cNvPr>
          <p:cNvSpPr txBox="1"/>
          <p:nvPr/>
        </p:nvSpPr>
        <p:spPr>
          <a:xfrm>
            <a:off x="204419" y="2197796"/>
            <a:ext cx="30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25см  - 7500 км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679A6-93CA-4BD6-ABE7-0E2A560B7D76}"/>
              </a:ext>
            </a:extLst>
          </p:cNvPr>
          <p:cNvSpPr txBox="1"/>
          <p:nvPr/>
        </p:nvSpPr>
        <p:spPr>
          <a:xfrm flipH="1">
            <a:off x="204415" y="2496118"/>
            <a:ext cx="195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1см  -  Х км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568A3-39C7-4BAC-926E-4A2D9574E4B3}"/>
              </a:ext>
            </a:extLst>
          </p:cNvPr>
          <p:cNvSpPr txBox="1"/>
          <p:nvPr/>
        </p:nvSpPr>
        <p:spPr>
          <a:xfrm flipH="1">
            <a:off x="204417" y="2839367"/>
            <a:ext cx="4717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=  7500 км * 1см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 25 c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 = 300км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C872E-1BE7-442B-9F87-B0B0159D6E99}"/>
              </a:ext>
            </a:extLst>
          </p:cNvPr>
          <p:cNvSpPr txBox="1"/>
          <p:nvPr/>
        </p:nvSpPr>
        <p:spPr>
          <a:xfrm>
            <a:off x="204416" y="3194550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Масштаб: в 1 см – 300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EC868-D7B0-4711-B102-EFCB59AA2682}"/>
              </a:ext>
            </a:extLst>
          </p:cNvPr>
          <p:cNvSpPr txBox="1"/>
          <p:nvPr/>
        </p:nvSpPr>
        <p:spPr>
          <a:xfrm>
            <a:off x="204415" y="3549733"/>
            <a:ext cx="364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Масштаб: 1: 30 000 000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80B82-04C3-4EAA-AE0E-FEEDFA8B4E34}"/>
              </a:ext>
            </a:extLst>
          </p:cNvPr>
          <p:cNvSpPr txBox="1"/>
          <p:nvPr/>
        </p:nvSpPr>
        <p:spPr>
          <a:xfrm flipH="1">
            <a:off x="6771280" y="2004897"/>
            <a:ext cx="3582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см – 7500км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1см  -  х км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= 1* 7500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5 = 1500 км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7BEDA7-2076-47FE-81ED-3BD9475C44DC}"/>
              </a:ext>
            </a:extLst>
          </p:cNvPr>
          <p:cNvSpPr txBox="1"/>
          <p:nvPr/>
        </p:nvSpPr>
        <p:spPr>
          <a:xfrm>
            <a:off x="6756765" y="2950585"/>
            <a:ext cx="3809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Масштаб: 1см – 1500 км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C7FE-53A7-4DAC-A313-82D7733EA4B7}"/>
              </a:ext>
            </a:extLst>
          </p:cNvPr>
          <p:cNvSpPr txBox="1"/>
          <p:nvPr/>
        </p:nvSpPr>
        <p:spPr>
          <a:xfrm flipH="1">
            <a:off x="6756765" y="3326770"/>
            <a:ext cx="436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Масштаб:  1: 150 000 000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C2206BB-FC69-47BA-A3BF-FC77ED9814E3}"/>
              </a:ext>
            </a:extLst>
          </p:cNvPr>
          <p:cNvCxnSpPr/>
          <p:nvPr/>
        </p:nvCxnSpPr>
        <p:spPr>
          <a:xfrm>
            <a:off x="5588000" y="3672112"/>
            <a:ext cx="0" cy="298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8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96582" y="1437780"/>
            <a:ext cx="2312394" cy="845507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3548930" y="5452866"/>
            <a:ext cx="5211275" cy="656274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3" name="object 13"/>
          <p:cNvGrpSpPr/>
          <p:nvPr/>
        </p:nvGrpSpPr>
        <p:grpSpPr>
          <a:xfrm>
            <a:off x="800289" y="2535360"/>
            <a:ext cx="1916482" cy="2861303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1364" y="5568382"/>
            <a:ext cx="2206370" cy="489857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3124202" y="1277865"/>
            <a:ext cx="8830732" cy="41139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A92B4-25C3-4843-977B-34AA46C51D54}"/>
              </a:ext>
            </a:extLst>
          </p:cNvPr>
          <p:cNvSpPr txBox="1"/>
          <p:nvPr/>
        </p:nvSpPr>
        <p:spPr>
          <a:xfrm>
            <a:off x="1399974" y="331304"/>
            <a:ext cx="262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3BDE9-A53D-430F-873D-BE37A66F71AA}"/>
              </a:ext>
            </a:extLst>
          </p:cNvPr>
          <p:cNvSpPr txBox="1"/>
          <p:nvPr/>
        </p:nvSpPr>
        <p:spPr>
          <a:xfrm>
            <a:off x="3424031" y="1860533"/>
            <a:ext cx="8231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Прочитать § 9 «Практическая работа»</a:t>
            </a:r>
          </a:p>
          <a:p>
            <a:pPr marL="342900" indent="-342900">
              <a:buAutoNum type="arabicPeriod"/>
            </a:pP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Выполнить задания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23562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endParaRPr sz="171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32" y="211334"/>
            <a:ext cx="11951368" cy="643019"/>
          </a:xfrm>
          <a:prstGeom prst="rect">
            <a:avLst/>
          </a:prstGeom>
          <a:solidFill>
            <a:srgbClr val="1103C1"/>
          </a:solidFill>
        </p:spPr>
        <p:txBody>
          <a:bodyPr vert="horz" wrap="square" lIns="0" tIns="33296" rIns="0" bIns="0" rtlCol="0" anchor="ctr">
            <a:spAutoFit/>
          </a:bodyPr>
          <a:lstStyle/>
          <a:p>
            <a:pPr marL="25613">
              <a:spcBef>
                <a:spcPts val="262"/>
              </a:spcBef>
            </a:pPr>
            <a:r>
              <a:rPr lang="en-US" sz="4191" dirty="0"/>
              <a:t>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86" y="1479729"/>
            <a:ext cx="11750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1. Длина железнодорожной магистрали 6140 км. </a:t>
            </a: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Какой длины получится линия, изображающая магистраль на карте, сделанной в масштабе: </a:t>
            </a: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а) 1 : 10 000 000; б) 1 : 2 000 000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86" y="4250225"/>
            <a:ext cx="12055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3. Расстояние между двумя городами равно 280 км. Найти длину отрезка, соединяющего эти города на карте, выполненной в масштабе 1 : 4 000 000.</a:t>
            </a:r>
          </a:p>
        </p:txBody>
      </p:sp>
    </p:spTree>
    <p:extLst>
      <p:ext uri="{BB962C8B-B14F-4D97-AF65-F5344CB8AC3E}">
        <p14:creationId xmlns:p14="http://schemas.microsoft.com/office/powerpoint/2010/main" val="6365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70111"/>
            <a:ext cx="115252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Определите, какой из масштабов  наименьший:               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 : 25 000                                                    1 : 70 000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 : 10 000                                                    1 : 100 000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 : 50 000 </a:t>
            </a:r>
          </a:p>
        </p:txBody>
      </p:sp>
    </p:spTree>
    <p:extLst>
      <p:ext uri="{BB962C8B-B14F-4D97-AF65-F5344CB8AC3E}">
        <p14:creationId xmlns:p14="http://schemas.microsoft.com/office/powerpoint/2010/main" val="35468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СТОРОНЫ ГОРИЗОНТА И ИХ ОПРЕДЕЛЕНИЕ НА МЕСТНОСТИ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F7065-31E8-468C-8836-573689E84217}"/>
              </a:ext>
            </a:extLst>
          </p:cNvPr>
          <p:cNvSpPr txBox="1"/>
          <p:nvPr/>
        </p:nvSpPr>
        <p:spPr>
          <a:xfrm>
            <a:off x="185530" y="1351722"/>
            <a:ext cx="1182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СТОИТЕ ЛИЦОМ К ЮГУ, С КАКОЙ СТОРОНЫ ОТ ВАС БУДУТ НАХОДИТЬСЯ  </a:t>
            </a:r>
            <a:r>
              <a:rPr lang="ru-RU" sz="2000" b="1" u="sng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ВОСТОЧНОЕ, СЕВЕРНОЕ, ЮГО-ЗАПАДНОЕ</a:t>
            </a:r>
            <a:r>
              <a:rPr lang="en-US" sz="2000" b="1" u="sng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СЕВЕРО-ВОСТОЧНОЕ </a:t>
            </a:r>
            <a:r>
              <a:rPr lang="ru-RU" sz="20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НАПРАВЛЕНИЯ?</a:t>
            </a:r>
            <a:endParaRPr lang="en-US" sz="2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B692A-DA6E-460E-8494-9BFB4FC5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20" y="1971261"/>
            <a:ext cx="3404812" cy="2915478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603847C-5908-4F98-8173-5EEC04B3A700}"/>
              </a:ext>
            </a:extLst>
          </p:cNvPr>
          <p:cNvCxnSpPr>
            <a:cxnSpLocks/>
          </p:cNvCxnSpPr>
          <p:nvPr/>
        </p:nvCxnSpPr>
        <p:spPr>
          <a:xfrm>
            <a:off x="2729948" y="3538330"/>
            <a:ext cx="4982817" cy="2287106"/>
          </a:xfrm>
          <a:prstGeom prst="straightConnector1">
            <a:avLst/>
          </a:prstGeom>
          <a:ln w="3810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6045F3-CD3E-4096-BF70-A022B2B32B7F}"/>
              </a:ext>
            </a:extLst>
          </p:cNvPr>
          <p:cNvSpPr txBox="1"/>
          <p:nvPr/>
        </p:nvSpPr>
        <p:spPr>
          <a:xfrm>
            <a:off x="7712765" y="5640770"/>
            <a:ext cx="75854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CAC56B-C74C-4E59-B930-135254FC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036967">
            <a:off x="9264195" y="2160408"/>
            <a:ext cx="2325067" cy="2325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834D3A-26F4-4203-AF70-B18BC7515927}"/>
              </a:ext>
            </a:extLst>
          </p:cNvPr>
          <p:cNvSpPr txBox="1"/>
          <p:nvPr/>
        </p:nvSpPr>
        <p:spPr>
          <a:xfrm>
            <a:off x="2142655" y="3135004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0DBA448-F3D4-45EC-A233-ABA1A7FBDF61}"/>
              </a:ext>
            </a:extLst>
          </p:cNvPr>
          <p:cNvCxnSpPr/>
          <p:nvPr/>
        </p:nvCxnSpPr>
        <p:spPr>
          <a:xfrm flipV="1">
            <a:off x="6095999" y="3098006"/>
            <a:ext cx="1248229" cy="812882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A11962-F431-44ED-A7B0-7A50B9C85667}"/>
              </a:ext>
            </a:extLst>
          </p:cNvPr>
          <p:cNvSpPr txBox="1"/>
          <p:nvPr/>
        </p:nvSpPr>
        <p:spPr>
          <a:xfrm>
            <a:off x="7275271" y="2781367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</a:t>
            </a:r>
            <a:endParaRPr lang="en-US" sz="2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DAAA1CC-588A-44E5-9E54-CB65A366997B}"/>
              </a:ext>
            </a:extLst>
          </p:cNvPr>
          <p:cNvCxnSpPr/>
          <p:nvPr/>
        </p:nvCxnSpPr>
        <p:spPr>
          <a:xfrm>
            <a:off x="4864546" y="4518992"/>
            <a:ext cx="200940" cy="1306444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1C6948-4175-4262-8ADD-BCD61DCF8991}"/>
              </a:ext>
            </a:extLst>
          </p:cNvPr>
          <p:cNvSpPr txBox="1"/>
          <p:nvPr/>
        </p:nvSpPr>
        <p:spPr>
          <a:xfrm>
            <a:off x="4322537" y="5809062"/>
            <a:ext cx="1921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ЮГО - ЗАПАД</a:t>
            </a:r>
            <a:endParaRPr lang="en-US" sz="2000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ECC4C0B-BE88-498D-81A2-C1B2BA4FB51A}"/>
              </a:ext>
            </a:extLst>
          </p:cNvPr>
          <p:cNvCxnSpPr>
            <a:cxnSpLocks/>
          </p:cNvCxnSpPr>
          <p:nvPr/>
        </p:nvCxnSpPr>
        <p:spPr>
          <a:xfrm flipH="1" flipV="1">
            <a:off x="4787278" y="3907662"/>
            <a:ext cx="77269" cy="655455"/>
          </a:xfrm>
          <a:prstGeom prst="straightConnector1">
            <a:avLst/>
          </a:prstGeom>
          <a:ln w="38100"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980F6F-2E14-4AF2-A71B-A441CB21EBC7}"/>
              </a:ext>
            </a:extLst>
          </p:cNvPr>
          <p:cNvSpPr txBox="1"/>
          <p:nvPr/>
        </p:nvSpPr>
        <p:spPr>
          <a:xfrm>
            <a:off x="3393757" y="3549104"/>
            <a:ext cx="23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 - ВОСТОК</a:t>
            </a:r>
            <a:endParaRPr lang="en-US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1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СТОРОНЫ ГОРИЗОНТА И ИХ ОПРЕДЕЛЕНИЕ НА МЕСТНОСТИ</a:t>
            </a:r>
            <a:endParaRPr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0CA5E-2920-4013-8441-2E95146CBB55}"/>
              </a:ext>
            </a:extLst>
          </p:cNvPr>
          <p:cNvSpPr txBox="1"/>
          <p:nvPr/>
        </p:nvSpPr>
        <p:spPr>
          <a:xfrm>
            <a:off x="5835098" y="1205947"/>
            <a:ext cx="6180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ДНЕМ БЫЛО СВЕТЛО, ХАСАН ЗАБЛУДИЛСЯ В ЛЕСУ. В СТОРОНЕ, ГДЕ НАХОДИЛСЯ ХАСАН ВЕТОК НА ДЕРЕВЬЯХ БЫЛО МАЛО, И ОНИ БЫЛИ РЕДКИМИ. К КАКОЙ СТОРОНЕ ГОРИЗОНТА СТОИТ ЛИЦОМ ХАСАН?</a:t>
            </a:r>
            <a:endParaRPr lang="en-US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982098-E71C-4234-810F-802C312BE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4"/>
          <a:stretch/>
        </p:blipFill>
        <p:spPr>
          <a:xfrm>
            <a:off x="154057" y="1414956"/>
            <a:ext cx="5504621" cy="42184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A5201B-29FE-415E-A5D1-53836755BA5B}"/>
              </a:ext>
            </a:extLst>
          </p:cNvPr>
          <p:cNvSpPr txBox="1"/>
          <p:nvPr/>
        </p:nvSpPr>
        <p:spPr>
          <a:xfrm>
            <a:off x="154058" y="5633415"/>
            <a:ext cx="11883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северном полушарии солнце греет деревья больше с южной стороны, поэтому кроны деревьев с южной стороны более пышные, а ветки более вытянуты в сторону юга.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309E5-5EDC-4CEA-B1B8-780A001F0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29" y="2786106"/>
            <a:ext cx="5711687" cy="2667000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E882482-DEB8-4FA3-AD1F-CE4AF414AA69}"/>
              </a:ext>
            </a:extLst>
          </p:cNvPr>
          <p:cNvCxnSpPr>
            <a:cxnSpLocks/>
          </p:cNvCxnSpPr>
          <p:nvPr/>
        </p:nvCxnSpPr>
        <p:spPr>
          <a:xfrm>
            <a:off x="3114261" y="4002157"/>
            <a:ext cx="176253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6"/>
            <a:ext cx="12189015" cy="12027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СТОРОНЫ ГОРИЗОНТА И ИХ ОПРЕДЕЛЕНИЕ НА МЕСТНОСТИ</a:t>
            </a:r>
            <a:endParaRPr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0CA5E-2920-4013-8441-2E95146CBB55}"/>
              </a:ext>
            </a:extLst>
          </p:cNvPr>
          <p:cNvSpPr txBox="1"/>
          <p:nvPr/>
        </p:nvSpPr>
        <p:spPr>
          <a:xfrm>
            <a:off x="114710" y="4772899"/>
            <a:ext cx="6440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ДНЕМ БЫЛО СВЕТЛО ЗУХРА ЗАБЛУДИЛАСЬ В СТЕПИ. </a:t>
            </a:r>
          </a:p>
          <a:p>
            <a:r>
              <a:rPr lang="ru-RU" sz="20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СТОРОНЕ, КУДА СМОТРЕЛА ЗУХРА, НАЧИНАЛО ЗАХОДИТЬ СОЛНЦЕ. К КАКОЙ СТОРОНЕ ГОРИЗОНТА СТОИТ ЛИЦОМ ЗУХРА? </a:t>
            </a:r>
            <a:endParaRPr lang="en-US" sz="20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E882482-DEB8-4FA3-AD1F-CE4AF414AA69}"/>
              </a:ext>
            </a:extLst>
          </p:cNvPr>
          <p:cNvCxnSpPr>
            <a:cxnSpLocks/>
          </p:cNvCxnSpPr>
          <p:nvPr/>
        </p:nvCxnSpPr>
        <p:spPr>
          <a:xfrm>
            <a:off x="3114261" y="4002157"/>
            <a:ext cx="176253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277C11D-04F0-42B7-ABBE-2CE8862A1072}"/>
              </a:ext>
            </a:extLst>
          </p:cNvPr>
          <p:cNvCxnSpPr/>
          <p:nvPr/>
        </p:nvCxnSpPr>
        <p:spPr>
          <a:xfrm flipH="1">
            <a:off x="874643" y="4002157"/>
            <a:ext cx="109993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AFDE90E-780A-4E16-B19D-EC0699FFADFB}"/>
              </a:ext>
            </a:extLst>
          </p:cNvPr>
          <p:cNvCxnSpPr>
            <a:cxnSpLocks/>
          </p:cNvCxnSpPr>
          <p:nvPr/>
        </p:nvCxnSpPr>
        <p:spPr>
          <a:xfrm flipV="1">
            <a:off x="3140765" y="2786106"/>
            <a:ext cx="450574" cy="9112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7F04BE2-5F85-4DE9-99FD-5FBF1B0B7448}"/>
              </a:ext>
            </a:extLst>
          </p:cNvPr>
          <p:cNvCxnSpPr>
            <a:cxnSpLocks/>
          </p:cNvCxnSpPr>
          <p:nvPr/>
        </p:nvCxnSpPr>
        <p:spPr>
          <a:xfrm flipV="1">
            <a:off x="2279374" y="4399726"/>
            <a:ext cx="500266" cy="2359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3D4A9D-2B44-43B8-924D-B71C61DE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394943"/>
            <a:ext cx="6113389" cy="32407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A7DCFE-5BFC-421E-9AD8-3DE18FDFE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927" y="1341717"/>
            <a:ext cx="5151777" cy="208728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37A847-8590-4F58-AF1D-E2509DF48643}"/>
              </a:ext>
            </a:extLst>
          </p:cNvPr>
          <p:cNvCxnSpPr/>
          <p:nvPr/>
        </p:nvCxnSpPr>
        <p:spPr>
          <a:xfrm>
            <a:off x="6515102" y="1332564"/>
            <a:ext cx="0" cy="5054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80BDB6-61AB-4687-827B-1037EF25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87" y="1833021"/>
            <a:ext cx="1466215" cy="26954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2E0666-C70C-4CAD-B7F9-C1745B6B3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415" y="4002157"/>
            <a:ext cx="1463167" cy="2212138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4F5FA67-434C-4E06-8F14-7860DD6DA08F}"/>
              </a:ext>
            </a:extLst>
          </p:cNvPr>
          <p:cNvCxnSpPr>
            <a:cxnSpLocks/>
          </p:cNvCxnSpPr>
          <p:nvPr/>
        </p:nvCxnSpPr>
        <p:spPr>
          <a:xfrm flipH="1">
            <a:off x="7590971" y="4916558"/>
            <a:ext cx="609600" cy="0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57191F-93D3-4471-9A2C-C0096ED295BE}"/>
              </a:ext>
            </a:extLst>
          </p:cNvPr>
          <p:cNvSpPr txBox="1"/>
          <p:nvPr/>
        </p:nvSpPr>
        <p:spPr>
          <a:xfrm>
            <a:off x="6560005" y="4685725"/>
            <a:ext cx="105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запад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D7929F1-1352-4451-9B15-F8CC77857454}"/>
              </a:ext>
            </a:extLst>
          </p:cNvPr>
          <p:cNvCxnSpPr>
            <a:cxnSpLocks/>
          </p:cNvCxnSpPr>
          <p:nvPr/>
        </p:nvCxnSpPr>
        <p:spPr>
          <a:xfrm>
            <a:off x="9686582" y="4912771"/>
            <a:ext cx="633075" cy="3786"/>
          </a:xfrm>
          <a:prstGeom prst="straightConnector1">
            <a:avLst/>
          </a:prstGeom>
          <a:ln w="381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2E1B0C-C159-4C8E-A559-8AC220304F84}"/>
              </a:ext>
            </a:extLst>
          </p:cNvPr>
          <p:cNvSpPr txBox="1"/>
          <p:nvPr/>
        </p:nvSpPr>
        <p:spPr>
          <a:xfrm flipH="1">
            <a:off x="10319657" y="4692667"/>
            <a:ext cx="128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восток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55245-5A1D-491B-B272-A560190439F9}"/>
              </a:ext>
            </a:extLst>
          </p:cNvPr>
          <p:cNvSpPr txBox="1"/>
          <p:nvPr/>
        </p:nvSpPr>
        <p:spPr>
          <a:xfrm>
            <a:off x="8491696" y="3465191"/>
            <a:ext cx="107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север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83F013-700C-4295-B493-24DF743F9B70}"/>
              </a:ext>
            </a:extLst>
          </p:cNvPr>
          <p:cNvSpPr txBox="1"/>
          <p:nvPr/>
        </p:nvSpPr>
        <p:spPr>
          <a:xfrm>
            <a:off x="8650695" y="6187447"/>
            <a:ext cx="75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89015" cy="8769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азимута по компасу</a:t>
            </a:r>
          </a:p>
          <a:p>
            <a:pPr algn="ctr"/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DDF7C-D01A-46D3-9243-B96076EC3068}"/>
              </a:ext>
            </a:extLst>
          </p:cNvPr>
          <p:cNvSpPr txBox="1"/>
          <p:nvPr/>
        </p:nvSpPr>
        <p:spPr>
          <a:xfrm>
            <a:off x="260125" y="1231098"/>
            <a:ext cx="30771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Один конец спички, положенной на компас, показывает азимут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6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90°.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Какой азимут и какое направление горизонта показывает второй конец спички.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EFB43D-1135-43D9-96DC-8DF6C4299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1" y="2043681"/>
            <a:ext cx="4339703" cy="38403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05392-6E05-43B5-B828-8480D870E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16">
            <a:off x="6964572" y="2956802"/>
            <a:ext cx="2805526" cy="20423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880C96-C949-43AC-BA7A-948A2E404A73}"/>
              </a:ext>
            </a:extLst>
          </p:cNvPr>
          <p:cNvSpPr txBox="1"/>
          <p:nvPr/>
        </p:nvSpPr>
        <p:spPr>
          <a:xfrm>
            <a:off x="7698765" y="1231098"/>
            <a:ext cx="71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E678D-F5AB-4F5E-AE50-1E148BEB8AE9}"/>
              </a:ext>
            </a:extLst>
          </p:cNvPr>
          <p:cNvSpPr txBox="1"/>
          <p:nvPr/>
        </p:nvSpPr>
        <p:spPr>
          <a:xfrm>
            <a:off x="10072914" y="373304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90°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7E2AB-9DD9-4678-A9F4-A05F4C68955F}"/>
              </a:ext>
            </a:extLst>
          </p:cNvPr>
          <p:cNvSpPr txBox="1"/>
          <p:nvPr/>
        </p:nvSpPr>
        <p:spPr>
          <a:xfrm>
            <a:off x="7645033" y="594150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4D3EB-C016-41C2-805B-5DE055463BA3}"/>
              </a:ext>
            </a:extLst>
          </p:cNvPr>
          <p:cNvSpPr txBox="1"/>
          <p:nvPr/>
        </p:nvSpPr>
        <p:spPr>
          <a:xfrm>
            <a:off x="4910550" y="3733047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270°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B6EE7-9E49-4EC5-AA5C-A6C00990AC4F}"/>
              </a:ext>
            </a:extLst>
          </p:cNvPr>
          <p:cNvSpPr txBox="1"/>
          <p:nvPr/>
        </p:nvSpPr>
        <p:spPr>
          <a:xfrm>
            <a:off x="10724054" y="3757643"/>
            <a:ext cx="104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восток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D37259-DF63-46B0-AB9C-BCEE50338AAD}"/>
              </a:ext>
            </a:extLst>
          </p:cNvPr>
          <p:cNvSpPr txBox="1"/>
          <p:nvPr/>
        </p:nvSpPr>
        <p:spPr>
          <a:xfrm>
            <a:off x="3968304" y="3696088"/>
            <a:ext cx="105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запад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89015" cy="8769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азимута по компасу</a:t>
            </a:r>
          </a:p>
          <a:p>
            <a:pPr algn="ctr"/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11A28-6565-4071-9975-E500E4F7CAC6}"/>
              </a:ext>
            </a:extLst>
          </p:cNvPr>
          <p:cNvSpPr txBox="1"/>
          <p:nvPr/>
        </p:nvSpPr>
        <p:spPr>
          <a:xfrm>
            <a:off x="391886" y="986972"/>
            <a:ext cx="3207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  1: 5000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4992C-3033-4EF4-B04B-3E00E62B656C}"/>
              </a:ext>
            </a:extLst>
          </p:cNvPr>
          <p:cNvSpPr txBox="1"/>
          <p:nvPr/>
        </p:nvSpPr>
        <p:spPr>
          <a:xfrm>
            <a:off x="391886" y="1510898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Масштаб    в 1 см – 50 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везда: 8 точек 5">
            <a:extLst>
              <a:ext uri="{FF2B5EF4-FFF2-40B4-BE49-F238E27FC236}">
                <a16:creationId xmlns:a16="http://schemas.microsoft.com/office/drawing/2014/main" id="{29115A03-6D46-4E7A-8314-5F081814BFDB}"/>
              </a:ext>
            </a:extLst>
          </p:cNvPr>
          <p:cNvSpPr/>
          <p:nvPr/>
        </p:nvSpPr>
        <p:spPr>
          <a:xfrm>
            <a:off x="1625600" y="5871028"/>
            <a:ext cx="812800" cy="602342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везда: 8 точек 6">
            <a:extLst>
              <a:ext uri="{FF2B5EF4-FFF2-40B4-BE49-F238E27FC236}">
                <a16:creationId xmlns:a16="http://schemas.microsoft.com/office/drawing/2014/main" id="{802B56C1-608A-486D-A2E6-018FDB8B800A}"/>
              </a:ext>
            </a:extLst>
          </p:cNvPr>
          <p:cNvSpPr/>
          <p:nvPr/>
        </p:nvSpPr>
        <p:spPr>
          <a:xfrm>
            <a:off x="1625600" y="3279524"/>
            <a:ext cx="812800" cy="602342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D2E4424-6D2B-468A-B5CD-9374C4C5DF89}"/>
              </a:ext>
            </a:extLst>
          </p:cNvPr>
          <p:cNvCxnSpPr>
            <a:cxnSpLocks/>
          </p:cNvCxnSpPr>
          <p:nvPr/>
        </p:nvCxnSpPr>
        <p:spPr>
          <a:xfrm>
            <a:off x="2046514" y="4005943"/>
            <a:ext cx="0" cy="1669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524E37-90D3-4D22-AA51-7AF0F535F265}"/>
              </a:ext>
            </a:extLst>
          </p:cNvPr>
          <p:cNvSpPr txBox="1"/>
          <p:nvPr/>
        </p:nvSpPr>
        <p:spPr>
          <a:xfrm flipH="1">
            <a:off x="1025346" y="4403674"/>
            <a:ext cx="97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см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везда: 8 точек 21">
            <a:extLst>
              <a:ext uri="{FF2B5EF4-FFF2-40B4-BE49-F238E27FC236}">
                <a16:creationId xmlns:a16="http://schemas.microsoft.com/office/drawing/2014/main" id="{5C2D0FF1-6D0D-4674-861C-4EF375616391}"/>
              </a:ext>
            </a:extLst>
          </p:cNvPr>
          <p:cNvSpPr/>
          <p:nvPr/>
        </p:nvSpPr>
        <p:spPr>
          <a:xfrm>
            <a:off x="4768347" y="3324993"/>
            <a:ext cx="812800" cy="651353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4C93F2-B01C-4510-B75F-96A540B4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3580514" y="2618178"/>
            <a:ext cx="45719" cy="21107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4F6C1D-2EEE-49ED-BE25-1C417CFD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23" y="4095206"/>
            <a:ext cx="45719" cy="16633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8419CD1-1C9D-4B8C-B47E-2EEEF0FFD2A2}"/>
              </a:ext>
            </a:extLst>
          </p:cNvPr>
          <p:cNvSpPr txBox="1"/>
          <p:nvPr/>
        </p:nvSpPr>
        <p:spPr>
          <a:xfrm>
            <a:off x="3185804" y="300700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см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везда: 8 точек 27">
            <a:extLst>
              <a:ext uri="{FF2B5EF4-FFF2-40B4-BE49-F238E27FC236}">
                <a16:creationId xmlns:a16="http://schemas.microsoft.com/office/drawing/2014/main" id="{D90B9D9B-50AC-4253-AC01-994719588B9B}"/>
              </a:ext>
            </a:extLst>
          </p:cNvPr>
          <p:cNvSpPr/>
          <p:nvPr/>
        </p:nvSpPr>
        <p:spPr>
          <a:xfrm>
            <a:off x="4833947" y="5871028"/>
            <a:ext cx="812800" cy="651353"/>
          </a:xfrm>
          <a:prstGeom prst="star8">
            <a:avLst/>
          </a:prstGeom>
          <a:solidFill>
            <a:srgbClr val="1103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F58E6B-3034-47AB-B185-2153C4EF0ED4}"/>
              </a:ext>
            </a:extLst>
          </p:cNvPr>
          <p:cNvSpPr txBox="1"/>
          <p:nvPr/>
        </p:nvSpPr>
        <p:spPr>
          <a:xfrm>
            <a:off x="5487130" y="440367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см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A396128-D777-473B-B3EF-C791F101DA5F}"/>
              </a:ext>
            </a:extLst>
          </p:cNvPr>
          <p:cNvCxnSpPr>
            <a:cxnSpLocks/>
          </p:cNvCxnSpPr>
          <p:nvPr/>
        </p:nvCxnSpPr>
        <p:spPr>
          <a:xfrm flipH="1">
            <a:off x="2577045" y="6196705"/>
            <a:ext cx="2081680" cy="0"/>
          </a:xfrm>
          <a:prstGeom prst="line">
            <a:avLst/>
          </a:prstGeom>
          <a:ln w="28575">
            <a:solidFill>
              <a:srgbClr val="110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FD4198-8919-4423-88C6-9650F2DBBEE3}"/>
              </a:ext>
            </a:extLst>
          </p:cNvPr>
          <p:cNvSpPr txBox="1"/>
          <p:nvPr/>
        </p:nvSpPr>
        <p:spPr>
          <a:xfrm>
            <a:off x="6705600" y="1187026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От точки А в точку Б ученик прошел 100м по азимуту 360°, то есть 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 - север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8038F-0F79-4D17-96DB-12E50610459A}"/>
              </a:ext>
            </a:extLst>
          </p:cNvPr>
          <p:cNvSpPr txBox="1"/>
          <p:nvPr/>
        </p:nvSpPr>
        <p:spPr>
          <a:xfrm>
            <a:off x="6705599" y="2554514"/>
            <a:ext cx="5341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Из точки Б в точку В прошел еще 100м по азимуту 90°, то есть по направлению - восток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FD0719-3A56-4D9D-B6A3-0A73C29AE561}"/>
              </a:ext>
            </a:extLst>
          </p:cNvPr>
          <p:cNvSpPr txBox="1"/>
          <p:nvPr/>
        </p:nvSpPr>
        <p:spPr>
          <a:xfrm>
            <a:off x="6773088" y="3976346"/>
            <a:ext cx="5206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Из точки 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точку Г прошел 100м по азимуту 180°, то есть по направлению - юг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F5FA65-2A0C-47E0-A39A-923AFBD9B206}"/>
              </a:ext>
            </a:extLst>
          </p:cNvPr>
          <p:cNvSpPr txBox="1"/>
          <p:nvPr/>
        </p:nvSpPr>
        <p:spPr>
          <a:xfrm>
            <a:off x="3197737" y="6196704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см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4577A-16C0-411A-A0C3-6E4D4833AA79}"/>
              </a:ext>
            </a:extLst>
          </p:cNvPr>
          <p:cNvSpPr txBox="1"/>
          <p:nvPr/>
        </p:nvSpPr>
        <p:spPr>
          <a:xfrm>
            <a:off x="6825342" y="5250750"/>
            <a:ext cx="510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Чтобы вернуться в точку А надо пройти по азимуту 270°, направление на запад – 100м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F5C7368-C9C3-4517-93EC-6B23A56AF841}"/>
              </a:ext>
            </a:extLst>
          </p:cNvPr>
          <p:cNvCxnSpPr>
            <a:cxnSpLocks/>
          </p:cNvCxnSpPr>
          <p:nvPr/>
        </p:nvCxnSpPr>
        <p:spPr>
          <a:xfrm flipV="1">
            <a:off x="5326744" y="1306992"/>
            <a:ext cx="0" cy="727126"/>
          </a:xfrm>
          <a:prstGeom prst="straightConnector1">
            <a:avLst/>
          </a:prstGeom>
          <a:ln>
            <a:solidFill>
              <a:srgbClr val="1103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EA345B-5267-4CD7-9033-1BC4A4E30217}"/>
              </a:ext>
            </a:extLst>
          </p:cNvPr>
          <p:cNvSpPr txBox="1"/>
          <p:nvPr/>
        </p:nvSpPr>
        <p:spPr>
          <a:xfrm>
            <a:off x="4862977" y="95654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СЕВЕР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603A3-FB8F-478E-9E8F-9E1552303B06}"/>
              </a:ext>
            </a:extLst>
          </p:cNvPr>
          <p:cNvSpPr txBox="1"/>
          <p:nvPr/>
        </p:nvSpPr>
        <p:spPr>
          <a:xfrm>
            <a:off x="5089340" y="198638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/>
      <p:bldP spid="22" grpId="0" animBg="1"/>
      <p:bldP spid="27" grpId="0"/>
      <p:bldP spid="28" grpId="0" animBg="1"/>
      <p:bldP spid="29" grpId="0"/>
      <p:bldP spid="5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2EB7C-3C0F-4BBB-8D84-59C087EE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0" y="2098300"/>
            <a:ext cx="4439057" cy="3557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2BD1A-CFE0-484E-9086-B23FDE43D033}"/>
              </a:ext>
            </a:extLst>
          </p:cNvPr>
          <p:cNvSpPr txBox="1"/>
          <p:nvPr/>
        </p:nvSpPr>
        <p:spPr>
          <a:xfrm>
            <a:off x="6096000" y="1406071"/>
            <a:ext cx="5914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 группа альпинистов решили измерить расстояние от их дома до подножия горы шагами.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9FC8F9-2631-477C-93A9-FD0B0ED4B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9" y="3110458"/>
            <a:ext cx="4438302" cy="26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9788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103C1"/>
          </a:solidFill>
        </p:spPr>
        <p:txBody>
          <a:bodyPr wrap="square" lIns="0" tIns="0" rIns="0" bIns="0" rtlCol="0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</a:t>
            </a:r>
            <a:endParaRPr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97290" y="3186850"/>
            <a:ext cx="3396343" cy="3135086"/>
          </a:xfrm>
          <a:prstGeom prst="ellipse">
            <a:avLst/>
          </a:prstGeom>
          <a:ln>
            <a:solidFill>
              <a:srgbClr val="0066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50320" y="4569727"/>
            <a:ext cx="32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spc="21" dirty="0"/>
              <a:t>0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52092" y="1243744"/>
            <a:ext cx="4543370" cy="351064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675573" y="3790401"/>
            <a:ext cx="263242" cy="22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75572" y="4832541"/>
            <a:ext cx="1349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17931" y="4308117"/>
            <a:ext cx="350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 _ _ _ _ _ _ _ _ _ _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362702">
            <a:off x="6522865" y="2136868"/>
            <a:ext cx="1217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 метр</a:t>
            </a:r>
          </a:p>
        </p:txBody>
      </p:sp>
      <p:sp>
        <p:nvSpPr>
          <p:cNvPr id="3" name="Дуга 2"/>
          <p:cNvSpPr/>
          <p:nvPr/>
        </p:nvSpPr>
        <p:spPr>
          <a:xfrm>
            <a:off x="7223777" y="2646947"/>
            <a:ext cx="4350603" cy="4211053"/>
          </a:xfrm>
          <a:prstGeom prst="arc">
            <a:avLst>
              <a:gd name="adj1" fmla="val 13547394"/>
              <a:gd name="adj2" fmla="val 12865035"/>
            </a:avLst>
          </a:prstGeom>
          <a:ln>
            <a:solidFill>
              <a:srgbClr val="F70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59031" y="2786740"/>
            <a:ext cx="921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 метр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93943-7C85-4AD5-85A1-E385CB32B48D}"/>
              </a:ext>
            </a:extLst>
          </p:cNvPr>
          <p:cNvSpPr txBox="1"/>
          <p:nvPr/>
        </p:nvSpPr>
        <p:spPr>
          <a:xfrm>
            <a:off x="220299" y="2140409"/>
            <a:ext cx="56399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 группа альпинистов решили измерить расстояние измерительным колесом.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5F3DD-00A2-4FD6-B3D9-F019DE646512}"/>
              </a:ext>
            </a:extLst>
          </p:cNvPr>
          <p:cNvSpPr txBox="1"/>
          <p:nvPr/>
        </p:nvSpPr>
        <p:spPr>
          <a:xfrm>
            <a:off x="220298" y="5094151"/>
            <a:ext cx="6797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группа добилась более точного результата чем первая группа</a:t>
            </a:r>
            <a:endParaRPr lang="en-US" sz="32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401A-34C8-461F-92D5-2C25CC5E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8"/>
          </a:xfrm>
          <a:solidFill>
            <a:srgbClr val="1103C1"/>
          </a:solidFill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РАССТОЯНИЯ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02036-3C1E-4B55-8C2C-88A63D50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4" y="1380754"/>
            <a:ext cx="2807153" cy="3367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A9EFB-FC5C-4DF7-82BB-12D9354C5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29" y="1277259"/>
            <a:ext cx="4352467" cy="347080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0A2E50-A4D3-4384-A55F-AF255CD90DA3}"/>
              </a:ext>
            </a:extLst>
          </p:cNvPr>
          <p:cNvCxnSpPr/>
          <p:nvPr/>
        </p:nvCxnSpPr>
        <p:spPr>
          <a:xfrm>
            <a:off x="3338286" y="4426857"/>
            <a:ext cx="37011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DC232E-969D-431D-9A05-2801EDA38048}"/>
              </a:ext>
            </a:extLst>
          </p:cNvPr>
          <p:cNvSpPr txBox="1"/>
          <p:nvPr/>
        </p:nvSpPr>
        <p:spPr>
          <a:xfrm>
            <a:off x="2861355" y="3429000"/>
            <a:ext cx="499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Измерительное колесо - 75 оборотов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55CFE-BE2E-46D9-8763-B3881537E094}"/>
              </a:ext>
            </a:extLst>
          </p:cNvPr>
          <p:cNvSpPr txBox="1"/>
          <p:nvPr/>
        </p:nvSpPr>
        <p:spPr>
          <a:xfrm>
            <a:off x="4125524" y="3910158"/>
            <a:ext cx="197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150 шагов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90267-545F-48B4-84AE-4D9322B857E2}"/>
              </a:ext>
            </a:extLst>
          </p:cNvPr>
          <p:cNvSpPr txBox="1"/>
          <p:nvPr/>
        </p:nvSpPr>
        <p:spPr>
          <a:xfrm>
            <a:off x="197303" y="4849266"/>
            <a:ext cx="1179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Так как измерительное колесо совершило </a:t>
            </a:r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оборотов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 расстояние = </a:t>
            </a:r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метров. 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A0A97-F7DA-4930-A0AF-9D3AA602F2C9}"/>
              </a:ext>
            </a:extLst>
          </p:cNvPr>
          <p:cNvSpPr txBox="1"/>
          <p:nvPr/>
        </p:nvSpPr>
        <p:spPr>
          <a:xfrm flipH="1">
            <a:off x="197303" y="5680263"/>
            <a:ext cx="811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шагов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будут равны – </a:t>
            </a:r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метрам,   </a:t>
            </a:r>
          </a:p>
          <a:p>
            <a:r>
              <a:rPr lang="ru-RU" sz="2400" b="1" dirty="0">
                <a:solidFill>
                  <a:srgbClr val="110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7500см: 150 = 50 см составляет их средний шаг</a:t>
            </a:r>
            <a:endParaRPr lang="en-US" sz="2400" b="1" dirty="0">
              <a:solidFill>
                <a:srgbClr val="110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755</Words>
  <Application>Microsoft Office PowerPoint</Application>
  <PresentationFormat>Широкоэкранный</PresentationFormat>
  <Paragraphs>125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ИЗМЕРЕНИЕ РАССТОЯНИЯ</vt:lpstr>
      <vt:lpstr>Презентация PowerPoint</vt:lpstr>
      <vt:lpstr>ИЗМЕРЕНИЕ РАССТОЯНИЯ</vt:lpstr>
      <vt:lpstr>ИЗМЕРЕНИЕ РАССТОЯНИЯ</vt:lpstr>
      <vt:lpstr>Презентация PowerPoint</vt:lpstr>
      <vt:lpstr>Презентация PowerPoint</vt:lpstr>
      <vt:lpstr>Презентация PowerPoint</vt:lpstr>
      <vt:lpstr>  Задания для самостоятельной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Yevrosiyo hududining tabiiy geografik o‘lkalarga bo‘linishi</dc:title>
  <dc:creator>Admin</dc:creator>
  <cp:lastModifiedBy>WINDOWS 10</cp:lastModifiedBy>
  <cp:revision>677</cp:revision>
  <dcterms:created xsi:type="dcterms:W3CDTF">2020-04-09T12:18:10Z</dcterms:created>
  <dcterms:modified xsi:type="dcterms:W3CDTF">2020-09-23T01:58:57Z</dcterms:modified>
</cp:coreProperties>
</file>