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22"/>
  </p:notesMasterIdLst>
  <p:sldIdLst>
    <p:sldId id="1378" r:id="rId2"/>
    <p:sldId id="1403" r:id="rId3"/>
    <p:sldId id="1404" r:id="rId4"/>
    <p:sldId id="1402" r:id="rId5"/>
    <p:sldId id="1405" r:id="rId6"/>
    <p:sldId id="1406" r:id="rId7"/>
    <p:sldId id="1407" r:id="rId8"/>
    <p:sldId id="1408" r:id="rId9"/>
    <p:sldId id="1409" r:id="rId10"/>
    <p:sldId id="1410" r:id="rId11"/>
    <p:sldId id="1411" r:id="rId12"/>
    <p:sldId id="1401" r:id="rId13"/>
    <p:sldId id="1413" r:id="rId14"/>
    <p:sldId id="1412" r:id="rId15"/>
    <p:sldId id="1414" r:id="rId16"/>
    <p:sldId id="1415" r:id="rId17"/>
    <p:sldId id="1416" r:id="rId18"/>
    <p:sldId id="1417" r:id="rId19"/>
    <p:sldId id="1418" r:id="rId20"/>
    <p:sldId id="262" r:id="rId21"/>
  </p:sldIdLst>
  <p:sldSz cx="5759450" cy="3240088"/>
  <p:notesSz cx="6858000" cy="9144000"/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378"/>
            <p14:sldId id="1403"/>
            <p14:sldId id="1404"/>
            <p14:sldId id="1402"/>
            <p14:sldId id="1405"/>
            <p14:sldId id="1406"/>
            <p14:sldId id="1407"/>
            <p14:sldId id="1408"/>
            <p14:sldId id="1409"/>
            <p14:sldId id="1410"/>
            <p14:sldId id="1411"/>
            <p14:sldId id="1401"/>
            <p14:sldId id="1413"/>
            <p14:sldId id="1412"/>
            <p14:sldId id="1414"/>
            <p14:sldId id="1415"/>
            <p14:sldId id="1416"/>
            <p14:sldId id="1417"/>
            <p14:sldId id="1418"/>
            <p14:sldId id="2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>
      <p:ext uri="{19B8F6BF-5375-455C-9EA6-DF929625EA0E}">
        <p15:presenceInfo xmlns:p15="http://schemas.microsoft.com/office/powerpoint/2012/main" userId="b45d8b19bf4079a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F02AE"/>
    <a:srgbClr val="800000"/>
    <a:srgbClr val="6F0165"/>
    <a:srgbClr val="027405"/>
    <a:srgbClr val="01494B"/>
    <a:srgbClr val="FFFFFF"/>
    <a:srgbClr val="001C54"/>
    <a:srgbClr val="FFFF99"/>
    <a:srgbClr val="450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5491" autoAdjust="0"/>
  </p:normalViewPr>
  <p:slideViewPr>
    <p:cSldViewPr snapToObjects="1">
      <p:cViewPr varScale="1">
        <p:scale>
          <a:sx n="149" d="100"/>
          <a:sy n="149" d="100"/>
        </p:scale>
        <p:origin x="714" y="108"/>
      </p:cViewPr>
      <p:guideLst>
        <p:guide orient="horz" pos="742"/>
        <p:guide pos="1882"/>
        <p:guide orient="horz" pos="517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hyperlink" Target="https://twitter.com/" TargetMode="Externa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hyperlink" Target="https://www.facebook.com" TargetMode="Externa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</p:sldLayoutIdLs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057" y="-12114"/>
            <a:ext cx="5751631" cy="1019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601720" y="1008688"/>
            <a:ext cx="3091179" cy="2022840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>
              <a:lnSpc>
                <a:spcPts val="1952"/>
              </a:lnSpc>
              <a:spcBef>
                <a:spcPts val="110"/>
              </a:spcBef>
            </a:pPr>
            <a:r>
              <a:rPr lang="ru-RU" sz="1747" dirty="0">
                <a:solidFill>
                  <a:srgbClr val="002060"/>
                </a:solidFill>
                <a:latin typeface="Arial"/>
                <a:cs typeface="Arial"/>
              </a:rPr>
              <a:t>Тема</a:t>
            </a:r>
            <a:r>
              <a:rPr sz="1747" dirty="0">
                <a:solidFill>
                  <a:srgbClr val="002060"/>
                </a:solidFill>
                <a:latin typeface="Arial"/>
                <a:cs typeface="Arial"/>
              </a:rPr>
              <a:t>:</a:t>
            </a:r>
            <a:endParaRPr lang="en-US" sz="1747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8387">
              <a:lnSpc>
                <a:spcPts val="1952"/>
              </a:lnSpc>
              <a:spcBef>
                <a:spcPts val="110"/>
              </a:spcBef>
            </a:pPr>
            <a:endParaRPr lang="ru-RU" sz="2446" b="1" dirty="0">
              <a:solidFill>
                <a:srgbClr val="001C54"/>
              </a:solidFill>
              <a:latin typeface="Arial"/>
              <a:cs typeface="Arial"/>
            </a:endParaRPr>
          </a:p>
          <a:p>
            <a:pPr marL="18387">
              <a:lnSpc>
                <a:spcPts val="1952"/>
              </a:lnSpc>
              <a:spcBef>
                <a:spcPts val="110"/>
              </a:spcBef>
            </a:pPr>
            <a:r>
              <a:rPr lang="ru-RU" sz="2446" b="1" dirty="0">
                <a:solidFill>
                  <a:srgbClr val="001C54"/>
                </a:solidFill>
                <a:latin typeface="Arial"/>
                <a:cs typeface="Arial"/>
              </a:rPr>
              <a:t>Солнце, Луна и </a:t>
            </a:r>
          </a:p>
          <a:p>
            <a:pPr marL="18387">
              <a:lnSpc>
                <a:spcPts val="1952"/>
              </a:lnSpc>
              <a:spcBef>
                <a:spcPts val="110"/>
              </a:spcBef>
            </a:pPr>
            <a:r>
              <a:rPr lang="ru-RU" sz="2446" b="1" dirty="0">
                <a:solidFill>
                  <a:srgbClr val="001C54"/>
                </a:solidFill>
                <a:latin typeface="Arial"/>
                <a:cs typeface="Arial"/>
              </a:rPr>
              <a:t>звезды</a:t>
            </a:r>
          </a:p>
          <a:p>
            <a:pPr marL="18387">
              <a:lnSpc>
                <a:spcPts val="1952"/>
              </a:lnSpc>
              <a:spcBef>
                <a:spcPts val="110"/>
              </a:spcBef>
            </a:pPr>
            <a:endParaRPr lang="ru-RU" sz="2446" b="1" dirty="0">
              <a:solidFill>
                <a:srgbClr val="001C54"/>
              </a:solidFill>
              <a:latin typeface="Arial"/>
              <a:cs typeface="Arial"/>
            </a:endParaRPr>
          </a:p>
          <a:p>
            <a:pPr marL="12681">
              <a:lnSpc>
                <a:spcPts val="2791"/>
              </a:lnSpc>
            </a:pPr>
            <a:endParaRPr lang="ru-RU" sz="14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2681">
              <a:lnSpc>
                <a:spcPts val="2791"/>
              </a:lnSpc>
            </a:pPr>
            <a:r>
              <a:rPr lang="ru-RU" sz="1400" dirty="0">
                <a:solidFill>
                  <a:srgbClr val="002060"/>
                </a:solidFill>
                <a:latin typeface="Arial"/>
                <a:cs typeface="Arial"/>
              </a:rPr>
              <a:t>Учитель</a:t>
            </a:r>
            <a:r>
              <a:rPr sz="1400" dirty="0">
                <a:solidFill>
                  <a:srgbClr val="002060"/>
                </a:solidFill>
                <a:latin typeface="Arial"/>
                <a:cs typeface="Arial"/>
              </a:rPr>
              <a:t>:</a:t>
            </a:r>
            <a:r>
              <a:rPr lang="ru-RU" sz="160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1200" spc="5" dirty="0" err="1">
                <a:solidFill>
                  <a:srgbClr val="002060"/>
                </a:solidFill>
                <a:latin typeface="Arial"/>
                <a:cs typeface="Arial"/>
              </a:rPr>
              <a:t>Боранбаева</a:t>
            </a:r>
            <a:r>
              <a:rPr lang="ru-RU" sz="1200" spc="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1200" spc="5" dirty="0" err="1">
                <a:solidFill>
                  <a:srgbClr val="002060"/>
                </a:solidFill>
                <a:latin typeface="Arial"/>
                <a:cs typeface="Arial"/>
              </a:rPr>
              <a:t>Саодат</a:t>
            </a:r>
            <a:r>
              <a:rPr lang="ru-RU" sz="1200" spc="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ru-RU" sz="1200" spc="5" dirty="0" err="1">
                <a:solidFill>
                  <a:srgbClr val="002060"/>
                </a:solidFill>
                <a:latin typeface="Arial"/>
                <a:cs typeface="Arial"/>
              </a:rPr>
              <a:t>Хасановна</a:t>
            </a:r>
            <a:endParaRPr sz="12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135143" y="1249367"/>
            <a:ext cx="343665" cy="6797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135143" y="2170988"/>
            <a:ext cx="343665" cy="67972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918038" y="248656"/>
            <a:ext cx="173101" cy="372198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en-US" sz="2247" b="1" spc="10" dirty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2247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4787115" y="556026"/>
            <a:ext cx="434945" cy="211899"/>
          </a:xfrm>
          <a:prstGeom prst="rect">
            <a:avLst/>
          </a:prstGeom>
        </p:spPr>
        <p:txBody>
          <a:bodyPr vert="horz" wrap="square" lIns="0" tIns="12047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lang="ru-RU" sz="1298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298" dirty="0"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874083" y="193718"/>
            <a:ext cx="2881078" cy="53796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kern="0" spc="10" dirty="0">
                <a:solidFill>
                  <a:sysClr val="window" lastClr="FFFFFF"/>
                </a:solidFill>
              </a:rPr>
              <a:t>География</a:t>
            </a:r>
            <a:endParaRPr kumimoji="0" lang="en-US" sz="3400" b="1" i="0" u="none" strike="noStrike" kern="0" cap="none" spc="1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328701" y="252500"/>
            <a:ext cx="335280" cy="464184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550680" y="422024"/>
            <a:ext cx="62230" cy="108585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4400"/>
            <a:endParaRPr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3A012ED-1191-4EBC-A0AE-1E00CD38E3E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13" b="13"/>
          <a:stretch/>
        </p:blipFill>
        <p:spPr>
          <a:xfrm>
            <a:off x="3647445" y="1059941"/>
            <a:ext cx="1976862" cy="2024044"/>
          </a:xfrm>
        </p:spPr>
      </p:pic>
    </p:spTree>
    <p:extLst>
      <p:ext uri="{BB962C8B-B14F-4D97-AF65-F5344CB8AC3E}">
        <p14:creationId xmlns:p14="http://schemas.microsoft.com/office/powerpoint/2010/main" val="3855109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518" y="0"/>
            <a:ext cx="5770968" cy="429819"/>
          </a:xfrm>
          <a:solidFill>
            <a:srgbClr val="1F02AE"/>
          </a:solidFill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Луна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F5C590A-FD7F-4D7B-A2FC-CA24DB550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836" y="-5293"/>
            <a:ext cx="596354" cy="46943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498FEDE-5A53-4743-AC64-F1A43BCC9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880" y="-3776"/>
            <a:ext cx="502194" cy="46791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8C061D1-ADE0-42A5-BCBA-DEAD8FDD1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23" y="-3776"/>
            <a:ext cx="539026" cy="46943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8D5350B-2DCD-4C95-BD71-4E9664D69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3" y="15433"/>
            <a:ext cx="593879" cy="46943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A3E7047-5E36-4B90-B848-8B321F1E8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871" y="-1517"/>
            <a:ext cx="597460" cy="46943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502A112-E6B0-42EC-9B21-C0FDCBCF7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5467" y="15433"/>
            <a:ext cx="597460" cy="4694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A8C9B6A-F272-49B2-B2F2-2F9C2B993814}"/>
              </a:ext>
            </a:extLst>
          </p:cNvPr>
          <p:cNvSpPr txBox="1"/>
          <p:nvPr/>
        </p:nvSpPr>
        <p:spPr>
          <a:xfrm>
            <a:off x="2920247" y="576303"/>
            <a:ext cx="2767790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В положении (1) молодой серпик  взошел еще засветло и перед тем, как он зайдет за западный горизонт, его можно увидеть ранним вечером после захода Солнца. В положении (2) Луна восходит при заходе Солнца и видна весь вечер. В положении (3) время видимости сдвигается на первую половину ночи. В полнолунии (4) Луна светит всю ночь. После полнолуния видимость Луны сначала переходит на вторую половину ночи (5), затем на утро (6) и на сумерки перед восходом Солнца (7). В новолунии Луна вообще не видна.</a:t>
            </a:r>
            <a:endParaRPr lang="en-US" sz="1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7AF4FB-9698-4BDD-966C-AE266E8003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116" t="11553" r="7492" b="30776"/>
          <a:stretch/>
        </p:blipFill>
        <p:spPr>
          <a:xfrm>
            <a:off x="71413" y="580747"/>
            <a:ext cx="2664296" cy="6346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D1D9A16-C117-4306-A0A7-5B5D551F7E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11" y="1223070"/>
            <a:ext cx="2664295" cy="198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8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518" y="0"/>
            <a:ext cx="5770968" cy="429819"/>
          </a:xfrm>
          <a:solidFill>
            <a:srgbClr val="1F02AE"/>
          </a:solidFill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Луна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F5C590A-FD7F-4D7B-A2FC-CA24DB550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836" y="-5293"/>
            <a:ext cx="596354" cy="46943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498FEDE-5A53-4743-AC64-F1A43BCC9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880" y="-3776"/>
            <a:ext cx="502194" cy="46791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8C061D1-ADE0-42A5-BCBA-DEAD8FDD1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23" y="-3776"/>
            <a:ext cx="539026" cy="46943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8D5350B-2DCD-4C95-BD71-4E9664D69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3" y="15433"/>
            <a:ext cx="593879" cy="46943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A3E7047-5E36-4B90-B848-8B321F1E8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871" y="-1517"/>
            <a:ext cx="597460" cy="46943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502A112-E6B0-42EC-9B21-C0FDCBCF7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5467" y="15433"/>
            <a:ext cx="597460" cy="4694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74F748-6F58-4D5B-9A4F-A4C72F68F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470" y="683940"/>
            <a:ext cx="2620594" cy="2232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913B06-F8DC-44FA-97FF-4AFA067D29FC}"/>
              </a:ext>
            </a:extLst>
          </p:cNvPr>
          <p:cNvSpPr txBox="1"/>
          <p:nvPr/>
        </p:nvSpPr>
        <p:spPr>
          <a:xfrm>
            <a:off x="2944965" y="367940"/>
            <a:ext cx="26145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Лунное затмение. </a:t>
            </a:r>
            <a:endParaRPr lang="en-US" sz="2000" b="1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F15B60-5FF3-4C90-927D-9D5C22E453AE}"/>
              </a:ext>
            </a:extLst>
          </p:cNvPr>
          <p:cNvSpPr txBox="1"/>
          <p:nvPr/>
        </p:nvSpPr>
        <p:spPr>
          <a:xfrm>
            <a:off x="2851938" y="766056"/>
            <a:ext cx="28006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Происходит в редких случаях, в основном приходится на полнолуние, когда Луна, Земля </a:t>
            </a:r>
          </a:p>
          <a:p>
            <a:pPr algn="ctr"/>
            <a:r>
              <a:rPr lang="ru-RU" sz="12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Солнце как бы выстраиваются в одну линию. При этом Земля заслоняет Луну </a:t>
            </a:r>
          </a:p>
          <a:p>
            <a:pPr algn="ctr"/>
            <a:r>
              <a:rPr lang="ru-RU" sz="12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солнечных лучей, </a:t>
            </a:r>
          </a:p>
          <a:p>
            <a:pPr algn="ctr"/>
            <a:r>
              <a:rPr lang="ru-RU" sz="12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 есть лишает ее освещенности. Если выстраиваются в одну линию Солнце, Луна и Земля, то наблюдается Солнечное затмение.</a:t>
            </a:r>
            <a:endParaRPr lang="en-US" sz="12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813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518" y="0"/>
            <a:ext cx="5770968" cy="429819"/>
          </a:xfrm>
          <a:solidFill>
            <a:srgbClr val="1F02AE"/>
          </a:solidFill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Луна, Земля и Солнце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6089BE-3300-4A15-BA60-F7B192CCB173}"/>
              </a:ext>
            </a:extLst>
          </p:cNvPr>
          <p:cNvSpPr txBox="1"/>
          <p:nvPr/>
        </p:nvSpPr>
        <p:spPr>
          <a:xfrm>
            <a:off x="2732175" y="602401"/>
            <a:ext cx="28796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4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8D5350B-2DCD-4C95-BD71-4E9664D69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3" y="15433"/>
            <a:ext cx="593879" cy="46943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A3E7047-5E36-4B90-B848-8B321F1E8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585" y="-10911"/>
            <a:ext cx="597460" cy="4694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4B258D-3D97-4175-A419-7CBD0EBE4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849" y="1316293"/>
            <a:ext cx="1736640" cy="18677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912FB3-70B8-4E4B-B752-3079D1DC83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7468" y="1316294"/>
            <a:ext cx="1825402" cy="18677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10BE40-FD5A-4907-B83E-AA010BE9D1BF}"/>
              </a:ext>
            </a:extLst>
          </p:cNvPr>
          <p:cNvSpPr txBox="1"/>
          <p:nvPr/>
        </p:nvSpPr>
        <p:spPr>
          <a:xfrm>
            <a:off x="71413" y="376295"/>
            <a:ext cx="5540439" cy="965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1F02AE"/>
                </a:solidFill>
              </a:rPr>
              <a:t>подчиняются силам взаимного притяжения, об этом свидетельствуют такие явления как приливы и отливы. Приливы и отливы сменяют друг друга через определенный промежуток времени. Поверхность океана, обращенная к Луне, испытывает большее притяжение, благодаря чему сюда устремляются воды из других частей океана.</a:t>
            </a:r>
            <a:endParaRPr lang="en-US" b="1" dirty="0">
              <a:solidFill>
                <a:srgbClr val="1F02AE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AD6EB0-3DF7-42F8-A64B-0B73C9DE14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24" y="1316293"/>
            <a:ext cx="1896558" cy="186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9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518" y="0"/>
            <a:ext cx="5770968" cy="429819"/>
          </a:xfrm>
          <a:solidFill>
            <a:srgbClr val="1F02AE"/>
          </a:solidFill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Луна, Земля и Солнце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6089BE-3300-4A15-BA60-F7B192CCB173}"/>
              </a:ext>
            </a:extLst>
          </p:cNvPr>
          <p:cNvSpPr txBox="1"/>
          <p:nvPr/>
        </p:nvSpPr>
        <p:spPr>
          <a:xfrm>
            <a:off x="2732175" y="602401"/>
            <a:ext cx="28796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4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8D5350B-2DCD-4C95-BD71-4E9664D69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3" y="15433"/>
            <a:ext cx="593879" cy="46943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A3E7047-5E36-4B90-B848-8B321F1E8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585" y="-10911"/>
            <a:ext cx="597460" cy="4694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C50983-9363-43EE-B357-2ADFC5486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14" y="1344370"/>
            <a:ext cx="2660761" cy="177599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33499AB-F7D9-4013-9393-67ABF4EBD1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3733" y="500299"/>
            <a:ext cx="2764303" cy="145546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DC788E3-A408-41CD-BD5C-DE0071A033BC}"/>
              </a:ext>
            </a:extLst>
          </p:cNvPr>
          <p:cNvSpPr txBox="1"/>
          <p:nvPr/>
        </p:nvSpPr>
        <p:spPr>
          <a:xfrm>
            <a:off x="280683" y="484670"/>
            <a:ext cx="28870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Лунный календарь — разновидность календаря, </a:t>
            </a:r>
          </a:p>
          <a:p>
            <a:r>
              <a:rPr lang="ru-RU" sz="12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основе которого лежит </a:t>
            </a:r>
          </a:p>
          <a:p>
            <a:r>
              <a:rPr lang="ru-RU" sz="12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период смены фаз Луны</a:t>
            </a:r>
            <a:endParaRPr lang="en-US" sz="1200" b="1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4E1B8F-67D3-488E-AF11-E6302190F7BD}"/>
              </a:ext>
            </a:extLst>
          </p:cNvPr>
          <p:cNvSpPr txBox="1"/>
          <p:nvPr/>
        </p:nvSpPr>
        <p:spPr>
          <a:xfrm>
            <a:off x="3167757" y="1984466"/>
            <a:ext cx="28523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Солнечный календарь — разновидность календаря, </a:t>
            </a:r>
          </a:p>
          <a:p>
            <a:r>
              <a:rPr lang="ru-RU" sz="1200" b="1" i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основе которого лежит тропический год, то есть период смены времён года</a:t>
            </a:r>
            <a:endParaRPr lang="en-US" sz="1200" b="1" i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0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518" y="0"/>
            <a:ext cx="5770968" cy="429819"/>
          </a:xfrm>
          <a:solidFill>
            <a:srgbClr val="1F02AE"/>
          </a:solidFill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Ориентирование по звездам и Солнцу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6089BE-3300-4A15-BA60-F7B192CCB173}"/>
              </a:ext>
            </a:extLst>
          </p:cNvPr>
          <p:cNvSpPr txBox="1"/>
          <p:nvPr/>
        </p:nvSpPr>
        <p:spPr>
          <a:xfrm>
            <a:off x="2455721" y="514505"/>
            <a:ext cx="31658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Ориентирование – </a:t>
            </a:r>
          </a:p>
          <a:p>
            <a:pPr algn="ctr"/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это определение своего местоположения относительно сторон горизонта.</a:t>
            </a:r>
          </a:p>
          <a:p>
            <a:pPr algn="ctr"/>
            <a:r>
              <a:rPr lang="ru-RU" sz="1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Ориентироваться по звездам можно только ночью.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8D5350B-2DCD-4C95-BD71-4E9664D69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3" y="15433"/>
            <a:ext cx="593879" cy="46943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A3E7047-5E36-4B90-B848-8B321F1E8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871" y="-1517"/>
            <a:ext cx="597460" cy="4694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E02B89-ADD4-46C7-855A-3CD73B571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21" y="500300"/>
            <a:ext cx="2157736" cy="254627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62781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518" y="0"/>
            <a:ext cx="5770968" cy="429819"/>
          </a:xfrm>
          <a:solidFill>
            <a:srgbClr val="1F02AE"/>
          </a:solidFill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Ориентирование по звездам и Солнцу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8D5350B-2DCD-4C95-BD71-4E9664D69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3" y="15433"/>
            <a:ext cx="593879" cy="46943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A3E7047-5E36-4B90-B848-8B321F1E8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871" y="-1517"/>
            <a:ext cx="597460" cy="4694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A612B5-6170-48EA-B0D9-1C7369B3A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14" y="1088678"/>
            <a:ext cx="2520280" cy="187220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73783F-9487-4F80-BBAF-660D05032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5908" y="484866"/>
            <a:ext cx="2892424" cy="151216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D9457-F190-42A0-A875-404A43C72CE6}"/>
              </a:ext>
            </a:extLst>
          </p:cNvPr>
          <p:cNvSpPr txBox="1"/>
          <p:nvPr/>
        </p:nvSpPr>
        <p:spPr>
          <a:xfrm>
            <a:off x="354434" y="445252"/>
            <a:ext cx="1988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стороны </a:t>
            </a:r>
          </a:p>
          <a:p>
            <a:pPr algn="ctr"/>
            <a:r>
              <a:rPr lang="ru-RU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горизонта</a:t>
            </a:r>
            <a:endParaRPr lang="en-US" sz="14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6995B8-D87B-4ACC-828E-6C42B4105C03}"/>
              </a:ext>
            </a:extLst>
          </p:cNvPr>
          <p:cNvSpPr txBox="1"/>
          <p:nvPr/>
        </p:nvSpPr>
        <p:spPr>
          <a:xfrm>
            <a:off x="3062451" y="2134682"/>
            <a:ext cx="25196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Промежуточные стороны </a:t>
            </a:r>
          </a:p>
          <a:p>
            <a:pPr algn="ctr"/>
            <a:r>
              <a:rPr lang="ru-RU" sz="1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горизонта</a:t>
            </a:r>
            <a:endParaRPr lang="en-US" sz="14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319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518" y="0"/>
            <a:ext cx="5770968" cy="429819"/>
          </a:xfrm>
          <a:solidFill>
            <a:srgbClr val="1F02AE"/>
          </a:solidFill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Ориентирование по звездам и Солнцу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8D5350B-2DCD-4C95-BD71-4E9664D69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3" y="15433"/>
            <a:ext cx="593879" cy="46943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A3E7047-5E36-4B90-B848-8B321F1E8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871" y="-1517"/>
            <a:ext cx="597460" cy="4694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7BBFE1-9FFA-4CEC-BDDD-7C620B1C7FE4}"/>
              </a:ext>
            </a:extLst>
          </p:cNvPr>
          <p:cNvSpPr txBox="1"/>
          <p:nvPr/>
        </p:nvSpPr>
        <p:spPr>
          <a:xfrm>
            <a:off x="71413" y="827956"/>
            <a:ext cx="24842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открытой местности вычерчивается круг диаметром </a:t>
            </a:r>
          </a:p>
          <a:p>
            <a:pPr algn="ctr"/>
            <a:r>
              <a:rPr lang="ru-RU" sz="16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 метра. </a:t>
            </a:r>
          </a:p>
          <a:p>
            <a:pPr algn="ctr"/>
            <a:r>
              <a:rPr lang="ru-RU" sz="16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середине круга вбивается колышек </a:t>
            </a:r>
          </a:p>
          <a:p>
            <a:pPr algn="ctr"/>
            <a:r>
              <a:rPr lang="ru-RU" sz="16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1,5 метра</a:t>
            </a:r>
            <a:endParaRPr lang="en-US" sz="16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6C1B15-137E-48BA-AE41-D84BAD3AF3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725" y="827956"/>
            <a:ext cx="2676039" cy="190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761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518" y="0"/>
            <a:ext cx="5770968" cy="429819"/>
          </a:xfrm>
          <a:solidFill>
            <a:srgbClr val="1F02AE"/>
          </a:solidFill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Определите планету Солнечной системы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8D5350B-2DCD-4C95-BD71-4E9664D69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18" y="15433"/>
            <a:ext cx="593879" cy="46943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A3E7047-5E36-4B90-B848-8B321F1E8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353" y="-1517"/>
            <a:ext cx="597460" cy="4694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DA51A1-CE7C-4B59-8DE5-9DC63CA47D78}"/>
              </a:ext>
            </a:extLst>
          </p:cNvPr>
          <p:cNvSpPr txBox="1"/>
          <p:nvPr/>
        </p:nvSpPr>
        <p:spPr>
          <a:xfrm>
            <a:off x="8487" y="1881217"/>
            <a:ext cx="2049735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Эта планета получила своё название в честь римской богини любви и красоты, так как на небе она сияет ярче всех звёзд и хорошо видна невооружённым взглядом. Спутников не имеет.</a:t>
            </a:r>
          </a:p>
          <a:p>
            <a:endParaRPr lang="ru-RU" sz="9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8E2560-D808-4082-B9D0-942DF0216DEE}"/>
              </a:ext>
            </a:extLst>
          </p:cNvPr>
          <p:cNvSpPr txBox="1"/>
          <p:nvPr/>
        </p:nvSpPr>
        <p:spPr>
          <a:xfrm>
            <a:off x="8487" y="419715"/>
            <a:ext cx="2281557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Эта планета самая большая, масса которой превышает массу всех других планет вместе взятых. </a:t>
            </a:r>
          </a:p>
          <a:p>
            <a:r>
              <a:rPr lang="ru-RU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Её название носит имя главного римского бога.</a:t>
            </a:r>
          </a:p>
          <a:p>
            <a:r>
              <a:rPr lang="ru-RU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атмосфере этой планеты расположены длинные слои облаков, из-за которых она выглядит полосатой.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9C5A2A-2B50-4B0C-B2C1-8B25D3554086}"/>
              </a:ext>
            </a:extLst>
          </p:cNvPr>
          <p:cNvSpPr txBox="1"/>
          <p:nvPr/>
        </p:nvSpPr>
        <p:spPr>
          <a:xfrm>
            <a:off x="2762151" y="394165"/>
            <a:ext cx="25255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Это самая близкая к Солнцу планета. Своё название она получила в честь древнеримского бога торговли, покровителя путешественников. По размерам и массе планета очень схожа с Луной. Спутников не имеет.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9318357-F264-4D9B-8044-4F054ED0F1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663" r="3996" b="-1"/>
          <a:stretch/>
        </p:blipFill>
        <p:spPr>
          <a:xfrm>
            <a:off x="2196778" y="1368016"/>
            <a:ext cx="3494909" cy="1800064"/>
          </a:xfrm>
          <a:prstGeom prst="rect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FF04C7E2-C41A-443D-AF40-EBBB06D7E3EA}"/>
              </a:ext>
            </a:extLst>
          </p:cNvPr>
          <p:cNvCxnSpPr>
            <a:cxnSpLocks/>
          </p:cNvCxnSpPr>
          <p:nvPr/>
        </p:nvCxnSpPr>
        <p:spPr>
          <a:xfrm>
            <a:off x="4355889" y="2412132"/>
            <a:ext cx="43204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A540F0D2-E35E-4A10-834C-3BC89887F075}"/>
              </a:ext>
            </a:extLst>
          </p:cNvPr>
          <p:cNvCxnSpPr/>
          <p:nvPr/>
        </p:nvCxnSpPr>
        <p:spPr>
          <a:xfrm>
            <a:off x="3023741" y="2232112"/>
            <a:ext cx="47486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D8CDD861-2DFD-4F6D-849A-3E37D6457B6C}"/>
              </a:ext>
            </a:extLst>
          </p:cNvPr>
          <p:cNvCxnSpPr/>
          <p:nvPr/>
        </p:nvCxnSpPr>
        <p:spPr>
          <a:xfrm>
            <a:off x="3131753" y="2881997"/>
            <a:ext cx="43204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03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1C1333AB-0101-4275-A129-77CD2FEE2C13}"/>
              </a:ext>
            </a:extLst>
          </p:cNvPr>
          <p:cNvCxnSpPr>
            <a:cxnSpLocks/>
          </p:cNvCxnSpPr>
          <p:nvPr/>
        </p:nvCxnSpPr>
        <p:spPr>
          <a:xfrm flipH="1">
            <a:off x="2699705" y="431912"/>
            <a:ext cx="16366" cy="2196244"/>
          </a:xfrm>
          <a:prstGeom prst="straightConnector1">
            <a:avLst/>
          </a:prstGeom>
          <a:ln w="285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64DF0A6B-D2BB-40C6-B7C7-D16978E5097C}"/>
              </a:ext>
            </a:extLst>
          </p:cNvPr>
          <p:cNvCxnSpPr/>
          <p:nvPr/>
        </p:nvCxnSpPr>
        <p:spPr>
          <a:xfrm>
            <a:off x="1511573" y="1512032"/>
            <a:ext cx="2376264" cy="0"/>
          </a:xfrm>
          <a:prstGeom prst="straightConnector1">
            <a:avLst/>
          </a:prstGeom>
          <a:ln w="285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9AB08D5B-6A85-4BEF-821D-086593D3F02C}"/>
              </a:ext>
            </a:extLst>
          </p:cNvPr>
          <p:cNvCxnSpPr/>
          <p:nvPr/>
        </p:nvCxnSpPr>
        <p:spPr>
          <a:xfrm flipH="1">
            <a:off x="2284023" y="971972"/>
            <a:ext cx="864096" cy="104411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738F239-104D-474E-8CA7-645E1257D7E5}"/>
              </a:ext>
            </a:extLst>
          </p:cNvPr>
          <p:cNvCxnSpPr>
            <a:cxnSpLocks/>
          </p:cNvCxnSpPr>
          <p:nvPr/>
        </p:nvCxnSpPr>
        <p:spPr>
          <a:xfrm>
            <a:off x="2264268" y="989974"/>
            <a:ext cx="897382" cy="104411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04F0D96-8AF5-422C-A0C9-F4820740B560}"/>
              </a:ext>
            </a:extLst>
          </p:cNvPr>
          <p:cNvSpPr txBox="1"/>
          <p:nvPr/>
        </p:nvSpPr>
        <p:spPr>
          <a:xfrm>
            <a:off x="2382678" y="88131"/>
            <a:ext cx="735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D17967-2963-42CA-BBF9-0AE914F2D05F}"/>
              </a:ext>
            </a:extLst>
          </p:cNvPr>
          <p:cNvSpPr txBox="1"/>
          <p:nvPr/>
        </p:nvSpPr>
        <p:spPr>
          <a:xfrm>
            <a:off x="2513191" y="2586635"/>
            <a:ext cx="5362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юг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99FF27-AE4A-4816-BD6E-5265E91C6AC1}"/>
              </a:ext>
            </a:extLst>
          </p:cNvPr>
          <p:cNvSpPr txBox="1"/>
          <p:nvPr/>
        </p:nvSpPr>
        <p:spPr>
          <a:xfrm>
            <a:off x="4054225" y="1324753"/>
            <a:ext cx="803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восток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C38848-28B6-40E7-9954-81541C585F48}"/>
              </a:ext>
            </a:extLst>
          </p:cNvPr>
          <p:cNvSpPr txBox="1"/>
          <p:nvPr/>
        </p:nvSpPr>
        <p:spPr>
          <a:xfrm>
            <a:off x="672244" y="1324753"/>
            <a:ext cx="814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запад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ADB470-C261-48BC-9B21-B8BFA5ABDF7C}"/>
              </a:ext>
            </a:extLst>
          </p:cNvPr>
          <p:cNvSpPr txBox="1"/>
          <p:nvPr/>
        </p:nvSpPr>
        <p:spPr>
          <a:xfrm>
            <a:off x="3027493" y="687264"/>
            <a:ext cx="1366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северо-восток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FC4FF0-EE9D-4D55-91E9-412919BAF47B}"/>
              </a:ext>
            </a:extLst>
          </p:cNvPr>
          <p:cNvSpPr txBox="1"/>
          <p:nvPr/>
        </p:nvSpPr>
        <p:spPr>
          <a:xfrm>
            <a:off x="3080414" y="1969339"/>
            <a:ext cx="1080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юго-восток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B7FFEEB-379C-4962-9462-56699824FFF2}"/>
              </a:ext>
            </a:extLst>
          </p:cNvPr>
          <p:cNvSpPr txBox="1"/>
          <p:nvPr/>
        </p:nvSpPr>
        <p:spPr>
          <a:xfrm>
            <a:off x="1039208" y="682197"/>
            <a:ext cx="1398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северо-запад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08460E-F914-4E63-9745-84AF9FB8B33D}"/>
              </a:ext>
            </a:extLst>
          </p:cNvPr>
          <p:cNvSpPr txBox="1"/>
          <p:nvPr/>
        </p:nvSpPr>
        <p:spPr>
          <a:xfrm>
            <a:off x="1349022" y="1950141"/>
            <a:ext cx="1382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юго-запад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84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1C1333AB-0101-4275-A129-77CD2FEE2C13}"/>
              </a:ext>
            </a:extLst>
          </p:cNvPr>
          <p:cNvCxnSpPr>
            <a:cxnSpLocks/>
          </p:cNvCxnSpPr>
          <p:nvPr/>
        </p:nvCxnSpPr>
        <p:spPr>
          <a:xfrm flipH="1">
            <a:off x="2699705" y="431912"/>
            <a:ext cx="16366" cy="2196244"/>
          </a:xfrm>
          <a:prstGeom prst="straightConnector1">
            <a:avLst/>
          </a:prstGeom>
          <a:ln w="285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64DF0A6B-D2BB-40C6-B7C7-D16978E5097C}"/>
              </a:ext>
            </a:extLst>
          </p:cNvPr>
          <p:cNvCxnSpPr/>
          <p:nvPr/>
        </p:nvCxnSpPr>
        <p:spPr>
          <a:xfrm>
            <a:off x="1511573" y="1512032"/>
            <a:ext cx="2376264" cy="0"/>
          </a:xfrm>
          <a:prstGeom prst="straightConnector1">
            <a:avLst/>
          </a:prstGeom>
          <a:ln w="28575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9AB08D5B-6A85-4BEF-821D-086593D3F02C}"/>
              </a:ext>
            </a:extLst>
          </p:cNvPr>
          <p:cNvCxnSpPr/>
          <p:nvPr/>
        </p:nvCxnSpPr>
        <p:spPr>
          <a:xfrm flipH="1">
            <a:off x="2284023" y="971972"/>
            <a:ext cx="864096" cy="104411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738F239-104D-474E-8CA7-645E1257D7E5}"/>
              </a:ext>
            </a:extLst>
          </p:cNvPr>
          <p:cNvCxnSpPr>
            <a:cxnSpLocks/>
          </p:cNvCxnSpPr>
          <p:nvPr/>
        </p:nvCxnSpPr>
        <p:spPr>
          <a:xfrm>
            <a:off x="2264268" y="989974"/>
            <a:ext cx="897382" cy="104411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8C38848-28B6-40E7-9954-81541C585F48}"/>
              </a:ext>
            </a:extLst>
          </p:cNvPr>
          <p:cNvSpPr txBox="1"/>
          <p:nvPr/>
        </p:nvSpPr>
        <p:spPr>
          <a:xfrm>
            <a:off x="672244" y="1324753"/>
            <a:ext cx="8145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запад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8ADB470-C261-48BC-9B21-B8BFA5ABDF7C}"/>
              </a:ext>
            </a:extLst>
          </p:cNvPr>
          <p:cNvSpPr txBox="1"/>
          <p:nvPr/>
        </p:nvSpPr>
        <p:spPr>
          <a:xfrm>
            <a:off x="3027493" y="687264"/>
            <a:ext cx="1366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северо-восток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FC4FF0-EE9D-4D55-91E9-412919BAF47B}"/>
              </a:ext>
            </a:extLst>
          </p:cNvPr>
          <p:cNvSpPr txBox="1"/>
          <p:nvPr/>
        </p:nvSpPr>
        <p:spPr>
          <a:xfrm>
            <a:off x="3080414" y="1969339"/>
            <a:ext cx="1080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юго-восток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0F1C633-68C0-49AC-BCE9-4B9BA5649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934" y="155316"/>
            <a:ext cx="903751" cy="90375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D5F30A-28D7-4362-A005-FEC9474C32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619"/>
          <a:stretch/>
        </p:blipFill>
        <p:spPr>
          <a:xfrm>
            <a:off x="98623" y="1058505"/>
            <a:ext cx="602084" cy="7633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C12F12-BAFC-425B-A40F-C6D4B0288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534" y="1993019"/>
            <a:ext cx="803618" cy="90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8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77C2149-EECD-452E-8FDC-91BFEE461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18" y="429819"/>
            <a:ext cx="5759450" cy="27948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518" y="0"/>
            <a:ext cx="5770968" cy="429819"/>
          </a:xfrm>
          <a:solidFill>
            <a:srgbClr val="1F02AE"/>
          </a:solidFill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Звезды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6089BE-3300-4A15-BA60-F7B192CCB173}"/>
              </a:ext>
            </a:extLst>
          </p:cNvPr>
          <p:cNvSpPr txBox="1"/>
          <p:nvPr/>
        </p:nvSpPr>
        <p:spPr>
          <a:xfrm>
            <a:off x="2732175" y="602401"/>
            <a:ext cx="28796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4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957746-DEC5-4267-9D52-0D908F994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92" y="429819"/>
            <a:ext cx="4079210" cy="2794836"/>
          </a:xfrm>
          <a:prstGeom prst="star12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F5C590A-FD7F-4D7B-A2FC-CA24DB5503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836" y="-5293"/>
            <a:ext cx="596354" cy="46943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498FEDE-5A53-4743-AC64-F1A43BCC94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0880" y="-3776"/>
            <a:ext cx="502194" cy="46791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8C061D1-ADE0-42A5-BCBA-DEAD8FDD1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523" y="-3776"/>
            <a:ext cx="539026" cy="46943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8D5350B-2DCD-4C95-BD71-4E9664D69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13" y="15433"/>
            <a:ext cx="593879" cy="46943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A3E7047-5E36-4B90-B848-8B321F1E8A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0871" y="-1517"/>
            <a:ext cx="597460" cy="46943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502A112-E6B0-42EC-9B21-C0FDCBCF72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5467" y="15433"/>
            <a:ext cx="597460" cy="4694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667D66-35C6-463E-BDE3-E48749174B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62" y="524450"/>
            <a:ext cx="2585889" cy="179917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5EDF588-2864-402D-A28B-F87AB90E2A64}"/>
              </a:ext>
            </a:extLst>
          </p:cNvPr>
          <p:cNvSpPr txBox="1"/>
          <p:nvPr/>
        </p:nvSpPr>
        <p:spPr>
          <a:xfrm>
            <a:off x="-76137" y="2363209"/>
            <a:ext cx="5616624" cy="831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Обсерватория </a:t>
            </a:r>
            <a:r>
              <a:rPr lang="ru-RU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сооружение, используемое для наблюдения и слежения за различными объектами и явлениями на Земле и в космосе. В обсерватории  изучают размеры, движения, температуру, состав  и место расположения звезд</a:t>
            </a:r>
            <a:endParaRPr lang="en-US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B4F9C0B-FFDE-4C0A-B3B5-899F96583E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6795" y="524450"/>
            <a:ext cx="2879676" cy="1799175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43935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418" y="78986"/>
            <a:ext cx="1476164" cy="32442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000" b="1" i="1" spc="15" dirty="0">
                <a:solidFill>
                  <a:srgbClr val="000000"/>
                </a:solidFill>
              </a:rPr>
              <a:t> Задание: </a:t>
            </a:r>
            <a:endParaRPr sz="2000" b="1" i="1" spc="5" dirty="0">
              <a:solidFill>
                <a:srgbClr val="00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50507" y="159134"/>
            <a:ext cx="252358" cy="252358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5" name="object 5"/>
          <p:cNvSpPr/>
          <p:nvPr/>
        </p:nvSpPr>
        <p:spPr>
          <a:xfrm>
            <a:off x="328750" y="679285"/>
            <a:ext cx="1092499" cy="399463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8" name="object 8"/>
          <p:cNvSpPr txBox="1"/>
          <p:nvPr/>
        </p:nvSpPr>
        <p:spPr>
          <a:xfrm>
            <a:off x="1539546" y="241198"/>
            <a:ext cx="4084241" cy="2383184"/>
          </a:xfrm>
          <a:prstGeom prst="rect">
            <a:avLst/>
          </a:prstGeom>
          <a:ln>
            <a:noFill/>
          </a:ln>
        </p:spPr>
        <p:txBody>
          <a:bodyPr vert="horz" wrap="square" lIns="0" tIns="21558" rIns="0" bIns="0" rtlCol="0">
            <a:spAutoFit/>
          </a:bodyPr>
          <a:lstStyle/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600" b="1" dirty="0">
                <a:solidFill>
                  <a:srgbClr val="1F02AE"/>
                </a:solidFill>
                <a:latin typeface="Arial"/>
                <a:cs typeface="Arial"/>
              </a:rPr>
              <a:t>1. </a:t>
            </a:r>
            <a:r>
              <a:rPr lang="ru-RU" sz="1800" b="1" dirty="0">
                <a:solidFill>
                  <a:srgbClr val="1F02AE"/>
                </a:solidFill>
                <a:latin typeface="Arial"/>
                <a:cs typeface="Arial"/>
              </a:rPr>
              <a:t>Прочитать:  </a:t>
            </a:r>
            <a:endParaRPr lang="ru-RU" sz="1600" b="1" dirty="0">
              <a:solidFill>
                <a:srgbClr val="1F02AE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600" b="1" dirty="0">
              <a:solidFill>
                <a:srgbClr val="1F02AE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600" b="1" dirty="0">
                <a:solidFill>
                  <a:srgbClr val="1F02AE"/>
                </a:solidFill>
                <a:latin typeface="Arial"/>
                <a:cs typeface="Arial"/>
              </a:rPr>
              <a:t>§ 3  Солнце, Луна и звезды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600" b="1" dirty="0">
              <a:solidFill>
                <a:srgbClr val="1F02AE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600" b="1" dirty="0">
              <a:solidFill>
                <a:srgbClr val="1F02AE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600" b="1" dirty="0">
                <a:solidFill>
                  <a:srgbClr val="1F02AE"/>
                </a:solidFill>
                <a:latin typeface="Arial"/>
                <a:cs typeface="Arial"/>
              </a:rPr>
              <a:t>2. </a:t>
            </a:r>
            <a:r>
              <a:rPr lang="ru-RU" sz="1800" b="1" dirty="0">
                <a:solidFill>
                  <a:srgbClr val="1F02AE"/>
                </a:solidFill>
                <a:latin typeface="Arial"/>
                <a:cs typeface="Arial"/>
              </a:rPr>
              <a:t>Ответить</a:t>
            </a:r>
            <a:r>
              <a:rPr lang="ru-RU" sz="1600" b="1" dirty="0">
                <a:solidFill>
                  <a:srgbClr val="1F02AE"/>
                </a:solidFill>
                <a:latin typeface="Arial"/>
                <a:cs typeface="Arial"/>
              </a:rPr>
              <a:t> на вопросы стр.15</a:t>
            </a: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600" b="1" dirty="0">
              <a:solidFill>
                <a:srgbClr val="1F02AE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endParaRPr lang="ru-RU" sz="1600" b="1" dirty="0">
              <a:solidFill>
                <a:srgbClr val="1F02AE"/>
              </a:solidFill>
              <a:latin typeface="Arial"/>
              <a:cs typeface="Arial"/>
            </a:endParaRPr>
          </a:p>
          <a:p>
            <a:pPr marL="12681" marR="5072">
              <a:lnSpc>
                <a:spcPts val="1408"/>
              </a:lnSpc>
              <a:spcBef>
                <a:spcPts val="170"/>
              </a:spcBef>
            </a:pPr>
            <a:r>
              <a:rPr lang="ru-RU" sz="1600" b="1" dirty="0">
                <a:solidFill>
                  <a:srgbClr val="1F02AE"/>
                </a:solidFill>
                <a:latin typeface="Arial"/>
                <a:cs typeface="Arial"/>
              </a:rPr>
              <a:t>3. Выполнить творческое задание. Нарисуйте рисунок с географическими объектами и определите в какой стороне горизонта они расположены</a:t>
            </a:r>
          </a:p>
        </p:txBody>
      </p:sp>
      <p:sp>
        <p:nvSpPr>
          <p:cNvPr id="9" name="object 9"/>
          <p:cNvSpPr/>
          <p:nvPr/>
        </p:nvSpPr>
        <p:spPr>
          <a:xfrm>
            <a:off x="1690846" y="2989631"/>
            <a:ext cx="3747342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0" name="object 10"/>
          <p:cNvSpPr/>
          <p:nvPr/>
        </p:nvSpPr>
        <p:spPr>
          <a:xfrm>
            <a:off x="1979625" y="2862238"/>
            <a:ext cx="3644162" cy="320727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grpSp>
        <p:nvGrpSpPr>
          <p:cNvPr id="13" name="object 13"/>
          <p:cNvGrpSpPr/>
          <p:nvPr/>
        </p:nvGrpSpPr>
        <p:grpSpPr>
          <a:xfrm>
            <a:off x="377747" y="1197841"/>
            <a:ext cx="905449" cy="135183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1132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1132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21560" y="2630803"/>
            <a:ext cx="1042408" cy="231435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1132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1132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0468F48-5339-4645-A180-45BA9A9F3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29819"/>
            <a:ext cx="5759449" cy="279483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59450" cy="429819"/>
          </a:xfrm>
          <a:solidFill>
            <a:srgbClr val="1F02AE"/>
          </a:solidFill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Звезды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6089BE-3300-4A15-BA60-F7B192CCB173}"/>
              </a:ext>
            </a:extLst>
          </p:cNvPr>
          <p:cNvSpPr txBox="1"/>
          <p:nvPr/>
        </p:nvSpPr>
        <p:spPr>
          <a:xfrm>
            <a:off x="3167757" y="602401"/>
            <a:ext cx="28796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4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F5C590A-FD7F-4D7B-A2FC-CA24DB550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836" y="-5293"/>
            <a:ext cx="596354" cy="46943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498FEDE-5A53-4743-AC64-F1A43BCC9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880" y="-3776"/>
            <a:ext cx="502194" cy="46791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8C061D1-ADE0-42A5-BCBA-DEAD8FDD1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523" y="-3776"/>
            <a:ext cx="539026" cy="46943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8D5350B-2DCD-4C95-BD71-4E9664D69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13" y="15433"/>
            <a:ext cx="593879" cy="46943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A3E7047-5E36-4B90-B848-8B321F1E8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0871" y="-1517"/>
            <a:ext cx="597460" cy="46943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502A112-E6B0-42EC-9B21-C0FDCBCF7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5467" y="15433"/>
            <a:ext cx="597460" cy="4694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A7DE720-ED03-488B-B8CE-99E4B57E72C8}"/>
              </a:ext>
            </a:extLst>
          </p:cNvPr>
          <p:cNvSpPr txBox="1"/>
          <p:nvPr/>
        </p:nvSpPr>
        <p:spPr>
          <a:xfrm>
            <a:off x="2879725" y="494418"/>
            <a:ext cx="2768452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Созвездия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</a:p>
          <a:p>
            <a:pPr algn="ctr"/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современной астрономии участки, </a:t>
            </a:r>
          </a:p>
          <a:p>
            <a:pPr algn="ctr"/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которые разделена небесная сфера для удобства ориентирования на звёздном небе. </a:t>
            </a:r>
          </a:p>
          <a:p>
            <a:pPr algn="ctr"/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древности созвездиями назывались характерные фигуры, образуемые яркими звёздами.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CBFFE1D-3E6F-411C-AF97-9846396642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76" t="5552" r="5219"/>
          <a:stretch/>
        </p:blipFill>
        <p:spPr>
          <a:xfrm>
            <a:off x="146537" y="633973"/>
            <a:ext cx="2879676" cy="231821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6185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53374D9-0676-4D75-8949-E755325FD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818"/>
            <a:ext cx="5759450" cy="281026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59450" cy="429819"/>
          </a:xfrm>
          <a:solidFill>
            <a:srgbClr val="1F02AE"/>
          </a:solidFill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Звезды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6089BE-3300-4A15-BA60-F7B192CCB173}"/>
              </a:ext>
            </a:extLst>
          </p:cNvPr>
          <p:cNvSpPr txBox="1"/>
          <p:nvPr/>
        </p:nvSpPr>
        <p:spPr>
          <a:xfrm>
            <a:off x="3167757" y="602401"/>
            <a:ext cx="28796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4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F5C590A-FD7F-4D7B-A2FC-CA24DB550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836" y="-5293"/>
            <a:ext cx="596354" cy="46943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498FEDE-5A53-4743-AC64-F1A43BCC9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880" y="-3776"/>
            <a:ext cx="502194" cy="46791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8C061D1-ADE0-42A5-BCBA-DEAD8FDD1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523" y="-3776"/>
            <a:ext cx="539026" cy="46943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8D5350B-2DCD-4C95-BD71-4E9664D69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13" y="15433"/>
            <a:ext cx="593879" cy="46943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A3E7047-5E36-4B90-B848-8B321F1E8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0871" y="-1517"/>
            <a:ext cx="597460" cy="46943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502A112-E6B0-42EC-9B21-C0FDCBCF7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5467" y="15433"/>
            <a:ext cx="597460" cy="4694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2BABABC-3D5B-4029-9FC0-FE46F30BA9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50" y="1959529"/>
            <a:ext cx="2231653" cy="117268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48487B5-B172-407B-B101-100B46EB6D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5709" y="1532615"/>
            <a:ext cx="2750421" cy="162782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A99BD17-21F7-4216-B148-BED7504280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29" y="500298"/>
            <a:ext cx="2226073" cy="142458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8AFF77-0A33-4070-BE63-6402B5BC45B4}"/>
              </a:ext>
            </a:extLst>
          </p:cNvPr>
          <p:cNvSpPr txBox="1"/>
          <p:nvPr/>
        </p:nvSpPr>
        <p:spPr>
          <a:xfrm>
            <a:off x="2310304" y="388939"/>
            <a:ext cx="33649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«Золотой колышек».</a:t>
            </a:r>
          </a:p>
          <a:p>
            <a:pPr algn="ctr"/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Полярная звезда находится постоянно на одном и том же месте, прямо над Северным полюсом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188450-BEE1-4190-B452-E3FA6C2C39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819"/>
            <a:ext cx="5759450" cy="27948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518" y="0"/>
            <a:ext cx="5770968" cy="429819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Солнце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6089BE-3300-4A15-BA60-F7B192CCB173}"/>
              </a:ext>
            </a:extLst>
          </p:cNvPr>
          <p:cNvSpPr txBox="1"/>
          <p:nvPr/>
        </p:nvSpPr>
        <p:spPr>
          <a:xfrm>
            <a:off x="2732175" y="602401"/>
            <a:ext cx="28796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4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498FEDE-5A53-4743-AC64-F1A43BCC9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880" y="-3776"/>
            <a:ext cx="502194" cy="46791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8C061D1-ADE0-42A5-BCBA-DEAD8FDD1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523" y="-3776"/>
            <a:ext cx="539026" cy="46943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8D5350B-2DCD-4C95-BD71-4E9664D69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13" y="15433"/>
            <a:ext cx="593879" cy="4694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F36F60-59CA-43BD-92B9-8DD0DBF345D5}"/>
              </a:ext>
            </a:extLst>
          </p:cNvPr>
          <p:cNvSpPr txBox="1"/>
          <p:nvPr/>
        </p:nvSpPr>
        <p:spPr>
          <a:xfrm>
            <a:off x="2712958" y="442825"/>
            <a:ext cx="30609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Солнце тяжелее нашей планеты в 332 000 раз</a:t>
            </a:r>
            <a:endParaRPr lang="en-US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673575-A29F-47A8-858C-E4FC16B6406F}"/>
              </a:ext>
            </a:extLst>
          </p:cNvPr>
          <p:cNvSpPr txBox="1"/>
          <p:nvPr/>
        </p:nvSpPr>
        <p:spPr>
          <a:xfrm>
            <a:off x="2627102" y="2349759"/>
            <a:ext cx="30609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сравнивать диаметры этих 2 объектов-Солнца и Земли, то по экваториальной оси Солнца можно расположить 109 наших планет</a:t>
            </a:r>
            <a:endParaRPr lang="en-US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9E90862-5FA4-44DD-88B5-0944D831B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211" y="935619"/>
            <a:ext cx="2657809" cy="14141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BC3E566-094D-49A5-908A-533C0A62C5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39" y="497872"/>
            <a:ext cx="2704573" cy="268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2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8970EE-B4B5-4170-9CC1-5CE7C24921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67"/>
          <a:stretch/>
        </p:blipFill>
        <p:spPr>
          <a:xfrm>
            <a:off x="15" y="429819"/>
            <a:ext cx="5759449" cy="280189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518" y="0"/>
            <a:ext cx="5770968" cy="429819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Солнце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6089BE-3300-4A15-BA60-F7B192CCB173}"/>
              </a:ext>
            </a:extLst>
          </p:cNvPr>
          <p:cNvSpPr txBox="1"/>
          <p:nvPr/>
        </p:nvSpPr>
        <p:spPr>
          <a:xfrm>
            <a:off x="2732175" y="602401"/>
            <a:ext cx="28796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4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498FEDE-5A53-4743-AC64-F1A43BCC9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880" y="-3776"/>
            <a:ext cx="502194" cy="46791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8C061D1-ADE0-42A5-BCBA-DEAD8FDD1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523" y="-3776"/>
            <a:ext cx="539026" cy="46943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8D5350B-2DCD-4C95-BD71-4E9664D69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13" y="15433"/>
            <a:ext cx="593879" cy="4694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E48BA28-FE26-4FED-9242-E9A55D5E6AFB}"/>
              </a:ext>
            </a:extLst>
          </p:cNvPr>
          <p:cNvSpPr txBox="1"/>
          <p:nvPr/>
        </p:nvSpPr>
        <p:spPr>
          <a:xfrm>
            <a:off x="226933" y="511837"/>
            <a:ext cx="246515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Поскольку Земля вращается вокруг Солнца, то для земного наблюдателя период вращения Солнца будет равен 27,2753 суток.</a:t>
            </a:r>
            <a:endParaRPr lang="en-US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17D971-4B5E-4B8D-9602-35883802E1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108" b="17461"/>
          <a:stretch/>
        </p:blipFill>
        <p:spPr>
          <a:xfrm>
            <a:off x="2584563" y="602401"/>
            <a:ext cx="3005924" cy="234979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04538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F25880-70BD-4BDB-82D9-D39C7958E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16" y="429818"/>
            <a:ext cx="5764665" cy="281026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518" y="0"/>
            <a:ext cx="5770968" cy="429819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Солнце</a:t>
            </a:r>
            <a:endParaRPr lang="en-US" sz="28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6089BE-3300-4A15-BA60-F7B192CCB173}"/>
              </a:ext>
            </a:extLst>
          </p:cNvPr>
          <p:cNvSpPr txBox="1"/>
          <p:nvPr/>
        </p:nvSpPr>
        <p:spPr>
          <a:xfrm>
            <a:off x="2732175" y="602401"/>
            <a:ext cx="28796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4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498FEDE-5A53-4743-AC64-F1A43BCC9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880" y="-3776"/>
            <a:ext cx="502194" cy="46791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8C061D1-ADE0-42A5-BCBA-DEAD8FDD1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523" y="-3776"/>
            <a:ext cx="539026" cy="46943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8D5350B-2DCD-4C95-BD71-4E9664D69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13" y="15433"/>
            <a:ext cx="593879" cy="4694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1306A3-7147-4B16-8FBD-047156D45E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81" y="665489"/>
            <a:ext cx="2632780" cy="24938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967B29-53C3-4985-A25C-CEC6ACF27A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207"/>
          <a:stretch/>
        </p:blipFill>
        <p:spPr>
          <a:xfrm>
            <a:off x="2814974" y="660253"/>
            <a:ext cx="2836665" cy="24938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5F0913-A4C8-41D6-9B89-45C301292238}"/>
              </a:ext>
            </a:extLst>
          </p:cNvPr>
          <p:cNvSpPr txBox="1"/>
          <p:nvPr/>
        </p:nvSpPr>
        <p:spPr>
          <a:xfrm>
            <a:off x="1510193" y="316318"/>
            <a:ext cx="3386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 света и тепла.  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23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518" y="0"/>
            <a:ext cx="5770968" cy="429819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Солнце</a:t>
            </a:r>
            <a:endParaRPr lang="en-US" sz="36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6089BE-3300-4A15-BA60-F7B192CCB173}"/>
              </a:ext>
            </a:extLst>
          </p:cNvPr>
          <p:cNvSpPr txBox="1"/>
          <p:nvPr/>
        </p:nvSpPr>
        <p:spPr>
          <a:xfrm>
            <a:off x="2732175" y="602401"/>
            <a:ext cx="28796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4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498FEDE-5A53-4743-AC64-F1A43BCC9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880" y="-3776"/>
            <a:ext cx="502194" cy="46791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8C061D1-ADE0-42A5-BCBA-DEAD8FDD1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23" y="-3776"/>
            <a:ext cx="539026" cy="46943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8D5350B-2DCD-4C95-BD71-4E9664D69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3" y="15433"/>
            <a:ext cx="593879" cy="4694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2C1110-79C4-42CA-9F54-9CF5F8425D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66"/>
          <a:stretch/>
        </p:blipFill>
        <p:spPr>
          <a:xfrm>
            <a:off x="2015034" y="504766"/>
            <a:ext cx="3744416" cy="26113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FDB2CC-0ED3-49E7-B240-A27A87CF30ED}"/>
              </a:ext>
            </a:extLst>
          </p:cNvPr>
          <p:cNvSpPr txBox="1"/>
          <p:nvPr/>
        </p:nvSpPr>
        <p:spPr>
          <a:xfrm>
            <a:off x="147599" y="861405"/>
            <a:ext cx="154817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Вокруг Солнца вращаются </a:t>
            </a:r>
            <a:r>
              <a:rPr lang="ru-RU" sz="2400" b="1" dirty="0">
                <a:solidFill>
                  <a:srgbClr val="1F02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планет</a:t>
            </a:r>
            <a:endParaRPr lang="en-US" sz="1800" b="1" dirty="0">
              <a:solidFill>
                <a:srgbClr val="1F02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90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518" y="0"/>
            <a:ext cx="5770968" cy="429819"/>
          </a:xfrm>
          <a:solidFill>
            <a:srgbClr val="1F02AE"/>
          </a:solidFill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Луна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6089BE-3300-4A15-BA60-F7B192CCB173}"/>
              </a:ext>
            </a:extLst>
          </p:cNvPr>
          <p:cNvSpPr txBox="1"/>
          <p:nvPr/>
        </p:nvSpPr>
        <p:spPr>
          <a:xfrm>
            <a:off x="2375669" y="429819"/>
            <a:ext cx="338378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естественный спутник Земли, который совершает</a:t>
            </a:r>
          </a:p>
          <a:p>
            <a:pPr algn="ctr"/>
            <a:r>
              <a:rPr lang="ru-RU" sz="24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полный оборот вокруг  Земли в течении одного месяца.</a:t>
            </a:r>
            <a:endParaRPr lang="en-US" sz="24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F5C590A-FD7F-4D7B-A2FC-CA24DB550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836" y="-5293"/>
            <a:ext cx="596354" cy="46943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498FEDE-5A53-4743-AC64-F1A43BCC9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880" y="-3776"/>
            <a:ext cx="502194" cy="46791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8C061D1-ADE0-42A5-BCBA-DEAD8FDD1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23" y="-3776"/>
            <a:ext cx="539026" cy="46943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8D5350B-2DCD-4C95-BD71-4E9664D69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3" y="15433"/>
            <a:ext cx="593879" cy="46943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A3E7047-5E36-4B90-B848-8B321F1E8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871" y="-1517"/>
            <a:ext cx="597460" cy="46943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502A112-E6B0-42EC-9B21-C0FDCBCF7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5467" y="15433"/>
            <a:ext cx="597460" cy="46943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75E775-6B46-402D-94E1-7577C434AB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13" y="500299"/>
            <a:ext cx="2376264" cy="1227757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7C8E48-DFA1-4CE2-ADC2-D19787C9E8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779" r="7778"/>
          <a:stretch/>
        </p:blipFill>
        <p:spPr>
          <a:xfrm>
            <a:off x="71413" y="1798536"/>
            <a:ext cx="2376264" cy="1330582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19651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152654</TotalTime>
  <Words>653</Words>
  <Application>Microsoft Office PowerPoint</Application>
  <PresentationFormat>Произвольный</PresentationFormat>
  <Paragraphs>89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Open Sans</vt:lpstr>
      <vt:lpstr>Open Sans Light</vt:lpstr>
      <vt:lpstr>1_Office Theme</vt:lpstr>
      <vt:lpstr>Презентация PowerPoint</vt:lpstr>
      <vt:lpstr>Звезды</vt:lpstr>
      <vt:lpstr>Звезды</vt:lpstr>
      <vt:lpstr>Звезды</vt:lpstr>
      <vt:lpstr>Солнце</vt:lpstr>
      <vt:lpstr>Солнце</vt:lpstr>
      <vt:lpstr>Солнце</vt:lpstr>
      <vt:lpstr>Солнце</vt:lpstr>
      <vt:lpstr>Луна</vt:lpstr>
      <vt:lpstr>Луна</vt:lpstr>
      <vt:lpstr>Луна</vt:lpstr>
      <vt:lpstr>Луна, Земля и Солнце</vt:lpstr>
      <vt:lpstr>Луна, Земля и Солнце</vt:lpstr>
      <vt:lpstr>Ориентирование по звездам и Солнцу</vt:lpstr>
      <vt:lpstr>Ориентирование по звездам и Солнцу</vt:lpstr>
      <vt:lpstr>Ориентирование по звездам и Солнцу</vt:lpstr>
      <vt:lpstr>Определите планету Солнечной системы</vt:lpstr>
      <vt:lpstr>Презентация PowerPoint</vt:lpstr>
      <vt:lpstr>Презентация PowerPoint</vt:lpstr>
      <vt:lpstr> Задание: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WINDOWS 10</cp:lastModifiedBy>
  <cp:revision>1562</cp:revision>
  <dcterms:created xsi:type="dcterms:W3CDTF">2014-10-08T23:03:32Z</dcterms:created>
  <dcterms:modified xsi:type="dcterms:W3CDTF">2020-09-02T03:56:25Z</dcterms:modified>
</cp:coreProperties>
</file>