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80" r:id="rId1"/>
  </p:sldMasterIdLst>
  <p:notesMasterIdLst>
    <p:notesMasterId r:id="rId24"/>
  </p:notesMasterIdLst>
  <p:sldIdLst>
    <p:sldId id="1378" r:id="rId2"/>
    <p:sldId id="1417" r:id="rId3"/>
    <p:sldId id="1418" r:id="rId4"/>
    <p:sldId id="1414" r:id="rId5"/>
    <p:sldId id="1416" r:id="rId6"/>
    <p:sldId id="1419" r:id="rId7"/>
    <p:sldId id="1420" r:id="rId8"/>
    <p:sldId id="1421" r:id="rId9"/>
    <p:sldId id="1422" r:id="rId10"/>
    <p:sldId id="1415" r:id="rId11"/>
    <p:sldId id="1423" r:id="rId12"/>
    <p:sldId id="1428" r:id="rId13"/>
    <p:sldId id="1424" r:id="rId14"/>
    <p:sldId id="1398" r:id="rId15"/>
    <p:sldId id="1399" r:id="rId16"/>
    <p:sldId id="1426" r:id="rId17"/>
    <p:sldId id="1427" r:id="rId18"/>
    <p:sldId id="1430" r:id="rId19"/>
    <p:sldId id="1429" r:id="rId20"/>
    <p:sldId id="1431" r:id="rId21"/>
    <p:sldId id="1432" r:id="rId22"/>
    <p:sldId id="262" r:id="rId23"/>
  </p:sldIdLst>
  <p:sldSz cx="9144000" cy="5143500" type="screen16x9"/>
  <p:notesSz cx="6858000" cy="9144000"/>
  <p:defaultTextStyle>
    <a:defPPr>
      <a:defRPr lang="en-US"/>
    </a:defPPr>
    <a:lvl1pPr marL="0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33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49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65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82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98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816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933" algn="l" defTabSz="9142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nt" id="{01319F16-3CEB-44B1-837A-5DFE664B1540}">
          <p14:sldIdLst>
            <p14:sldId id="1378"/>
            <p14:sldId id="1417"/>
            <p14:sldId id="1418"/>
            <p14:sldId id="1414"/>
            <p14:sldId id="1416"/>
            <p14:sldId id="1419"/>
            <p14:sldId id="1420"/>
            <p14:sldId id="1421"/>
            <p14:sldId id="1422"/>
            <p14:sldId id="1415"/>
            <p14:sldId id="1423"/>
            <p14:sldId id="1428"/>
            <p14:sldId id="1424"/>
            <p14:sldId id="1398"/>
            <p14:sldId id="1399"/>
            <p14:sldId id="1426"/>
            <p14:sldId id="1427"/>
            <p14:sldId id="1430"/>
            <p14:sldId id="1429"/>
            <p14:sldId id="1431"/>
            <p14:sldId id="1432"/>
            <p14:sldId id="262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742" userDrawn="1">
          <p15:clr>
            <a:srgbClr val="A4A3A4"/>
          </p15:clr>
        </p15:guide>
        <p15:guide id="2" pos="1882" userDrawn="1">
          <p15:clr>
            <a:srgbClr val="A4A3A4"/>
          </p15:clr>
        </p15:guide>
        <p15:guide id="3" orient="horz" pos="517" userDrawn="1">
          <p15:clr>
            <a:srgbClr val="A4A3A4"/>
          </p15:clr>
        </p15:guide>
        <p15:guide id="4" pos="1568" userDrawn="1">
          <p15:clr>
            <a:srgbClr val="A4A3A4"/>
          </p15:clr>
        </p15:guide>
        <p15:guide id="5" orient="horz" pos="1178">
          <p15:clr>
            <a:srgbClr val="A4A3A4"/>
          </p15:clr>
        </p15:guide>
        <p15:guide id="6" orient="horz" pos="821">
          <p15:clr>
            <a:srgbClr val="A4A3A4"/>
          </p15:clr>
        </p15:guide>
        <p15:guide id="7" pos="2988">
          <p15:clr>
            <a:srgbClr val="A4A3A4"/>
          </p15:clr>
        </p15:guide>
        <p15:guide id="8" pos="24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вар Фархадович" initials="АФ" lastIdx="1" clrIdx="0">
    <p:extLst>
      <p:ext uri="{19B8F6BF-5375-455C-9EA6-DF929625EA0E}">
        <p15:presenceInfo xmlns:p15="http://schemas.microsoft.com/office/powerpoint/2012/main" xmlns="" userId="b45d8b19bf4079a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7C02"/>
    <a:srgbClr val="2200B0"/>
    <a:srgbClr val="000000"/>
    <a:srgbClr val="4504FC"/>
    <a:srgbClr val="2E03E3"/>
    <a:srgbClr val="892727"/>
    <a:srgbClr val="FFFC84"/>
    <a:srgbClr val="A0FE90"/>
    <a:srgbClr val="FFCDF9"/>
    <a:srgbClr val="AD03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4" autoAdjust="0"/>
    <p:restoredTop sz="95491" autoAdjust="0"/>
  </p:normalViewPr>
  <p:slideViewPr>
    <p:cSldViewPr snapToObjects="1">
      <p:cViewPr>
        <p:scale>
          <a:sx n="60" d="100"/>
          <a:sy n="60" d="100"/>
        </p:scale>
        <p:origin x="-1578" y="-624"/>
      </p:cViewPr>
      <p:guideLst>
        <p:guide orient="horz" pos="742"/>
        <p:guide orient="horz" pos="517"/>
        <p:guide orient="horz" pos="1178"/>
        <p:guide orient="horz" pos="821"/>
        <p:guide pos="1882"/>
        <p:guide pos="1568"/>
        <p:guide pos="2988"/>
        <p:guide pos="248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D16167-CF30-4481-877A-F9049A6F0AD7}" type="doc">
      <dgm:prSet loTypeId="urn:microsoft.com/office/officeart/2005/8/layout/list1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A037C562-2FBC-4E0C-85D5-7629983B5DDE}">
      <dgm:prSet phldrT="[Текст]" custT="1"/>
      <dgm:spPr/>
      <dgm:t>
        <a:bodyPr/>
        <a:lstStyle/>
        <a:p>
          <a:r>
            <a:rPr lang="ru-RU" sz="2800" b="1" dirty="0">
              <a:solidFill>
                <a:srgbClr val="2200B0"/>
              </a:solidFill>
              <a:latin typeface="Arial" pitchFamily="34" charset="0"/>
              <a:cs typeface="Arial" pitchFamily="34" charset="0"/>
            </a:rPr>
            <a:t>Первые географические карты</a:t>
          </a:r>
        </a:p>
      </dgm:t>
    </dgm:pt>
    <dgm:pt modelId="{B176CFED-8C23-41D0-80C3-4D5B3D039D63}" type="parTrans" cxnId="{A365B64D-7295-4753-AE0F-1823B238EAF2}">
      <dgm:prSet/>
      <dgm:spPr/>
      <dgm:t>
        <a:bodyPr/>
        <a:lstStyle/>
        <a:p>
          <a:endParaRPr lang="ru-RU" sz="280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gm:t>
    </dgm:pt>
    <dgm:pt modelId="{A863B29D-B3A6-4E6E-897D-958E45D4CC52}" type="sibTrans" cxnId="{A365B64D-7295-4753-AE0F-1823B238EAF2}">
      <dgm:prSet/>
      <dgm:spPr/>
      <dgm:t>
        <a:bodyPr/>
        <a:lstStyle/>
        <a:p>
          <a:endParaRPr lang="ru-RU" sz="280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gm:t>
    </dgm:pt>
    <dgm:pt modelId="{A07F8DFB-D4E7-4A0C-99E5-34252FE354D1}">
      <dgm:prSet phldrT="[Текст]" custT="1"/>
      <dgm:spPr/>
      <dgm:t>
        <a:bodyPr/>
        <a:lstStyle/>
        <a:p>
          <a:r>
            <a:rPr lang="ru-RU" sz="2800" b="1">
              <a:solidFill>
                <a:srgbClr val="2200B0"/>
              </a:solidFill>
              <a:latin typeface="Arial" pitchFamily="34" charset="0"/>
              <a:cs typeface="Arial" pitchFamily="34" charset="0"/>
            </a:rPr>
            <a:t>Великие географические открытия</a:t>
          </a:r>
          <a:endParaRPr lang="ru-RU" sz="2800" b="1" dirty="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gm:t>
    </dgm:pt>
    <dgm:pt modelId="{B8BD2294-FFFF-4B21-8303-F5978E78D6CE}" type="parTrans" cxnId="{715A47D3-E54B-4C25-BEC4-6622317D9AB4}">
      <dgm:prSet/>
      <dgm:spPr/>
      <dgm:t>
        <a:bodyPr/>
        <a:lstStyle/>
        <a:p>
          <a:endParaRPr lang="ru-RU" sz="280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gm:t>
    </dgm:pt>
    <dgm:pt modelId="{84CF2CCD-5455-48E3-8555-80B75C1472CC}" type="sibTrans" cxnId="{715A47D3-E54B-4C25-BEC4-6622317D9AB4}">
      <dgm:prSet/>
      <dgm:spPr/>
      <dgm:t>
        <a:bodyPr/>
        <a:lstStyle/>
        <a:p>
          <a:endParaRPr lang="ru-RU" sz="280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gm:t>
    </dgm:pt>
    <dgm:pt modelId="{39A87792-9EDD-450F-BD2D-F57DE659371F}">
      <dgm:prSet phldrT="[Текст]" custT="1"/>
      <dgm:spPr/>
      <dgm:t>
        <a:bodyPr/>
        <a:lstStyle/>
        <a:p>
          <a:r>
            <a:rPr lang="ru-RU" sz="2800" b="1">
              <a:solidFill>
                <a:srgbClr val="2200B0"/>
              </a:solidFill>
              <a:latin typeface="Arial" pitchFamily="34" charset="0"/>
              <a:cs typeface="Arial" pitchFamily="34" charset="0"/>
            </a:rPr>
            <a:t>Современная география</a:t>
          </a:r>
          <a:endParaRPr lang="ru-RU" sz="2800" b="1" dirty="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gm:t>
    </dgm:pt>
    <dgm:pt modelId="{2F6EE44B-DE43-44F1-93CC-AA643CA55850}" type="parTrans" cxnId="{EB76ED18-E529-463F-8313-6317D7696065}">
      <dgm:prSet/>
      <dgm:spPr/>
      <dgm:t>
        <a:bodyPr/>
        <a:lstStyle/>
        <a:p>
          <a:endParaRPr lang="ru-RU" sz="280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gm:t>
    </dgm:pt>
    <dgm:pt modelId="{79DC61B6-C475-4502-A5AD-6B5E4462CCD8}" type="sibTrans" cxnId="{EB76ED18-E529-463F-8313-6317D7696065}">
      <dgm:prSet/>
      <dgm:spPr/>
      <dgm:t>
        <a:bodyPr/>
        <a:lstStyle/>
        <a:p>
          <a:endParaRPr lang="ru-RU" sz="280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gm:t>
    </dgm:pt>
    <dgm:pt modelId="{AC492BDC-574E-4F1C-BA00-933CE4AAAB3F}" type="pres">
      <dgm:prSet presAssocID="{C3D16167-CF30-4481-877A-F9049A6F0AD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94ECA5-3B25-45C7-AC95-B42811219B2C}" type="pres">
      <dgm:prSet presAssocID="{A037C562-2FBC-4E0C-85D5-7629983B5DDE}" presName="parentLin" presStyleCnt="0"/>
      <dgm:spPr/>
    </dgm:pt>
    <dgm:pt modelId="{B88488AF-9BCA-4F1B-B296-0EDB9E75C33D}" type="pres">
      <dgm:prSet presAssocID="{A037C562-2FBC-4E0C-85D5-7629983B5DDE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3C87135-BDC6-42B8-AA45-61C2E820816A}" type="pres">
      <dgm:prSet presAssocID="{A037C562-2FBC-4E0C-85D5-7629983B5DDE}" presName="parentText" presStyleLbl="node1" presStyleIdx="0" presStyleCnt="3" custScaleX="1326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434083-0FFB-471E-9B2D-200F0D9FB04F}" type="pres">
      <dgm:prSet presAssocID="{A037C562-2FBC-4E0C-85D5-7629983B5DDE}" presName="negativeSpace" presStyleCnt="0"/>
      <dgm:spPr/>
    </dgm:pt>
    <dgm:pt modelId="{B359C0CC-7ADF-4A16-A65E-CB4DC2AAE20E}" type="pres">
      <dgm:prSet presAssocID="{A037C562-2FBC-4E0C-85D5-7629983B5DDE}" presName="childText" presStyleLbl="conFgAcc1" presStyleIdx="0" presStyleCnt="3">
        <dgm:presLayoutVars>
          <dgm:bulletEnabled val="1"/>
        </dgm:presLayoutVars>
      </dgm:prSet>
      <dgm:spPr/>
    </dgm:pt>
    <dgm:pt modelId="{2C208ACF-A231-462D-8C80-351F0D7B541D}" type="pres">
      <dgm:prSet presAssocID="{A863B29D-B3A6-4E6E-897D-958E45D4CC52}" presName="spaceBetweenRectangles" presStyleCnt="0"/>
      <dgm:spPr/>
    </dgm:pt>
    <dgm:pt modelId="{86AA23A4-B63E-4109-8F90-BD7E98C27DFC}" type="pres">
      <dgm:prSet presAssocID="{A07F8DFB-D4E7-4A0C-99E5-34252FE354D1}" presName="parentLin" presStyleCnt="0"/>
      <dgm:spPr/>
    </dgm:pt>
    <dgm:pt modelId="{A506DF56-6AC5-4FC9-94F8-91109AD662DC}" type="pres">
      <dgm:prSet presAssocID="{A07F8DFB-D4E7-4A0C-99E5-34252FE354D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EDC4689-DD1C-4CB8-A627-E2D6A5D518A8}" type="pres">
      <dgm:prSet presAssocID="{A07F8DFB-D4E7-4A0C-99E5-34252FE354D1}" presName="parentText" presStyleLbl="node1" presStyleIdx="1" presStyleCnt="3" custScaleX="1251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65DDE6-DA61-4DD5-8CCF-39C683DC2912}" type="pres">
      <dgm:prSet presAssocID="{A07F8DFB-D4E7-4A0C-99E5-34252FE354D1}" presName="negativeSpace" presStyleCnt="0"/>
      <dgm:spPr/>
    </dgm:pt>
    <dgm:pt modelId="{265304E3-ADA1-4593-ACEF-C96EFFDD9ED0}" type="pres">
      <dgm:prSet presAssocID="{A07F8DFB-D4E7-4A0C-99E5-34252FE354D1}" presName="childText" presStyleLbl="conFgAcc1" presStyleIdx="1" presStyleCnt="3">
        <dgm:presLayoutVars>
          <dgm:bulletEnabled val="1"/>
        </dgm:presLayoutVars>
      </dgm:prSet>
      <dgm:spPr/>
    </dgm:pt>
    <dgm:pt modelId="{426DE0B7-3B07-4EAF-B381-562AC79839FF}" type="pres">
      <dgm:prSet presAssocID="{84CF2CCD-5455-48E3-8555-80B75C1472CC}" presName="spaceBetweenRectangles" presStyleCnt="0"/>
      <dgm:spPr/>
    </dgm:pt>
    <dgm:pt modelId="{3099721A-CD4B-4443-944B-854A9B7A02D1}" type="pres">
      <dgm:prSet presAssocID="{39A87792-9EDD-450F-BD2D-F57DE659371F}" presName="parentLin" presStyleCnt="0"/>
      <dgm:spPr/>
    </dgm:pt>
    <dgm:pt modelId="{1DEB216F-88FB-474E-BBA6-06EA8884281F}" type="pres">
      <dgm:prSet presAssocID="{39A87792-9EDD-450F-BD2D-F57DE659371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13768ECA-3A61-483E-A044-3FF05EBE91CF}" type="pres">
      <dgm:prSet presAssocID="{39A87792-9EDD-450F-BD2D-F57DE659371F}" presName="parentText" presStyleLbl="node1" presStyleIdx="2" presStyleCnt="3" custScaleX="11299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5267D-FEAF-4FF6-9D64-6F67B4EC3E5F}" type="pres">
      <dgm:prSet presAssocID="{39A87792-9EDD-450F-BD2D-F57DE659371F}" presName="negativeSpace" presStyleCnt="0"/>
      <dgm:spPr/>
    </dgm:pt>
    <dgm:pt modelId="{40064B4E-F3D2-4A61-BDB2-CA2071ECE7F3}" type="pres">
      <dgm:prSet presAssocID="{39A87792-9EDD-450F-BD2D-F57DE659371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E0842C6-D503-4355-BCF3-DE4505EE376F}" type="presOf" srcId="{A07F8DFB-D4E7-4A0C-99E5-34252FE354D1}" destId="{A506DF56-6AC5-4FC9-94F8-91109AD662DC}" srcOrd="0" destOrd="0" presId="urn:microsoft.com/office/officeart/2005/8/layout/list1"/>
    <dgm:cxn modelId="{E315E2A4-6FB9-42F6-BD4E-05963B1222EC}" type="presOf" srcId="{C3D16167-CF30-4481-877A-F9049A6F0AD7}" destId="{AC492BDC-574E-4F1C-BA00-933CE4AAAB3F}" srcOrd="0" destOrd="0" presId="urn:microsoft.com/office/officeart/2005/8/layout/list1"/>
    <dgm:cxn modelId="{B5CFBDB9-D162-48DB-A6CC-3229E0C2DE6F}" type="presOf" srcId="{A037C562-2FBC-4E0C-85D5-7629983B5DDE}" destId="{53C87135-BDC6-42B8-AA45-61C2E820816A}" srcOrd="1" destOrd="0" presId="urn:microsoft.com/office/officeart/2005/8/layout/list1"/>
    <dgm:cxn modelId="{A274F1D2-369E-4BDD-A560-270B147F934F}" type="presOf" srcId="{39A87792-9EDD-450F-BD2D-F57DE659371F}" destId="{13768ECA-3A61-483E-A044-3FF05EBE91CF}" srcOrd="1" destOrd="0" presId="urn:microsoft.com/office/officeart/2005/8/layout/list1"/>
    <dgm:cxn modelId="{A365B64D-7295-4753-AE0F-1823B238EAF2}" srcId="{C3D16167-CF30-4481-877A-F9049A6F0AD7}" destId="{A037C562-2FBC-4E0C-85D5-7629983B5DDE}" srcOrd="0" destOrd="0" parTransId="{B176CFED-8C23-41D0-80C3-4D5B3D039D63}" sibTransId="{A863B29D-B3A6-4E6E-897D-958E45D4CC52}"/>
    <dgm:cxn modelId="{548C654A-3DBA-4229-95B6-F454B374208B}" type="presOf" srcId="{A07F8DFB-D4E7-4A0C-99E5-34252FE354D1}" destId="{1EDC4689-DD1C-4CB8-A627-E2D6A5D518A8}" srcOrd="1" destOrd="0" presId="urn:microsoft.com/office/officeart/2005/8/layout/list1"/>
    <dgm:cxn modelId="{1BD5B209-F00C-47AE-80EE-3FEED5CAA8FE}" type="presOf" srcId="{39A87792-9EDD-450F-BD2D-F57DE659371F}" destId="{1DEB216F-88FB-474E-BBA6-06EA8884281F}" srcOrd="0" destOrd="0" presId="urn:microsoft.com/office/officeart/2005/8/layout/list1"/>
    <dgm:cxn modelId="{F8528DA6-D667-4CF6-9700-C323C5C368E7}" type="presOf" srcId="{A037C562-2FBC-4E0C-85D5-7629983B5DDE}" destId="{B88488AF-9BCA-4F1B-B296-0EDB9E75C33D}" srcOrd="0" destOrd="0" presId="urn:microsoft.com/office/officeart/2005/8/layout/list1"/>
    <dgm:cxn modelId="{EB76ED18-E529-463F-8313-6317D7696065}" srcId="{C3D16167-CF30-4481-877A-F9049A6F0AD7}" destId="{39A87792-9EDD-450F-BD2D-F57DE659371F}" srcOrd="2" destOrd="0" parTransId="{2F6EE44B-DE43-44F1-93CC-AA643CA55850}" sibTransId="{79DC61B6-C475-4502-A5AD-6B5E4462CCD8}"/>
    <dgm:cxn modelId="{715A47D3-E54B-4C25-BEC4-6622317D9AB4}" srcId="{C3D16167-CF30-4481-877A-F9049A6F0AD7}" destId="{A07F8DFB-D4E7-4A0C-99E5-34252FE354D1}" srcOrd="1" destOrd="0" parTransId="{B8BD2294-FFFF-4B21-8303-F5978E78D6CE}" sibTransId="{84CF2CCD-5455-48E3-8555-80B75C1472CC}"/>
    <dgm:cxn modelId="{69B1897D-0361-4EA0-8E05-B031E435E8A3}" type="presParOf" srcId="{AC492BDC-574E-4F1C-BA00-933CE4AAAB3F}" destId="{4C94ECA5-3B25-45C7-AC95-B42811219B2C}" srcOrd="0" destOrd="0" presId="urn:microsoft.com/office/officeart/2005/8/layout/list1"/>
    <dgm:cxn modelId="{6AE19D4C-D716-4480-B1EA-F624E9205144}" type="presParOf" srcId="{4C94ECA5-3B25-45C7-AC95-B42811219B2C}" destId="{B88488AF-9BCA-4F1B-B296-0EDB9E75C33D}" srcOrd="0" destOrd="0" presId="urn:microsoft.com/office/officeart/2005/8/layout/list1"/>
    <dgm:cxn modelId="{E3BDEA21-2BA6-43C7-A7E6-2A967CAFDA3A}" type="presParOf" srcId="{4C94ECA5-3B25-45C7-AC95-B42811219B2C}" destId="{53C87135-BDC6-42B8-AA45-61C2E820816A}" srcOrd="1" destOrd="0" presId="urn:microsoft.com/office/officeart/2005/8/layout/list1"/>
    <dgm:cxn modelId="{0AD4E01C-432C-4F98-8EFB-8C433826AE6F}" type="presParOf" srcId="{AC492BDC-574E-4F1C-BA00-933CE4AAAB3F}" destId="{42434083-0FFB-471E-9B2D-200F0D9FB04F}" srcOrd="1" destOrd="0" presId="urn:microsoft.com/office/officeart/2005/8/layout/list1"/>
    <dgm:cxn modelId="{152508C0-01C2-4CD6-998F-56BA24815C9B}" type="presParOf" srcId="{AC492BDC-574E-4F1C-BA00-933CE4AAAB3F}" destId="{B359C0CC-7ADF-4A16-A65E-CB4DC2AAE20E}" srcOrd="2" destOrd="0" presId="urn:microsoft.com/office/officeart/2005/8/layout/list1"/>
    <dgm:cxn modelId="{EE6979E4-A4B9-49F3-AAA6-0115F038D7DB}" type="presParOf" srcId="{AC492BDC-574E-4F1C-BA00-933CE4AAAB3F}" destId="{2C208ACF-A231-462D-8C80-351F0D7B541D}" srcOrd="3" destOrd="0" presId="urn:microsoft.com/office/officeart/2005/8/layout/list1"/>
    <dgm:cxn modelId="{8ED5364C-1E9E-44F4-B8AC-785C4167B153}" type="presParOf" srcId="{AC492BDC-574E-4F1C-BA00-933CE4AAAB3F}" destId="{86AA23A4-B63E-4109-8F90-BD7E98C27DFC}" srcOrd="4" destOrd="0" presId="urn:microsoft.com/office/officeart/2005/8/layout/list1"/>
    <dgm:cxn modelId="{3D671C12-841C-4C18-8648-5142DBF0C37B}" type="presParOf" srcId="{86AA23A4-B63E-4109-8F90-BD7E98C27DFC}" destId="{A506DF56-6AC5-4FC9-94F8-91109AD662DC}" srcOrd="0" destOrd="0" presId="urn:microsoft.com/office/officeart/2005/8/layout/list1"/>
    <dgm:cxn modelId="{FD88B006-F5A9-400F-93D1-D0A52BD3851B}" type="presParOf" srcId="{86AA23A4-B63E-4109-8F90-BD7E98C27DFC}" destId="{1EDC4689-DD1C-4CB8-A627-E2D6A5D518A8}" srcOrd="1" destOrd="0" presId="urn:microsoft.com/office/officeart/2005/8/layout/list1"/>
    <dgm:cxn modelId="{BD7A4319-1DAE-49E8-A52D-537CF3EA70E7}" type="presParOf" srcId="{AC492BDC-574E-4F1C-BA00-933CE4AAAB3F}" destId="{A465DDE6-DA61-4DD5-8CCF-39C683DC2912}" srcOrd="5" destOrd="0" presId="urn:microsoft.com/office/officeart/2005/8/layout/list1"/>
    <dgm:cxn modelId="{6680352F-C718-42F6-91AC-C3FAC9BECF21}" type="presParOf" srcId="{AC492BDC-574E-4F1C-BA00-933CE4AAAB3F}" destId="{265304E3-ADA1-4593-ACEF-C96EFFDD9ED0}" srcOrd="6" destOrd="0" presId="urn:microsoft.com/office/officeart/2005/8/layout/list1"/>
    <dgm:cxn modelId="{E40A658F-E02C-4B1C-B8F4-207536CD6599}" type="presParOf" srcId="{AC492BDC-574E-4F1C-BA00-933CE4AAAB3F}" destId="{426DE0B7-3B07-4EAF-B381-562AC79839FF}" srcOrd="7" destOrd="0" presId="urn:microsoft.com/office/officeart/2005/8/layout/list1"/>
    <dgm:cxn modelId="{8F0D29C0-1B68-4A84-9029-19E40185B0E2}" type="presParOf" srcId="{AC492BDC-574E-4F1C-BA00-933CE4AAAB3F}" destId="{3099721A-CD4B-4443-944B-854A9B7A02D1}" srcOrd="8" destOrd="0" presId="urn:microsoft.com/office/officeart/2005/8/layout/list1"/>
    <dgm:cxn modelId="{704C2CF6-CF84-4712-ADB6-6A68A361F8FE}" type="presParOf" srcId="{3099721A-CD4B-4443-944B-854A9B7A02D1}" destId="{1DEB216F-88FB-474E-BBA6-06EA8884281F}" srcOrd="0" destOrd="0" presId="urn:microsoft.com/office/officeart/2005/8/layout/list1"/>
    <dgm:cxn modelId="{72A6AFD1-913D-44EB-9646-C2AA99B5AD8E}" type="presParOf" srcId="{3099721A-CD4B-4443-944B-854A9B7A02D1}" destId="{13768ECA-3A61-483E-A044-3FF05EBE91CF}" srcOrd="1" destOrd="0" presId="urn:microsoft.com/office/officeart/2005/8/layout/list1"/>
    <dgm:cxn modelId="{DB600F12-6F58-43DA-9B02-F464A18BDA6B}" type="presParOf" srcId="{AC492BDC-574E-4F1C-BA00-933CE4AAAB3F}" destId="{4455267D-FEAF-4FF6-9D64-6F67B4EC3E5F}" srcOrd="9" destOrd="0" presId="urn:microsoft.com/office/officeart/2005/8/layout/list1"/>
    <dgm:cxn modelId="{A7F13587-95B7-4AB6-A206-D1DE942F7BBB}" type="presParOf" srcId="{AC492BDC-574E-4F1C-BA00-933CE4AAAB3F}" destId="{40064B4E-F3D2-4A61-BDB2-CA2071ECE7F3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9C0CC-7ADF-4A16-A65E-CB4DC2AAE20E}">
      <dsp:nvSpPr>
        <dsp:cNvPr id="0" name=""/>
        <dsp:cNvSpPr/>
      </dsp:nvSpPr>
      <dsp:spPr>
        <a:xfrm>
          <a:off x="0" y="406179"/>
          <a:ext cx="7791102" cy="604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C87135-BDC6-42B8-AA45-61C2E820816A}">
      <dsp:nvSpPr>
        <dsp:cNvPr id="0" name=""/>
        <dsp:cNvSpPr/>
      </dsp:nvSpPr>
      <dsp:spPr>
        <a:xfrm>
          <a:off x="389555" y="51939"/>
          <a:ext cx="7231919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140" tIns="0" rIns="20614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2200B0"/>
              </a:solidFill>
              <a:latin typeface="Arial" pitchFamily="34" charset="0"/>
              <a:cs typeface="Arial" pitchFamily="34" charset="0"/>
            </a:rPr>
            <a:t>Первые географические карты</a:t>
          </a:r>
        </a:p>
      </dsp:txBody>
      <dsp:txXfrm>
        <a:off x="424140" y="86524"/>
        <a:ext cx="7162749" cy="639310"/>
      </dsp:txXfrm>
    </dsp:sp>
    <dsp:sp modelId="{265304E3-ADA1-4593-ACEF-C96EFFDD9ED0}">
      <dsp:nvSpPr>
        <dsp:cNvPr id="0" name=""/>
        <dsp:cNvSpPr/>
      </dsp:nvSpPr>
      <dsp:spPr>
        <a:xfrm>
          <a:off x="0" y="1494819"/>
          <a:ext cx="7791102" cy="604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DC4689-DD1C-4CB8-A627-E2D6A5D518A8}">
      <dsp:nvSpPr>
        <dsp:cNvPr id="0" name=""/>
        <dsp:cNvSpPr/>
      </dsp:nvSpPr>
      <dsp:spPr>
        <a:xfrm>
          <a:off x="389555" y="1140579"/>
          <a:ext cx="6827031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140" tIns="0" rIns="20614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rgbClr val="2200B0"/>
              </a:solidFill>
              <a:latin typeface="Arial" pitchFamily="34" charset="0"/>
              <a:cs typeface="Arial" pitchFamily="34" charset="0"/>
            </a:rPr>
            <a:t>Великие географические открытия</a:t>
          </a:r>
          <a:endParaRPr lang="ru-RU" sz="2800" b="1" kern="1200" dirty="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sp:txBody>
      <dsp:txXfrm>
        <a:off x="424140" y="1175164"/>
        <a:ext cx="6757861" cy="639310"/>
      </dsp:txXfrm>
    </dsp:sp>
    <dsp:sp modelId="{40064B4E-F3D2-4A61-BDB2-CA2071ECE7F3}">
      <dsp:nvSpPr>
        <dsp:cNvPr id="0" name=""/>
        <dsp:cNvSpPr/>
      </dsp:nvSpPr>
      <dsp:spPr>
        <a:xfrm>
          <a:off x="0" y="2583459"/>
          <a:ext cx="7791102" cy="6048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768ECA-3A61-483E-A044-3FF05EBE91CF}">
      <dsp:nvSpPr>
        <dsp:cNvPr id="0" name=""/>
        <dsp:cNvSpPr/>
      </dsp:nvSpPr>
      <dsp:spPr>
        <a:xfrm>
          <a:off x="389555" y="2229219"/>
          <a:ext cx="6162325" cy="70848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140" tIns="0" rIns="20614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>
              <a:solidFill>
                <a:srgbClr val="2200B0"/>
              </a:solidFill>
              <a:latin typeface="Arial" pitchFamily="34" charset="0"/>
              <a:cs typeface="Arial" pitchFamily="34" charset="0"/>
            </a:rPr>
            <a:t>Современная география</a:t>
          </a:r>
          <a:endParaRPr lang="ru-RU" sz="2800" b="1" kern="1200" dirty="0">
            <a:solidFill>
              <a:srgbClr val="2200B0"/>
            </a:solidFill>
            <a:latin typeface="Arial" pitchFamily="34" charset="0"/>
            <a:cs typeface="Arial" pitchFamily="34" charset="0"/>
          </a:endParaRPr>
        </a:p>
      </dsp:txBody>
      <dsp:txXfrm>
        <a:off x="424140" y="2263804"/>
        <a:ext cx="6093155" cy="639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8/26/2020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7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3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49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65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82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98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816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933" algn="l" defTabSz="4571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3" y="1597822"/>
            <a:ext cx="7772401" cy="1102519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2" y="2914650"/>
            <a:ext cx="6400800" cy="131444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286761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73524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860286" y="0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286761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573524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6860286" y="2564892"/>
            <a:ext cx="2297430" cy="2578608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828229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656457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5484685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312914" y="3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1828229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656457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484685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312914" y="171107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828229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3656457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5484685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7312914" y="3422145"/>
            <a:ext cx="1831086" cy="1721357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521561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043123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56468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7607807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086246" y="0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1521561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3043123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56468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7607807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086246" y="1282446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1521561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3043123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56468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7607807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086246" y="2564892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1521561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3043123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456468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607807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6086246" y="3847338"/>
            <a:ext cx="1536193" cy="1296162"/>
          </a:xfrm>
        </p:spPr>
        <p:txBody>
          <a:bodyPr lIns="290322" tIns="145161" rIns="290322" bIns="145161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667001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48199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629400" y="3735426"/>
            <a:ext cx="1828800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021" userDrawn="1">
          <p15:clr>
            <a:srgbClr val="FBAE40"/>
          </p15:clr>
        </p15:guide>
        <p15:guide id="2" pos="1814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323844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61887" y="3735426"/>
            <a:ext cx="249631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255557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3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644010" y="3735426"/>
            <a:ext cx="3814192" cy="719139"/>
          </a:xfrm>
        </p:spPr>
        <p:txBody>
          <a:bodyPr>
            <a:noAutofit/>
          </a:bodyPr>
          <a:lstStyle>
            <a:lvl1pPr marL="0" indent="0">
              <a:buNone/>
              <a:defRPr sz="1000"/>
            </a:lvl1pPr>
            <a:lvl2pPr marL="114287" indent="-114287">
              <a:buFont typeface="Arial" panose="020B0604020202020204" pitchFamily="34" charset="0"/>
              <a:buChar char="•"/>
              <a:defRPr sz="1000"/>
            </a:lvl2pPr>
            <a:lvl3pPr marL="228575" indent="-114287">
              <a:defRPr sz="1000"/>
            </a:lvl3pPr>
            <a:lvl4pPr marL="400006" indent="-171431">
              <a:defRPr sz="1000"/>
            </a:lvl4pPr>
            <a:lvl5pPr marL="571437" indent="-171431"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10712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6239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6675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7113" y="2291463"/>
            <a:ext cx="1831086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2291463"/>
            <a:ext cx="2496312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11041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0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2291463"/>
            <a:ext cx="3813049" cy="224124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0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6239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7437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8638" y="1047750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685038" y="3537756"/>
            <a:ext cx="1831086" cy="994954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2665477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4645913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6626351" y="3537756"/>
            <a:ext cx="1831086" cy="994954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850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2666239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647437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628638" y="2292753"/>
            <a:ext cx="1828800" cy="110712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540743"/>
            <a:ext cx="2496312" cy="1027686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85801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323844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61887" y="2295740"/>
            <a:ext cx="249631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6946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5155" y="1047751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528304"/>
            <a:ext cx="3813049" cy="1004405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86946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45155" y="2295740"/>
            <a:ext cx="3814192" cy="110413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1"/>
            <a:ext cx="1828800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3067918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3067918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3067918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3067918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1"/>
            <a:ext cx="249631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3298772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3298772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3298772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1"/>
            <a:ext cx="3814192" cy="319958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352962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352962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57148" indent="-185717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667001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648199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29400" y="1047750"/>
            <a:ext cx="1828800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685801" y="1851386"/>
            <a:ext cx="1831086" cy="117941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666239" y="1851386"/>
            <a:ext cx="1831086" cy="1179417"/>
          </a:xfrm>
          <a:solidFill>
            <a:schemeClr val="accent3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4646675" y="1851386"/>
            <a:ext cx="1831086" cy="1179417"/>
          </a:xfrm>
          <a:solidFill>
            <a:schemeClr val="accent5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627113" y="1851386"/>
            <a:ext cx="1831086" cy="1179417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1831086" cy="1285169"/>
          </a:xfrm>
        </p:spPr>
        <p:txBody>
          <a:bodyPr/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2666239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4646675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6627113" y="3159229"/>
            <a:ext cx="1831086" cy="1285169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1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323844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5961887" y="1047750"/>
            <a:ext cx="249631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1" y="2082240"/>
            <a:ext cx="2496312" cy="948563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3323844" y="2082240"/>
            <a:ext cx="2496312" cy="948563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5961887" y="2082240"/>
            <a:ext cx="2496312" cy="948563"/>
          </a:xfrm>
          <a:solidFill>
            <a:schemeClr val="bg2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685801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323844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5961887" y="3159229"/>
            <a:ext cx="2496312" cy="1313019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85803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644010" y="1047750"/>
            <a:ext cx="3814192" cy="1983051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0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85803" y="2313097"/>
            <a:ext cx="3813049" cy="717707"/>
          </a:xfrm>
          <a:solidFill>
            <a:schemeClr val="accent1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645153" y="2313097"/>
            <a:ext cx="3813049" cy="717707"/>
          </a:xfrm>
          <a:solidFill>
            <a:schemeClr val="accent4">
              <a:alpha val="80000"/>
            </a:schemeClr>
          </a:solidFill>
        </p:spPr>
        <p:txBody>
          <a:bodyPr lIns="290322" tIns="145161" rIns="290322" bIns="145161" anchor="b" anchorCtr="0">
            <a:sp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</a:defRPr>
            </a:lvl2pPr>
            <a:lvl3pPr marL="257153" indent="-128576">
              <a:defRPr sz="1000">
                <a:solidFill>
                  <a:srgbClr val="FFFFFF"/>
                </a:solidFill>
              </a:defRPr>
            </a:lvl3pPr>
            <a:lvl4pPr marL="385729" indent="-128576">
              <a:defRPr sz="1000">
                <a:solidFill>
                  <a:srgbClr val="FFFFFF"/>
                </a:solidFill>
              </a:defRPr>
            </a:lvl4pPr>
            <a:lvl5pPr marL="557165" indent="-171436">
              <a:defRPr sz="1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68580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645153" y="3159228"/>
            <a:ext cx="3813049" cy="1277300"/>
          </a:xfrm>
        </p:spPr>
        <p:txBody>
          <a:bodyPr/>
          <a:lstStyle>
            <a:lvl1pPr marL="0" indent="0">
              <a:buNone/>
              <a:defRPr sz="1600"/>
            </a:lvl1pPr>
            <a:lvl2pPr marL="128576" indent="-128576">
              <a:buFont typeface="Arial" panose="020B0604020202020204" pitchFamily="34" charset="0"/>
              <a:buChar char="•"/>
              <a:defRPr sz="1000"/>
            </a:lvl2pPr>
            <a:lvl3pPr marL="257153" indent="-128576">
              <a:defRPr sz="1000"/>
            </a:lvl3pPr>
            <a:lvl4pPr marL="385729" indent="-128576"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36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2612785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409679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94028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5590921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975269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7772162" y="1229843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36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612785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3409679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4794028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5590921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6975269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7772162" y="2365162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36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2612785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3409679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4794028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5590921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6975269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772162" y="3500480"/>
            <a:ext cx="1034422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365162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365160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365162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431542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228440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270246" y="3500479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069978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108949" y="3500478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6911514" y="3500480"/>
            <a:ext cx="1735806" cy="733807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3" y="1089314"/>
            <a:ext cx="7772401" cy="3470673"/>
          </a:xfrm>
        </p:spPr>
        <p:txBody>
          <a:bodyPr numCol="2" spcCol="435483">
            <a:normAutofit/>
          </a:bodyPr>
          <a:lstStyle>
            <a:lvl1pPr marL="0" indent="0">
              <a:spcBef>
                <a:spcPts val="900"/>
              </a:spcBef>
              <a:buNone/>
              <a:defRPr sz="1200"/>
            </a:lvl1pPr>
            <a:lvl2pPr marL="171431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2pPr>
            <a:lvl3pPr marL="342862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3pPr>
            <a:lvl4pPr marL="514293" indent="-171431">
              <a:spcBef>
                <a:spcPts val="900"/>
              </a:spcBef>
              <a:buFont typeface="Arial" panose="020B0604020202020204" pitchFamily="34" charset="0"/>
              <a:buChar char="•"/>
              <a:defRPr sz="1200"/>
            </a:lvl4pPr>
            <a:lvl5pPr marL="685724" indent="-171431">
              <a:spcBef>
                <a:spcPts val="900"/>
              </a:spcBef>
              <a:buFont typeface="Open Sans Light" panose="020B0306030504020204" pitchFamily="34" charset="0"/>
              <a:buChar char="–"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42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228440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270246" y="122984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069978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108949" y="122984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911514" y="122984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42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228440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270246" y="2914933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069978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108949" y="2914931"/>
            <a:ext cx="685800" cy="6858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6911514" y="2914933"/>
            <a:ext cx="1735806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1539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721533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709852" y="122984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6002678" y="122984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31539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721533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709852" y="2914933"/>
            <a:ext cx="1150616" cy="115061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6002678" y="2914933"/>
            <a:ext cx="2669009" cy="145668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i="1"/>
            </a:lvl2pPr>
            <a:lvl3pPr marL="0" indent="0">
              <a:buNone/>
              <a:defRPr sz="9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7317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431543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11874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270247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50578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108949" y="2442744"/>
            <a:ext cx="2532703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6203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39441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019100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2642339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121996" y="1229842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4745234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7224893" y="1229841"/>
            <a:ext cx="1049446" cy="104944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80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6848133" y="2442744"/>
            <a:ext cx="1802967" cy="1802414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15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i="1"/>
            </a:lvl2pPr>
            <a:lvl3pPr marL="0" indent="0" algn="ctr">
              <a:buNone/>
              <a:defRPr sz="1000"/>
            </a:lvl3pPr>
            <a:lvl4pPr marL="385729" indent="-128576">
              <a:defRPr sz="900"/>
            </a:lvl4pPr>
            <a:lvl5pPr>
              <a:defRPr sz="9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89316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3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3394472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2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170214"/>
            <a:ext cx="3811588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914402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170214"/>
            <a:ext cx="3813174" cy="3424408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1096715"/>
            <a:ext cx="3811588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3" y="1352530"/>
            <a:ext cx="3811588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096715"/>
            <a:ext cx="3813174" cy="230832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1500" b="1"/>
            </a:lvl1pPr>
            <a:lvl2pPr marL="457149" indent="0">
              <a:buNone/>
              <a:defRPr sz="2000" b="1"/>
            </a:lvl2pPr>
            <a:lvl3pPr marL="914298" indent="0">
              <a:buNone/>
              <a:defRPr sz="1800" b="1"/>
            </a:lvl3pPr>
            <a:lvl4pPr marL="1371446" indent="0">
              <a:buNone/>
              <a:defRPr sz="1600" b="1"/>
            </a:lvl4pPr>
            <a:lvl5pPr marL="1828595" indent="0">
              <a:buNone/>
              <a:defRPr sz="1600" b="1"/>
            </a:lvl5pPr>
            <a:lvl6pPr marL="2285744" indent="0">
              <a:buNone/>
              <a:defRPr sz="1600" b="1"/>
            </a:lvl6pPr>
            <a:lvl7pPr marL="2742894" indent="0">
              <a:buNone/>
              <a:defRPr sz="1600" b="1"/>
            </a:lvl7pPr>
            <a:lvl8pPr marL="3200043" indent="0">
              <a:buNone/>
              <a:defRPr sz="1600" b="1"/>
            </a:lvl8pPr>
            <a:lvl9pPr marL="3657192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52530"/>
            <a:ext cx="3813174" cy="3276624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3" y="700090"/>
            <a:ext cx="7772401" cy="3048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hyperlink" Target="https://www.facebook.com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3" y="209971"/>
            <a:ext cx="7772401" cy="61317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3" y="914400"/>
            <a:ext cx="7772401" cy="34706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325453" y="4727499"/>
            <a:ext cx="1620957" cy="230854"/>
          </a:xfrm>
          <a:prstGeom prst="rect">
            <a:avLst/>
          </a:prstGeom>
        </p:spPr>
        <p:txBody>
          <a:bodyPr vert="horz" wrap="square" lIns="91432" tIns="45715" rIns="91432" bIns="45715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9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11225" y="4719816"/>
            <a:ext cx="104567" cy="246221"/>
          </a:xfrm>
          <a:prstGeom prst="rect">
            <a:avLst/>
          </a:prstGeom>
        </p:spPr>
        <p:txBody>
          <a:bodyPr vert="horz" wrap="none" lIns="91432" tIns="45715" rIns="91432" bIns="4571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900" smtClean="0"/>
              <a:pPr algn="ctr"/>
              <a:t>‹#›</a:t>
            </a:fld>
            <a:endParaRPr lang="en-US" sz="900" dirty="0"/>
          </a:p>
        </p:txBody>
      </p:sp>
      <p:sp>
        <p:nvSpPr>
          <p:cNvPr id="10" name="Oval 9"/>
          <p:cNvSpPr/>
          <p:nvPr/>
        </p:nvSpPr>
        <p:spPr>
          <a:xfrm>
            <a:off x="538557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6" name="Oval 15"/>
          <p:cNvSpPr/>
          <p:nvPr/>
        </p:nvSpPr>
        <p:spPr>
          <a:xfrm>
            <a:off x="21139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7" name="Rectangle 9"/>
          <p:cNvSpPr/>
          <p:nvPr/>
        </p:nvSpPr>
        <p:spPr>
          <a:xfrm rot="2700000">
            <a:off x="320040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4" name="Oval 13"/>
          <p:cNvSpPr/>
          <p:nvPr/>
        </p:nvSpPr>
        <p:spPr>
          <a:xfrm rot="10800000">
            <a:off x="865716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5" name="Rectangle 9"/>
          <p:cNvSpPr/>
          <p:nvPr/>
        </p:nvSpPr>
        <p:spPr>
          <a:xfrm rot="13500000">
            <a:off x="939384" y="4809142"/>
            <a:ext cx="67588" cy="67588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8125168" y="4792774"/>
            <a:ext cx="48101" cy="10335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8423043" y="4790577"/>
            <a:ext cx="106665" cy="102375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8745798" y="4799876"/>
            <a:ext cx="115473" cy="9432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2" name="Oval 21"/>
          <p:cNvSpPr/>
          <p:nvPr userDrawn="1"/>
        </p:nvSpPr>
        <p:spPr>
          <a:xfrm>
            <a:off x="8351423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3" name="Oval 22"/>
          <p:cNvSpPr/>
          <p:nvPr userDrawn="1"/>
        </p:nvSpPr>
        <p:spPr>
          <a:xfrm>
            <a:off x="802426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8678584" y="4717982"/>
            <a:ext cx="249900" cy="2499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800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7994199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8319704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8652658" y="4690890"/>
            <a:ext cx="301752" cy="301752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algn="ctr"/>
            <a:endParaRPr lang="en-US" sz="90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845309" y="4694325"/>
            <a:ext cx="301752" cy="301752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187470" y="4688494"/>
            <a:ext cx="301752" cy="301752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45161" tIns="72581" rIns="145161" bIns="72581" rtlCol="0" anchor="ctr"/>
          <a:lstStyle/>
          <a:p>
            <a:pPr lvl="0" algn="ctr"/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914298" rtl="0" eaLnBrk="1" latinLnBrk="0" hangingPunct="1">
        <a:lnSpc>
          <a:spcPct val="86000"/>
        </a:lnSpc>
        <a:spcBef>
          <a:spcPct val="0"/>
        </a:spcBef>
        <a:buNone/>
        <a:defRPr sz="2100" kern="800" spc="-4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500" kern="800" spc="-10">
          <a:solidFill>
            <a:schemeClr val="tx1"/>
          </a:solidFill>
          <a:latin typeface="+mn-lt"/>
          <a:ea typeface="+mn-ea"/>
          <a:cs typeface="+mn-cs"/>
        </a:defRPr>
      </a:lvl1pPr>
      <a:lvl2pPr marL="344449" indent="-173018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2pPr>
      <a:lvl3pPr marL="515880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200" kern="800">
          <a:solidFill>
            <a:schemeClr val="tx1"/>
          </a:solidFill>
          <a:latin typeface="+mn-lt"/>
          <a:ea typeface="+mn-ea"/>
          <a:cs typeface="+mn-cs"/>
        </a:defRPr>
      </a:lvl3pPr>
      <a:lvl4pPr marL="687311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200" kern="800">
          <a:solidFill>
            <a:schemeClr val="tx1"/>
          </a:solidFill>
          <a:latin typeface="+mn-lt"/>
          <a:ea typeface="+mn-ea"/>
          <a:cs typeface="+mn-cs"/>
        </a:defRPr>
      </a:lvl4pPr>
      <a:lvl5pPr marL="858742" indent="-171431" algn="l" defTabSz="914298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200" kern="800">
          <a:solidFill>
            <a:schemeClr val="tx1"/>
          </a:solidFill>
          <a:latin typeface="+mn-lt"/>
          <a:ea typeface="+mn-ea"/>
          <a:cs typeface="+mn-cs"/>
        </a:defRPr>
      </a:lvl5pPr>
      <a:lvl6pPr marL="2514319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68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17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65" indent="-228575" algn="l" defTabSz="91429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9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8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46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95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4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4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3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2" algn="l" defTabSz="91429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5961887" y="2021957"/>
            <a:ext cx="2496312" cy="2385651"/>
          </a:xfrm>
        </p:spPr>
      </p:sp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1679" y="2437"/>
            <a:ext cx="9131586" cy="152519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142292" y="2025111"/>
            <a:ext cx="4687267" cy="2582548"/>
          </a:xfrm>
          <a:prstGeom prst="rect">
            <a:avLst/>
          </a:prstGeom>
        </p:spPr>
        <p:txBody>
          <a:bodyPr vert="horz" wrap="square" lIns="0" tIns="22144" rIns="0" bIns="0" rtlCol="0">
            <a:spAutoFit/>
          </a:bodyPr>
          <a:lstStyle/>
          <a:p>
            <a:pPr marL="29189">
              <a:lnSpc>
                <a:spcPts val="3099"/>
              </a:lnSpc>
              <a:spcBef>
                <a:spcPts val="175"/>
              </a:spcBef>
            </a:pPr>
            <a:r>
              <a:rPr lang="ru-RU" sz="2800" dirty="0">
                <a:solidFill>
                  <a:srgbClr val="2200B0"/>
                </a:solidFill>
                <a:latin typeface="Arial"/>
                <a:cs typeface="Arial"/>
              </a:rPr>
              <a:t>Тема</a:t>
            </a:r>
            <a:r>
              <a:rPr sz="2800" dirty="0">
                <a:solidFill>
                  <a:srgbClr val="2200B0"/>
                </a:solidFill>
                <a:latin typeface="Arial"/>
                <a:cs typeface="Arial"/>
              </a:rPr>
              <a:t>:</a:t>
            </a:r>
          </a:p>
          <a:p>
            <a:pPr marL="20131">
              <a:lnSpc>
                <a:spcPts val="4431"/>
              </a:lnSpc>
            </a:pPr>
            <a:r>
              <a:rPr lang="ru-RU" sz="2900" b="1" spc="8" dirty="0">
                <a:solidFill>
                  <a:srgbClr val="2200B0"/>
                </a:solidFill>
                <a:latin typeface="Arial"/>
                <a:cs typeface="Arial"/>
              </a:rPr>
              <a:t>Географические открытия и современная география</a:t>
            </a:r>
            <a:endParaRPr lang="ru-RU" sz="2900" dirty="0">
              <a:solidFill>
                <a:srgbClr val="2200B0"/>
              </a:solidFill>
              <a:latin typeface="Arial"/>
              <a:cs typeface="Arial"/>
            </a:endParaRPr>
          </a:p>
          <a:p>
            <a:pPr marL="20131">
              <a:lnSpc>
                <a:spcPts val="4431"/>
              </a:lnSpc>
            </a:pPr>
            <a:r>
              <a:rPr lang="ru-RU" sz="1600" b="1" dirty="0">
                <a:solidFill>
                  <a:srgbClr val="2200B0"/>
                </a:solidFill>
                <a:latin typeface="Arial"/>
                <a:cs typeface="Arial"/>
              </a:rPr>
              <a:t>Учитель: </a:t>
            </a:r>
            <a:r>
              <a:rPr lang="ru-RU" sz="1600" b="1" dirty="0" err="1">
                <a:solidFill>
                  <a:srgbClr val="2200B0"/>
                </a:solidFill>
                <a:latin typeface="Arial"/>
                <a:cs typeface="Arial"/>
              </a:rPr>
              <a:t>Боранбаева</a:t>
            </a:r>
            <a:r>
              <a:rPr lang="ru-RU" sz="1600" b="1" dirty="0">
                <a:solidFill>
                  <a:srgbClr val="2200B0"/>
                </a:solidFill>
                <a:latin typeface="Arial"/>
                <a:cs typeface="Arial"/>
              </a:rPr>
              <a:t>  </a:t>
            </a:r>
            <a:r>
              <a:rPr lang="ru-RU" sz="1600" b="1" dirty="0" err="1">
                <a:solidFill>
                  <a:srgbClr val="2200B0"/>
                </a:solidFill>
                <a:latin typeface="Arial"/>
                <a:cs typeface="Arial"/>
              </a:rPr>
              <a:t>Саодат</a:t>
            </a:r>
            <a:r>
              <a:rPr lang="ru-RU" sz="1600" b="1" dirty="0">
                <a:solidFill>
                  <a:srgbClr val="2200B0"/>
                </a:solidFill>
                <a:latin typeface="Arial"/>
                <a:cs typeface="Arial"/>
              </a:rPr>
              <a:t> </a:t>
            </a:r>
            <a:r>
              <a:rPr lang="ru-RU" sz="1600" b="1" dirty="0" err="1">
                <a:solidFill>
                  <a:srgbClr val="2200B0"/>
                </a:solidFill>
                <a:latin typeface="Arial"/>
                <a:cs typeface="Arial"/>
              </a:rPr>
              <a:t>Хасановна</a:t>
            </a:r>
            <a:endParaRPr sz="1600" b="1" dirty="0">
              <a:solidFill>
                <a:srgbClr val="2200B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508551" y="1983317"/>
            <a:ext cx="545620" cy="10790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482185" y="3319838"/>
            <a:ext cx="545620" cy="107902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7455853" y="361576"/>
            <a:ext cx="957352" cy="95723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7455853" y="361576"/>
            <a:ext cx="957352" cy="957235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7808132" y="394731"/>
            <a:ext cx="274824" cy="590848"/>
          </a:xfrm>
          <a:prstGeom prst="rect">
            <a:avLst/>
          </a:prstGeom>
        </p:spPr>
        <p:txBody>
          <a:bodyPr vert="horz" wrap="square" lIns="0" tIns="25165" rIns="0" bIns="0" rtlCol="0">
            <a:spAutoFit/>
          </a:bodyPr>
          <a:lstStyle/>
          <a:p>
            <a:pPr>
              <a:spcBef>
                <a:spcPts val="198"/>
              </a:spcBef>
            </a:pPr>
            <a:r>
              <a:rPr lang="ru-RU" sz="3600" b="1" spc="16" dirty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7600773" y="856241"/>
            <a:ext cx="857427" cy="342477"/>
          </a:xfrm>
          <a:prstGeom prst="rect">
            <a:avLst/>
          </a:prstGeom>
        </p:spPr>
        <p:txBody>
          <a:bodyPr vert="horz" wrap="square" lIns="0" tIns="19125" rIns="0" bIns="0" rtlCol="0">
            <a:spAutoFit/>
          </a:bodyPr>
          <a:lstStyle/>
          <a:p>
            <a:pPr>
              <a:spcBef>
                <a:spcPts val="151"/>
              </a:spcBef>
            </a:pPr>
            <a:r>
              <a:rPr lang="ru-RU" sz="2100" dirty="0">
                <a:solidFill>
                  <a:schemeClr val="bg1"/>
                </a:solidFill>
                <a:latin typeface="Arial"/>
                <a:cs typeface="Arial"/>
              </a:rPr>
              <a:t>класс</a:t>
            </a:r>
            <a:endParaRPr sz="2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387739" y="307520"/>
            <a:ext cx="3984526" cy="546631"/>
          </a:xfrm>
          <a:prstGeom prst="rect">
            <a:avLst/>
          </a:prstGeom>
        </p:spPr>
        <p:txBody>
          <a:bodyPr vert="horz" wrap="square" lIns="0" tIns="23184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0161" defTabSz="1451610">
              <a:spcBef>
                <a:spcPts val="181"/>
              </a:spcBef>
              <a:defRPr/>
            </a:pPr>
            <a:r>
              <a:rPr lang="ru-RU" kern="0" spc="16" dirty="0">
                <a:solidFill>
                  <a:sysClr val="window" lastClr="FFFFFF"/>
                </a:solidFill>
              </a:rPr>
              <a:t>География</a:t>
            </a:r>
            <a:endParaRPr lang="en-US" sz="5400" kern="0" spc="16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51515ADB-0A54-4D48-B21C-0D1BD48457B7}"/>
              </a:ext>
            </a:extLst>
          </p:cNvPr>
          <p:cNvSpPr/>
          <p:nvPr/>
        </p:nvSpPr>
        <p:spPr>
          <a:xfrm>
            <a:off x="521863" y="400833"/>
            <a:ext cx="532308" cy="736872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451610"/>
            <a:endParaRPr sz="29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7BBBEFBB-2F62-43EB-AF31-953972EFBEBF}"/>
              </a:ext>
            </a:extLst>
          </p:cNvPr>
          <p:cNvSpPr/>
          <p:nvPr/>
        </p:nvSpPr>
        <p:spPr>
          <a:xfrm>
            <a:off x="874288" y="669946"/>
            <a:ext cx="98800" cy="172374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451610"/>
            <a:endParaRPr sz="2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559" y="1828737"/>
            <a:ext cx="3143901" cy="3106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109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13171"/>
          </a:xfrm>
          <a:solidFill>
            <a:srgbClr val="2E03E3"/>
          </a:solidFill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Абу </a:t>
            </a:r>
            <a:r>
              <a:rPr lang="ru-RU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Райхан</a:t>
            </a:r>
            <a:r>
              <a:rPr lang="ru-RU" sz="4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Беруни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4808" y="2791626"/>
            <a:ext cx="5292080" cy="1993239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Создал уникальную модель земного шара в виде глобуса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Высказал предположение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 о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существовании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огромного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материка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западном полушарии  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Составил карту мира.     </a:t>
            </a:r>
            <a:endParaRPr lang="ru-RU" sz="1600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80212" y="4660075"/>
            <a:ext cx="267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Страница 9 рисунок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019" y="911456"/>
            <a:ext cx="3411785" cy="349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89"/>
          <a:stretch/>
        </p:blipFill>
        <p:spPr bwMode="auto">
          <a:xfrm>
            <a:off x="107504" y="719793"/>
            <a:ext cx="1872208" cy="1630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38231" y="1181279"/>
            <a:ext cx="3496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Один из средневековых </a:t>
            </a:r>
            <a:r>
              <a:rPr lang="ru-RU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ученых - </a:t>
            </a:r>
            <a:r>
              <a:rPr 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энциклопедистов.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45952" y="2350652"/>
            <a:ext cx="146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(973—1048</a:t>
            </a:r>
            <a:r>
              <a:rPr lang="ru-RU" b="1" dirty="0" smtClean="0">
                <a:solidFill>
                  <a:srgbClr val="000000"/>
                </a:solidFill>
              </a:rPr>
              <a:t>)</a:t>
            </a:r>
            <a:endParaRPr lang="ru-RU" b="1" dirty="0">
              <a:solidFill>
                <a:srgbClr val="000000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25055" y="2350652"/>
            <a:ext cx="185465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295692" y="2350652"/>
            <a:ext cx="266429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522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0"/>
            <a:ext cx="9143999" cy="613171"/>
          </a:xfrm>
          <a:solidFill>
            <a:srgbClr val="2E03E3"/>
          </a:solidFill>
        </p:spPr>
        <p:txBody>
          <a:bodyPr>
            <a:normAutofit/>
          </a:bodyPr>
          <a:lstStyle/>
          <a:p>
            <a:r>
              <a:rPr lang="ru-RU" sz="3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Махмуд  </a:t>
            </a:r>
            <a:r>
              <a:rPr lang="ru-RU" sz="38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Кашгари</a:t>
            </a:r>
            <a:r>
              <a:rPr lang="ru-RU" sz="38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XI</a:t>
            </a:r>
            <a:r>
              <a:rPr lang="ru-RU" sz="38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век)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1485"/>
            <a:ext cx="4572508" cy="2371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" t="8716"/>
          <a:stretch/>
        </p:blipFill>
        <p:spPr bwMode="auto">
          <a:xfrm>
            <a:off x="4914971" y="671486"/>
            <a:ext cx="4085521" cy="4173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" y="3036246"/>
            <a:ext cx="4914971" cy="1808975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ru-RU" b="1" dirty="0">
                <a:solidFill>
                  <a:srgbClr val="2200B0"/>
                </a:solidFill>
              </a:rPr>
              <a:t>Дивану  </a:t>
            </a:r>
            <a:r>
              <a:rPr lang="ru-RU" b="1" dirty="0" err="1">
                <a:solidFill>
                  <a:srgbClr val="2200B0"/>
                </a:solidFill>
              </a:rPr>
              <a:t>Лугатит-Турк</a:t>
            </a:r>
            <a:r>
              <a:rPr lang="ru-RU" b="1" dirty="0">
                <a:solidFill>
                  <a:srgbClr val="2200B0"/>
                </a:solidFill>
              </a:rPr>
              <a:t>  </a:t>
            </a:r>
            <a:r>
              <a:rPr lang="ru-RU" b="1" dirty="0" smtClean="0">
                <a:solidFill>
                  <a:srgbClr val="2200B0"/>
                </a:solidFill>
              </a:rPr>
              <a:t>-  </a:t>
            </a:r>
            <a:r>
              <a:rPr lang="ru-RU" b="1" dirty="0">
                <a:solidFill>
                  <a:srgbClr val="2200B0"/>
                </a:solidFill>
              </a:rPr>
              <a:t>словарь на арабском языке  был составлен Махмудом </a:t>
            </a:r>
            <a:r>
              <a:rPr lang="ru-RU" b="1" dirty="0" err="1">
                <a:solidFill>
                  <a:srgbClr val="2200B0"/>
                </a:solidFill>
              </a:rPr>
              <a:t>Кашгари</a:t>
            </a:r>
            <a:r>
              <a:rPr lang="ru-RU" b="1" dirty="0">
                <a:solidFill>
                  <a:srgbClr val="2200B0"/>
                </a:solidFill>
              </a:rPr>
              <a:t> в 1072—1074 гг., </a:t>
            </a:r>
          </a:p>
          <a:p>
            <a:pPr algn="ctr"/>
            <a:r>
              <a:rPr lang="ru-RU" b="1" dirty="0">
                <a:solidFill>
                  <a:srgbClr val="2200B0"/>
                </a:solidFill>
              </a:rPr>
              <a:t>где объяснены  многие географические названия и термины. Создал географическую карту мира.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70" y="646043"/>
            <a:ext cx="4085522" cy="419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406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352347"/>
            <a:ext cx="3913637" cy="932909"/>
          </a:xfrm>
        </p:spPr>
        <p:txBody>
          <a:bodyPr>
            <a:normAutofit/>
          </a:bodyPr>
          <a:lstStyle/>
          <a:p>
            <a:r>
              <a:rPr lang="ru-RU" sz="2200" b="1" dirty="0" err="1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Насыр</a:t>
            </a:r>
            <a:r>
              <a:rPr lang="ru-RU" sz="2200" b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200" b="1" dirty="0" err="1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Хисров</a:t>
            </a:r>
            <a:r>
              <a:rPr lang="ru-RU" sz="2200" b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200" b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 (1004 – 1088 гг.)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1957"/>
            <a:ext cx="3101727" cy="223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9512" y="3702126"/>
            <a:ext cx="8789344" cy="1377686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ru-RU" sz="2000" b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Совершил два путешествия в Юго-Западную Азию</a:t>
            </a:r>
          </a:p>
          <a:p>
            <a:pPr algn="ctr"/>
            <a:r>
              <a:rPr lang="ru-RU" sz="2000" b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 и Северо-Восточную  Африку, преодолев более 15 000 км трудного пути за семь лет. </a:t>
            </a:r>
            <a:r>
              <a:rPr lang="ru-RU" sz="2000" b="1" dirty="0" smtClean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 Удалось </a:t>
            </a:r>
            <a:r>
              <a:rPr lang="ru-RU" sz="2000" b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собрать массу интересных географических сведений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5" y="247633"/>
            <a:ext cx="4630938" cy="3332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6026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4175956" y="334658"/>
            <a:ext cx="0" cy="44580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713"/>
            <a:ext cx="2844316" cy="171396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14838" y="2056673"/>
            <a:ext cx="4287136" cy="2882634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ru-RU" sz="2200" b="1" dirty="0" err="1">
                <a:solidFill>
                  <a:srgbClr val="2200B0"/>
                </a:solidFill>
              </a:rPr>
              <a:t>Захириддин</a:t>
            </a:r>
            <a:r>
              <a:rPr lang="ru-RU" sz="2200" b="1" dirty="0">
                <a:solidFill>
                  <a:srgbClr val="2200B0"/>
                </a:solidFill>
              </a:rPr>
              <a:t> Мухаммад </a:t>
            </a:r>
            <a:r>
              <a:rPr lang="ru-RU" sz="2200" b="1" dirty="0" err="1">
                <a:solidFill>
                  <a:srgbClr val="2200B0"/>
                </a:solidFill>
              </a:rPr>
              <a:t>Бабур</a:t>
            </a:r>
            <a:endParaRPr lang="ru-RU" sz="2200" b="1" dirty="0">
              <a:solidFill>
                <a:srgbClr val="2200B0"/>
              </a:solidFill>
            </a:endParaRPr>
          </a:p>
          <a:p>
            <a:pPr algn="ctr"/>
            <a:r>
              <a:rPr lang="ru-RU" sz="2200" b="1" dirty="0" smtClean="0">
                <a:solidFill>
                  <a:srgbClr val="2200B0"/>
                </a:solidFill>
              </a:rPr>
              <a:t>(1483 </a:t>
            </a:r>
            <a:r>
              <a:rPr lang="ru-RU" sz="2200" b="1" dirty="0">
                <a:solidFill>
                  <a:srgbClr val="2200B0"/>
                </a:solidFill>
              </a:rPr>
              <a:t>– 1530)</a:t>
            </a:r>
          </a:p>
          <a:p>
            <a:pPr algn="ctr"/>
            <a:r>
              <a:rPr lang="ru-RU" sz="2200" b="1" dirty="0">
                <a:solidFill>
                  <a:srgbClr val="2200B0"/>
                </a:solidFill>
              </a:rPr>
              <a:t>В своем труде «</a:t>
            </a:r>
            <a:r>
              <a:rPr lang="ru-RU" sz="2200" b="1" dirty="0" err="1">
                <a:solidFill>
                  <a:srgbClr val="2200B0"/>
                </a:solidFill>
              </a:rPr>
              <a:t>Бабурнаме</a:t>
            </a:r>
            <a:r>
              <a:rPr lang="ru-RU" sz="2200" b="1" dirty="0">
                <a:solidFill>
                  <a:srgbClr val="2200B0"/>
                </a:solidFill>
              </a:rPr>
              <a:t>» оставил ценные сведения о природе Ферганской долины, Афганистана и Индии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507325" y="334658"/>
            <a:ext cx="0" cy="4416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4657"/>
            <a:ext cx="2016224" cy="212908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75706"/>
            <a:ext cx="2262126" cy="25755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035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26"/>
            <a:ext cx="9144000" cy="613171"/>
          </a:xfrm>
          <a:solidFill>
            <a:srgbClr val="4504FC"/>
          </a:solidFill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Географические открытия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62752" r="15462"/>
          <a:stretch/>
        </p:blipFill>
        <p:spPr bwMode="auto">
          <a:xfrm>
            <a:off x="2114042" y="8862220"/>
            <a:ext cx="6834796" cy="526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79" y="740435"/>
            <a:ext cx="2343634" cy="16026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81" y="2686060"/>
            <a:ext cx="2332233" cy="22755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991" y="724559"/>
            <a:ext cx="2547660" cy="19615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73" y="4260892"/>
            <a:ext cx="3695650" cy="700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5161" tIns="72581" rIns="145161" bIns="72581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Корабли «Санта-Мария», «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</a:rPr>
              <a:t>Нинья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» и «Пинта»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71337" y="2731371"/>
            <a:ext cx="2547660" cy="1254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5161" tIns="72581" rIns="145161" bIns="72581">
            <a:spAutoFit/>
          </a:bodyPr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Колумб объявляет открытую землю собственностью испанского короля.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778" y="2359379"/>
            <a:ext cx="2479559" cy="6840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5161" tIns="72581" rIns="145161" bIns="72581">
            <a:spAutoFit/>
          </a:bodyPr>
          <a:lstStyle/>
          <a:p>
            <a:r>
              <a:rPr lang="ru-RU" sz="1700" b="1" dirty="0">
                <a:solidFill>
                  <a:sysClr val="windowText" lastClr="000000"/>
                </a:solidFill>
              </a:rPr>
              <a:t>Христофор Колумб </a:t>
            </a:r>
            <a:r>
              <a:rPr lang="ru-RU" sz="1700" b="1" dirty="0" smtClean="0">
                <a:solidFill>
                  <a:sysClr val="windowText" lastClr="000000"/>
                </a:solidFill>
              </a:rPr>
              <a:t>(1451 </a:t>
            </a:r>
            <a:r>
              <a:rPr lang="ru-RU" sz="1700" b="1" dirty="0">
                <a:solidFill>
                  <a:sysClr val="windowText" lastClr="000000"/>
                </a:solidFill>
              </a:rPr>
              <a:t>– </a:t>
            </a:r>
            <a:r>
              <a:rPr lang="ru-RU" sz="1700" b="1" dirty="0" smtClean="0">
                <a:solidFill>
                  <a:sysClr val="windowText" lastClr="000000"/>
                </a:solidFill>
              </a:rPr>
              <a:t>1506) </a:t>
            </a:r>
            <a:endParaRPr lang="ru-RU" sz="1700" b="1" dirty="0">
              <a:solidFill>
                <a:sysClr val="windowText" lastClr="000000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262" y="2857524"/>
            <a:ext cx="3432576" cy="21040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265" y="724560"/>
            <a:ext cx="3576573" cy="20068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19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955" y="799953"/>
            <a:ext cx="2915252" cy="414198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335" y="2984583"/>
            <a:ext cx="2791277" cy="195735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2" y="799953"/>
            <a:ext cx="2800929" cy="414198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69" y="799951"/>
            <a:ext cx="2791279" cy="1943263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9153331" cy="700577"/>
          </a:xfrm>
          <a:prstGeom prst="rect">
            <a:avLst/>
          </a:prstGeom>
          <a:solidFill>
            <a:srgbClr val="2E03E3"/>
          </a:solidFill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Путь в Индию</a:t>
            </a:r>
          </a:p>
        </p:txBody>
      </p:sp>
    </p:spTree>
    <p:extLst>
      <p:ext uri="{BB962C8B-B14F-4D97-AF65-F5344CB8AC3E}">
        <p14:creationId xmlns:p14="http://schemas.microsoft.com/office/powerpoint/2010/main" val="14014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2886"/>
          </a:xfrm>
          <a:solidFill>
            <a:srgbClr val="2E03E3"/>
          </a:solidFill>
        </p:spPr>
        <p:txBody>
          <a:bodyPr>
            <a:normAutofit/>
          </a:bodyPr>
          <a:lstStyle/>
          <a:p>
            <a:r>
              <a:rPr lang="ru-RU" sz="2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Кругосветное путешествие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97" y="1828738"/>
            <a:ext cx="5315104" cy="33147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6" y="3143298"/>
            <a:ext cx="3581382" cy="182895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5" y="639835"/>
            <a:ext cx="3110635" cy="15843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3094" y="485599"/>
            <a:ext cx="5600911" cy="15146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ru-RU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Ф. Магеллан (1519-1522гг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.) -  </a:t>
            </a:r>
            <a:endParaRPr lang="ru-RU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оказал </a:t>
            </a:r>
            <a:r>
              <a:rPr lang="ru-RU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шарообразность 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Земли,  </a:t>
            </a:r>
            <a:r>
              <a:rPr lang="ru-RU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большая часть которой покрыта </a:t>
            </a:r>
            <a:r>
              <a:rPr lang="ru-RU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водой.</a:t>
            </a:r>
            <a:endParaRPr lang="ru-RU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435" y="2127152"/>
            <a:ext cx="3728027" cy="10260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45161" tIns="72581" rIns="145161" bIns="72581" rtlCol="0">
            <a:spAutoFit/>
          </a:bodyPr>
          <a:lstStyle/>
          <a:p>
            <a:r>
              <a:rPr lang="ru-RU" sz="19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Магелланов пролив, </a:t>
            </a:r>
          </a:p>
          <a:p>
            <a:r>
              <a:rPr lang="ru-RU" sz="19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Тихий океан,</a:t>
            </a:r>
          </a:p>
          <a:p>
            <a:r>
              <a:rPr lang="ru-RU" sz="1900" b="1" dirty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Остров Огненная </a:t>
            </a:r>
            <a:r>
              <a:rPr lang="ru-RU" sz="1900" b="1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Земля.</a:t>
            </a:r>
            <a:endParaRPr lang="ru-RU" sz="19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5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" y="0"/>
            <a:ext cx="9143999" cy="555747"/>
          </a:xfrm>
          <a:solidFill>
            <a:srgbClr val="2E03E3"/>
          </a:solidFill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Открытие Антарктиды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64" y="1650363"/>
            <a:ext cx="4092270" cy="33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5" y="555747"/>
            <a:ext cx="4402323" cy="252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6" y="3075805"/>
            <a:ext cx="4409291" cy="197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31700" y="555747"/>
            <a:ext cx="4769463" cy="1026023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ru-RU" sz="1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В 1820 </a:t>
            </a:r>
            <a:r>
              <a:rPr lang="ru-RU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году российские мореплаватели </a:t>
            </a:r>
          </a:p>
          <a:p>
            <a:pPr algn="ctr"/>
            <a:r>
              <a:rPr lang="ru-RU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открыли  </a:t>
            </a:r>
            <a:r>
              <a:rPr lang="ru-RU" sz="19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Антарктиду.</a:t>
            </a:r>
            <a:endParaRPr lang="ru-RU" sz="19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40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39F4BD5-6EF2-4024-9787-0DD9FAE13C32}"/>
              </a:ext>
            </a:extLst>
          </p:cNvPr>
          <p:cNvSpPr txBox="1"/>
          <p:nvPr/>
        </p:nvSpPr>
        <p:spPr>
          <a:xfrm>
            <a:off x="6444208" y="2004179"/>
            <a:ext cx="266010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50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Благодаря смелым и отважным путешественникам, не осталось «белых» пятен, ученым не удалось до конца объяснить все особенности природы, поэтому работают научные </a:t>
            </a:r>
            <a:r>
              <a:rPr lang="ru-RU" b="1" dirty="0" smtClean="0">
                <a:solidFill>
                  <a:srgbClr val="450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экспедиции. </a:t>
            </a:r>
            <a:endParaRPr lang="en-US" b="1" dirty="0">
              <a:solidFill>
                <a:srgbClr val="4504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C04FBF7-7C21-43D6-AAC4-17999087A65B}"/>
              </a:ext>
            </a:extLst>
          </p:cNvPr>
          <p:cNvSpPr txBox="1"/>
          <p:nvPr/>
        </p:nvSpPr>
        <p:spPr>
          <a:xfrm flipH="1">
            <a:off x="39687" y="2821224"/>
            <a:ext cx="2741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50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географов – научить людей пользоваться природными ресурсами, не нанося ущерба </a:t>
            </a:r>
            <a:r>
              <a:rPr lang="ru-RU" b="1" dirty="0" smtClean="0">
                <a:solidFill>
                  <a:srgbClr val="4504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природе.</a:t>
            </a:r>
            <a:endParaRPr lang="en-US" b="1" dirty="0">
              <a:solidFill>
                <a:srgbClr val="4504F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CB1D11-DA63-4413-A5E9-994210DA66D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18443" r="18443"/>
          <a:stretch>
            <a:fillRect/>
          </a:stretch>
        </p:blipFill>
        <p:spPr>
          <a:xfrm>
            <a:off x="2339753" y="91948"/>
            <a:ext cx="1980220" cy="247980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6022F4-66F9-4311-9104-51CA48061F1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21614" r="21614"/>
          <a:stretch>
            <a:fillRect/>
          </a:stretch>
        </p:blipFill>
        <p:spPr>
          <a:xfrm>
            <a:off x="39687" y="91948"/>
            <a:ext cx="2192053" cy="2479802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081A50D-616C-4652-872D-5AA9A93F9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522" y="2685412"/>
            <a:ext cx="3178956" cy="2308324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F0EBA02-A397-42CC-A06D-A36D561B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695" y="91946"/>
            <a:ext cx="2015513" cy="247980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4F49C0D-F269-44DF-90C8-8D747FA83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7818" y="99301"/>
            <a:ext cx="2372883" cy="1904878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83548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8884B187-F175-419E-8D7B-1340AD027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491630"/>
            <a:ext cx="8424936" cy="342038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C308626-C54E-4CB0-854D-D82A6A52A8BF}"/>
              </a:ext>
            </a:extLst>
          </p:cNvPr>
          <p:cNvSpPr txBox="1"/>
          <p:nvPr/>
        </p:nvSpPr>
        <p:spPr>
          <a:xfrm>
            <a:off x="65516" y="159482"/>
            <a:ext cx="90247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Нынешнее поколение географов оснащено новейшей техникой, компьютерами, космическим снимками. Искусственные спутники способны определить координаты любой точки на Земле, что ускоряет процесс составления карт.</a:t>
            </a:r>
            <a:endParaRPr lang="en-US" b="1" i="1" dirty="0">
              <a:solidFill>
                <a:srgbClr val="220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88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24" y="396493"/>
            <a:ext cx="7772401" cy="613171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4400" b="1" i="1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2200B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План урока: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2" y="209972"/>
            <a:ext cx="2040041" cy="1561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83619420"/>
              </p:ext>
            </p:extLst>
          </p:nvPr>
        </p:nvGraphicFramePr>
        <p:xfrm>
          <a:off x="1029370" y="1707815"/>
          <a:ext cx="7791102" cy="3240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0817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3C87135-BDC6-42B8-AA45-61C2E82081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53C87135-BDC6-42B8-AA45-61C2E82081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53C87135-BDC6-42B8-AA45-61C2E82081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53C87135-BDC6-42B8-AA45-61C2E82081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359C0CC-7ADF-4A16-A65E-CB4DC2AAE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B359C0CC-7ADF-4A16-A65E-CB4DC2AAE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B359C0CC-7ADF-4A16-A65E-CB4DC2AAE2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B359C0CC-7ADF-4A16-A65E-CB4DC2AAE2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EDC4689-DD1C-4CB8-A627-E2D6A5D51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graphicEl>
                                              <a:dgm id="{1EDC4689-DD1C-4CB8-A627-E2D6A5D51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graphicEl>
                                              <a:dgm id="{1EDC4689-DD1C-4CB8-A627-E2D6A5D518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1EDC4689-DD1C-4CB8-A627-E2D6A5D518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5304E3-ADA1-4593-ACEF-C96EFFDD9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graphicEl>
                                              <a:dgm id="{265304E3-ADA1-4593-ACEF-C96EFFDD9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graphicEl>
                                              <a:dgm id="{265304E3-ADA1-4593-ACEF-C96EFFDD9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graphicEl>
                                              <a:dgm id="{265304E3-ADA1-4593-ACEF-C96EFFDD9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3768ECA-3A61-483E-A044-3FF05EBE9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graphicEl>
                                              <a:dgm id="{13768ECA-3A61-483E-A044-3FF05EBE9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graphicEl>
                                              <a:dgm id="{13768ECA-3A61-483E-A044-3FF05EBE91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graphicEl>
                                              <a:dgm id="{13768ECA-3A61-483E-A044-3FF05EBE91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064B4E-F3D2-4A61-BDB2-CA2071ECE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40064B4E-F3D2-4A61-BDB2-CA2071ECE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graphicEl>
                                              <a:dgm id="{40064B4E-F3D2-4A61-BDB2-CA2071ECE7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graphicEl>
                                              <a:dgm id="{40064B4E-F3D2-4A61-BDB2-CA2071ECE7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14CCAB-ABD5-4B2C-888E-5B6DE753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Заполните таблицу</a:t>
            </a:r>
            <a:endParaRPr lang="en-US" sz="3200" b="1" dirty="0">
              <a:solidFill>
                <a:srgbClr val="220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4219E926-0A5E-4CD4-8567-08D278AE5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197436"/>
              </p:ext>
            </p:extLst>
          </p:nvPr>
        </p:nvGraphicFramePr>
        <p:xfrm>
          <a:off x="287524" y="987574"/>
          <a:ext cx="8424936" cy="3845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xmlns="" val="1747851954"/>
                    </a:ext>
                  </a:extLst>
                </a:gridCol>
                <a:gridCol w="2052228">
                  <a:extLst>
                    <a:ext uri="{9D8B030D-6E8A-4147-A177-3AD203B41FA5}">
                      <a16:colId xmlns:a16="http://schemas.microsoft.com/office/drawing/2014/main" xmlns="" val="2071824926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320276444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4273367046"/>
                    </a:ext>
                  </a:extLst>
                </a:gridCol>
              </a:tblGrid>
              <a:tr h="96134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0000"/>
                          </a:solidFill>
                        </a:rPr>
                        <a:t>Путешественники</a:t>
                      </a:r>
                    </a:p>
                    <a:p>
                      <a:pPr algn="ctr"/>
                      <a:endParaRPr lang="en-US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0000"/>
                          </a:solidFill>
                        </a:rPr>
                        <a:t>Страна снарядившая экспедиции</a:t>
                      </a:r>
                      <a:endParaRPr lang="en-US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0000"/>
                          </a:solidFill>
                        </a:rPr>
                        <a:t>Даты путешествия</a:t>
                      </a:r>
                      <a:endParaRPr lang="en-US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0000"/>
                          </a:solidFill>
                        </a:rPr>
                        <a:t>Открытые 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rgbClr val="000000"/>
                          </a:solidFill>
                        </a:rPr>
                        <a:t>Земли</a:t>
                      </a:r>
                      <a:endParaRPr lang="en-US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0788275"/>
                  </a:ext>
                </a:extLst>
              </a:tr>
              <a:tr h="96134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0000"/>
                          </a:solidFill>
                        </a:rPr>
                        <a:t>Христофор Колумб</a:t>
                      </a:r>
                      <a:endParaRPr lang="en-US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5467703"/>
                  </a:ext>
                </a:extLst>
              </a:tr>
              <a:tr h="96134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0000"/>
                          </a:solidFill>
                        </a:rPr>
                        <a:t>Фернан Магеллан</a:t>
                      </a:r>
                      <a:endParaRPr lang="en-US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9925059"/>
                  </a:ext>
                </a:extLst>
              </a:tr>
              <a:tr h="96134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000000"/>
                          </a:solidFill>
                        </a:rPr>
                        <a:t>Беллинсгаузен Ф. и Лазарев М.</a:t>
                      </a:r>
                      <a:endParaRPr lang="en-US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8592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6627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814CCAB-ABD5-4B2C-888E-5B6DE7538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Заполните таблицу</a:t>
            </a:r>
            <a:endParaRPr lang="en-US" sz="3200" b="1" dirty="0">
              <a:solidFill>
                <a:srgbClr val="220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4219E926-0A5E-4CD4-8567-08D278AE5D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539497"/>
              </p:ext>
            </p:extLst>
          </p:nvPr>
        </p:nvGraphicFramePr>
        <p:xfrm>
          <a:off x="287524" y="987574"/>
          <a:ext cx="8424936" cy="38453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1747851954"/>
                    </a:ext>
                  </a:extLst>
                </a:gridCol>
                <a:gridCol w="1980220">
                  <a:extLst>
                    <a:ext uri="{9D8B030D-6E8A-4147-A177-3AD203B41FA5}">
                      <a16:colId xmlns:a16="http://schemas.microsoft.com/office/drawing/2014/main" xmlns="" val="2071824926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320276444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4273367046"/>
                    </a:ext>
                  </a:extLst>
                </a:gridCol>
              </a:tblGrid>
              <a:tr h="96134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17C02"/>
                          </a:solidFill>
                        </a:rPr>
                        <a:t>Путешественники</a:t>
                      </a:r>
                    </a:p>
                    <a:p>
                      <a:pPr algn="ctr"/>
                      <a:endParaRPr lang="en-US" b="1" dirty="0">
                        <a:solidFill>
                          <a:srgbClr val="117C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17C02"/>
                          </a:solidFill>
                        </a:rPr>
                        <a:t>Страна снарядившая экспедиции</a:t>
                      </a:r>
                      <a:endParaRPr lang="en-US" b="1" dirty="0">
                        <a:solidFill>
                          <a:srgbClr val="117C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17C02"/>
                          </a:solidFill>
                        </a:rPr>
                        <a:t>Даты путешествия</a:t>
                      </a:r>
                      <a:endParaRPr lang="en-US" b="1" dirty="0">
                        <a:solidFill>
                          <a:srgbClr val="117C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117C02"/>
                          </a:solidFill>
                        </a:rPr>
                        <a:t>Открытые 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rgbClr val="117C02"/>
                          </a:solidFill>
                        </a:rPr>
                        <a:t>Земли</a:t>
                      </a:r>
                      <a:endParaRPr lang="en-US" b="1" dirty="0">
                        <a:solidFill>
                          <a:srgbClr val="117C02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0788275"/>
                  </a:ext>
                </a:extLst>
              </a:tr>
              <a:tr h="96134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</a:rPr>
                        <a:t>Христофор Колумб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Испания</a:t>
                      </a:r>
                    </a:p>
                    <a:p>
                      <a:pPr algn="ctr"/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1492 г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Америка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45467703"/>
                  </a:ext>
                </a:extLst>
              </a:tr>
              <a:tr h="96134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</a:rPr>
                        <a:t>Фернан Магеллан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Испания</a:t>
                      </a:r>
                    </a:p>
                    <a:p>
                      <a:pPr algn="ctr"/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1519-1522 </a:t>
                      </a:r>
                      <a:r>
                        <a:rPr lang="ru-RU" b="1" dirty="0" err="1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гг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Кругосветное путешествие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29925059"/>
                  </a:ext>
                </a:extLst>
              </a:tr>
              <a:tr h="961345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</a:rPr>
                        <a:t>Беллинсгаузен Ф. и Лазарев М.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1820г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2200B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Антарктида</a:t>
                      </a:r>
                      <a:endParaRPr lang="en-US" b="1" dirty="0">
                        <a:solidFill>
                          <a:srgbClr val="2200B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58592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37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95339" y="0"/>
            <a:ext cx="4455394" cy="518869"/>
          </a:xfrm>
          <a:prstGeom prst="rect">
            <a:avLst/>
          </a:prstGeom>
        </p:spPr>
        <p:txBody>
          <a:bodyPr vert="horz" wrap="square" lIns="0" tIns="26171" rIns="0" bIns="0" rtlCol="0" anchor="ctr">
            <a:spAutoFit/>
          </a:bodyPr>
          <a:lstStyle/>
          <a:p>
            <a:pPr marL="20131">
              <a:lnSpc>
                <a:spcPct val="100000"/>
              </a:lnSpc>
              <a:spcBef>
                <a:spcPts val="206"/>
              </a:spcBef>
            </a:pPr>
            <a:r>
              <a:rPr lang="ru-RU" sz="3200" b="1" spc="24" dirty="0">
                <a:solidFill>
                  <a:srgbClr val="2200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Задание: </a:t>
            </a:r>
            <a:endParaRPr sz="3200" b="1" spc="8" dirty="0">
              <a:solidFill>
                <a:srgbClr val="2200B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35515" y="252618"/>
            <a:ext cx="400608" cy="400608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5" name="object 5"/>
          <p:cNvSpPr/>
          <p:nvPr/>
        </p:nvSpPr>
        <p:spPr>
          <a:xfrm>
            <a:off x="522438" y="1078336"/>
            <a:ext cx="1734295" cy="634130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8" name="object 8"/>
          <p:cNvSpPr txBox="1"/>
          <p:nvPr/>
        </p:nvSpPr>
        <p:spPr>
          <a:xfrm>
            <a:off x="2374802" y="704933"/>
            <a:ext cx="6522480" cy="4185949"/>
          </a:xfrm>
          <a:prstGeom prst="rect">
            <a:avLst/>
          </a:prstGeom>
        </p:spPr>
        <p:txBody>
          <a:bodyPr vert="horz" wrap="square" lIns="0" tIns="34222" rIns="0" bIns="0" rtlCol="0">
            <a:spAutoFit/>
          </a:bodyPr>
          <a:lstStyle/>
          <a:p>
            <a:pPr marL="20131" marR="8052">
              <a:lnSpc>
                <a:spcPts val="2235"/>
              </a:lnSpc>
              <a:spcBef>
                <a:spcPts val="270"/>
              </a:spcBef>
            </a:pPr>
            <a:r>
              <a:rPr lang="ru-RU" sz="3170" b="1" dirty="0">
                <a:solidFill>
                  <a:srgbClr val="00A650"/>
                </a:solidFill>
                <a:latin typeface="Arial"/>
                <a:cs typeface="Arial"/>
              </a:rPr>
              <a:t>1. Прочитать </a:t>
            </a: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endParaRPr lang="ru-RU" sz="317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r>
              <a:rPr lang="ru-RU" sz="3170" b="1" dirty="0">
                <a:solidFill>
                  <a:srgbClr val="00A650"/>
                </a:solidFill>
                <a:latin typeface="Arial"/>
                <a:cs typeface="Arial"/>
              </a:rPr>
              <a:t>§ 2. Географические открытия и </a:t>
            </a: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endParaRPr lang="ru-RU" sz="317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r>
              <a:rPr lang="ru-RU" sz="3170" b="1" dirty="0">
                <a:solidFill>
                  <a:srgbClr val="00A650"/>
                </a:solidFill>
                <a:latin typeface="Arial"/>
                <a:cs typeface="Arial"/>
              </a:rPr>
              <a:t>современная </a:t>
            </a:r>
            <a:r>
              <a:rPr lang="ru-RU" sz="3170" b="1" dirty="0" smtClean="0">
                <a:solidFill>
                  <a:srgbClr val="00A650"/>
                </a:solidFill>
                <a:latin typeface="Arial"/>
                <a:cs typeface="Arial"/>
              </a:rPr>
              <a:t>география.</a:t>
            </a:r>
            <a:endParaRPr lang="ru-RU" sz="317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endParaRPr lang="ru-RU" sz="317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r>
              <a:rPr lang="ru-RU" sz="3170" b="1" dirty="0">
                <a:solidFill>
                  <a:srgbClr val="00A650"/>
                </a:solidFill>
                <a:latin typeface="Arial"/>
                <a:cs typeface="Arial"/>
              </a:rPr>
              <a:t>2. Ответить на вопросы </a:t>
            </a:r>
            <a:r>
              <a:rPr lang="ru-RU" sz="3170" b="1" dirty="0" smtClean="0">
                <a:solidFill>
                  <a:srgbClr val="00A650"/>
                </a:solidFill>
                <a:latin typeface="Arial"/>
                <a:cs typeface="Arial"/>
              </a:rPr>
              <a:t>стр.10</a:t>
            </a:r>
            <a:endParaRPr lang="ru-RU" sz="317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endParaRPr lang="ru-RU" sz="317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r>
              <a:rPr lang="ru-RU" sz="3170" b="1" dirty="0">
                <a:solidFill>
                  <a:srgbClr val="00A650"/>
                </a:solidFill>
                <a:latin typeface="Arial"/>
                <a:cs typeface="Arial"/>
              </a:rPr>
              <a:t>3. Найдите информацию:</a:t>
            </a: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r>
              <a:rPr lang="ru-RU" sz="3170" b="1" dirty="0">
                <a:solidFill>
                  <a:srgbClr val="00A650"/>
                </a:solidFill>
                <a:latin typeface="Arial"/>
                <a:cs typeface="Arial"/>
              </a:rPr>
              <a:t> </a:t>
            </a: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r>
              <a:rPr lang="ru-RU" sz="3170" b="1" dirty="0">
                <a:solidFill>
                  <a:srgbClr val="00A650"/>
                </a:solidFill>
                <a:latin typeface="Arial"/>
                <a:cs typeface="Arial"/>
              </a:rPr>
              <a:t>Кем была открыта Австралия?</a:t>
            </a: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endParaRPr lang="ru-RU" sz="3170" b="1" dirty="0">
              <a:solidFill>
                <a:srgbClr val="00A650"/>
              </a:solidFill>
              <a:latin typeface="Arial"/>
              <a:cs typeface="Arial"/>
            </a:endParaRPr>
          </a:p>
          <a:p>
            <a:pPr marL="20131" marR="8052">
              <a:lnSpc>
                <a:spcPts val="2235"/>
              </a:lnSpc>
              <a:spcBef>
                <a:spcPts val="270"/>
              </a:spcBef>
            </a:pPr>
            <a:endParaRPr lang="ru-RU" sz="3170" b="1" dirty="0">
              <a:solidFill>
                <a:srgbClr val="00A65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684705" y="4745911"/>
            <a:ext cx="5948745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1797"/>
          </a:p>
        </p:txBody>
      </p:sp>
      <p:sp>
        <p:nvSpPr>
          <p:cNvPr id="10" name="object 10"/>
          <p:cNvSpPr/>
          <p:nvPr/>
        </p:nvSpPr>
        <p:spPr>
          <a:xfrm>
            <a:off x="4996448" y="4623978"/>
            <a:ext cx="3908456" cy="413349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1797" dirty="0"/>
          </a:p>
        </p:txBody>
      </p:sp>
      <p:grpSp>
        <p:nvGrpSpPr>
          <p:cNvPr id="13" name="object 13"/>
          <p:cNvGrpSpPr/>
          <p:nvPr/>
        </p:nvGrpSpPr>
        <p:grpSpPr>
          <a:xfrm>
            <a:off x="600218" y="1901522"/>
            <a:ext cx="1437361" cy="2145977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511023" y="4176287"/>
            <a:ext cx="1654778" cy="367393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1797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5"/>
          <a:stretch/>
        </p:blipFill>
        <p:spPr bwMode="auto">
          <a:xfrm>
            <a:off x="3112719" y="1742748"/>
            <a:ext cx="5803579" cy="3229503"/>
          </a:xfrm>
          <a:prstGeom prst="cloud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03" y="114094"/>
            <a:ext cx="1900068" cy="2304745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Прямая со стрелкой 3"/>
          <p:cNvCxnSpPr/>
          <p:nvPr/>
        </p:nvCxnSpPr>
        <p:spPr>
          <a:xfrm>
            <a:off x="2342689" y="1428654"/>
            <a:ext cx="2172149" cy="16189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42691" y="141168"/>
            <a:ext cx="6059152" cy="1123739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Люди  издавна  проявляли интерес к природе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2342690" y="1428654"/>
            <a:ext cx="1086074" cy="161893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342690" y="1428654"/>
            <a:ext cx="3458289" cy="128598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2342690" y="1428655"/>
            <a:ext cx="4687268" cy="99018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27702" y="3047584"/>
            <a:ext cx="3201063" cy="1931684"/>
          </a:xfrm>
          <a:prstGeom prst="rect">
            <a:avLst/>
          </a:prstGeom>
          <a:noFill/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ru-RU" sz="2900" b="1" dirty="0">
                <a:solidFill>
                  <a:srgbClr val="892727"/>
                </a:solidFill>
                <a:latin typeface="Arial" pitchFamily="34" charset="0"/>
                <a:cs typeface="Arial" pitchFamily="34" charset="0"/>
              </a:rPr>
              <a:t>Пользовались дарами  окружающей среды</a:t>
            </a:r>
          </a:p>
        </p:txBody>
      </p:sp>
    </p:spTree>
    <p:extLst>
      <p:ext uri="{BB962C8B-B14F-4D97-AF65-F5344CB8AC3E}">
        <p14:creationId xmlns:p14="http://schemas.microsoft.com/office/powerpoint/2010/main" val="16771003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4" y="195486"/>
            <a:ext cx="9144000" cy="919757"/>
          </a:xfrm>
        </p:spPr>
        <p:txBody>
          <a:bodyPr>
            <a:noAutofit/>
          </a:bodyPr>
          <a:lstStyle/>
          <a:p>
            <a:r>
              <a:rPr lang="ru-RU" sz="2900" b="1" i="1" dirty="0">
                <a:solidFill>
                  <a:srgbClr val="4504FC"/>
                </a:solidFill>
              </a:rPr>
              <a:t>Осваивали местность, где обитали  и проникали</a:t>
            </a:r>
            <a:br>
              <a:rPr lang="ru-RU" sz="2900" b="1" i="1" dirty="0">
                <a:solidFill>
                  <a:srgbClr val="4504FC"/>
                </a:solidFill>
              </a:rPr>
            </a:br>
            <a:r>
              <a:rPr lang="ru-RU" sz="2900" b="1" i="1" dirty="0">
                <a:solidFill>
                  <a:srgbClr val="4504FC"/>
                </a:solidFill>
              </a:rPr>
              <a:t> в более отдаленные районы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1" y="1311609"/>
            <a:ext cx="4401459" cy="3637383"/>
          </a:xfrm>
          <a:prstGeom prst="rect">
            <a:avLst/>
          </a:prstGeom>
          <a:noFill/>
          <a:ln>
            <a:noFill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24" y="1311609"/>
            <a:ext cx="4286388" cy="3637383"/>
          </a:xfrm>
          <a:prstGeom prst="rect">
            <a:avLst/>
          </a:prstGeom>
          <a:noFill/>
          <a:ln>
            <a:noFill/>
          </a:ln>
          <a:effectLst>
            <a:glow rad="101600">
              <a:srgbClr val="FFC000">
                <a:alpha val="60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353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13" y="3682865"/>
            <a:ext cx="8745757" cy="1232232"/>
          </a:xfrm>
        </p:spPr>
        <p:txBody>
          <a:bodyPr>
            <a:noAutofit/>
          </a:bodyPr>
          <a:lstStyle/>
          <a:p>
            <a:r>
              <a:rPr lang="ru-RU" sz="3800" b="1" i="1" dirty="0">
                <a:solidFill>
                  <a:srgbClr val="2200B0"/>
                </a:solidFill>
                <a:latin typeface="Arial" pitchFamily="34" charset="0"/>
                <a:cs typeface="Arial" pitchFamily="34" charset="0"/>
              </a:rPr>
              <a:t>Начали  осваивать  моря, открывали  новые  земли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06" y="228404"/>
            <a:ext cx="2800929" cy="34292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541" y="200320"/>
            <a:ext cx="2800929" cy="345737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02" y="228404"/>
            <a:ext cx="2457958" cy="3429286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83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t="2315" r="3844" b="4207"/>
          <a:stretch/>
        </p:blipFill>
        <p:spPr bwMode="auto">
          <a:xfrm>
            <a:off x="209640" y="2211710"/>
            <a:ext cx="4458621" cy="26282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5432" r="5816" b="3555"/>
          <a:stretch/>
        </p:blipFill>
        <p:spPr bwMode="auto">
          <a:xfrm>
            <a:off x="4520167" y="2067694"/>
            <a:ext cx="4458621" cy="26282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438950" y="123478"/>
            <a:ext cx="4310528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2E03E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  <a:t>Путешественники</a:t>
            </a:r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209640" y="878978"/>
            <a:ext cx="2556284" cy="648656"/>
          </a:xfrm>
          <a:prstGeom prst="wedgeRoundRectCallout">
            <a:avLst>
              <a:gd name="adj1" fmla="val 35225"/>
              <a:gd name="adj2" fmla="val -104575"/>
              <a:gd name="adj3" fmla="val 16667"/>
            </a:avLst>
          </a:prstGeom>
          <a:solidFill>
            <a:schemeClr val="bg1"/>
          </a:solidFill>
          <a:ln>
            <a:solidFill>
              <a:srgbClr val="2200B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E03E3"/>
                </a:solidFill>
              </a:rPr>
              <a:t>Брали на заметку уведенное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2879812" y="1095586"/>
            <a:ext cx="2412268" cy="864096"/>
          </a:xfrm>
          <a:prstGeom prst="wedgeRoundRectCallout">
            <a:avLst>
              <a:gd name="adj1" fmla="val -21399"/>
              <a:gd name="adj2" fmla="val -78373"/>
              <a:gd name="adj3" fmla="val 16667"/>
            </a:avLst>
          </a:prstGeom>
          <a:solidFill>
            <a:schemeClr val="bg1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E03E3"/>
                </a:solidFill>
              </a:rPr>
              <a:t>Производили описание местности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400092" y="1095586"/>
            <a:ext cx="2088232" cy="864096"/>
          </a:xfrm>
          <a:prstGeom prst="wedgeRoundRectCallout">
            <a:avLst>
              <a:gd name="adj1" fmla="val -28458"/>
              <a:gd name="adj2" fmla="val -79522"/>
              <a:gd name="adj3" fmla="val 16667"/>
            </a:avLst>
          </a:prstGeom>
          <a:solidFill>
            <a:schemeClr val="bg1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E03E3"/>
                </a:solidFill>
              </a:rPr>
              <a:t>Быта местных народов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7128284" y="303499"/>
            <a:ext cx="1850504" cy="684076"/>
          </a:xfrm>
          <a:prstGeom prst="wedgeRoundRectCallout">
            <a:avLst>
              <a:gd name="adj1" fmla="val -66314"/>
              <a:gd name="adj2" fmla="val -27537"/>
              <a:gd name="adj3" fmla="val 16667"/>
            </a:avLst>
          </a:prstGeom>
          <a:solidFill>
            <a:schemeClr val="bg1"/>
          </a:solidFill>
          <a:ln>
            <a:solidFill>
              <a:srgbClr val="4504F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2E03E3"/>
                </a:solidFill>
              </a:rPr>
              <a:t>Составляли чертежи</a:t>
            </a:r>
          </a:p>
        </p:txBody>
      </p:sp>
    </p:spTree>
    <p:extLst>
      <p:ext uri="{BB962C8B-B14F-4D97-AF65-F5344CB8AC3E}">
        <p14:creationId xmlns:p14="http://schemas.microsoft.com/office/powerpoint/2010/main" val="2063412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01045" y="2170914"/>
            <a:ext cx="2972414" cy="2666632"/>
          </a:xfrm>
        </p:spPr>
        <p:txBody>
          <a:bodyPr>
            <a:normAutofit fontScale="90000"/>
          </a:bodyPr>
          <a:lstStyle/>
          <a:p>
            <a:r>
              <a:rPr lang="ru-RU" sz="2200" b="1" i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  <a:t>Первым </a:t>
            </a:r>
            <a:br>
              <a:rPr lang="ru-RU" sz="2200" b="1" i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i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  <a:t>и сравнительно точно определившим размеры Земли </a:t>
            </a:r>
            <a:br>
              <a:rPr lang="ru-RU" sz="2200" b="1" i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i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en-US" sz="2200" b="1" i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  <a:t>III</a:t>
            </a:r>
            <a:r>
              <a:rPr lang="ru-RU" sz="2200" b="1" i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  <a:t> веке до н.э. был древнегреческий  ученый </a:t>
            </a:r>
            <a:br>
              <a:rPr lang="ru-RU" sz="2200" b="1" i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</a:br>
            <a:r>
              <a:rPr lang="ru-RU" sz="2900" b="1" i="1" dirty="0">
                <a:solidFill>
                  <a:srgbClr val="2E03E3"/>
                </a:solidFill>
                <a:latin typeface="Arial" pitchFamily="34" charset="0"/>
                <a:cs typeface="Arial" pitchFamily="34" charset="0"/>
              </a:rPr>
              <a:t>Эратосфен.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8" y="94133"/>
            <a:ext cx="5601857" cy="4458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37" y="94132"/>
            <a:ext cx="3082122" cy="225204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379" y="4625726"/>
            <a:ext cx="2769480" cy="423641"/>
          </a:xfrm>
          <a:prstGeom prst="rect">
            <a:avLst/>
          </a:prstGeom>
          <a:noFill/>
        </p:spPr>
        <p:txBody>
          <a:bodyPr wrap="none" lIns="145161" tIns="72581" rIns="145161" bIns="72581" rtlCol="0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Страница 7 рисунок 1</a:t>
            </a:r>
          </a:p>
        </p:txBody>
      </p:sp>
    </p:spTree>
    <p:extLst>
      <p:ext uri="{BB962C8B-B14F-4D97-AF65-F5344CB8AC3E}">
        <p14:creationId xmlns:p14="http://schemas.microsoft.com/office/powerpoint/2010/main" val="531793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405" y="2283718"/>
            <a:ext cx="3381803" cy="2653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97" y="1264372"/>
            <a:ext cx="2385234" cy="334729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lumMod val="20000"/>
                <a:lumOff val="80000"/>
                <a:alpha val="6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12834"/>
            <a:ext cx="9144000" cy="1069909"/>
          </a:xfrm>
          <a:prstGeom prst="rect">
            <a:avLst/>
          </a:prstGeom>
          <a:solidFill>
            <a:srgbClr val="2E03E3"/>
          </a:solidFill>
        </p:spPr>
        <p:txBody>
          <a:bodyPr wrap="square" lIns="145161" tIns="72581" rIns="145161" bIns="72581" rtlCol="0">
            <a:spAutoFit/>
          </a:bodyPr>
          <a:lstStyle/>
          <a:p>
            <a:pPr algn="ctr"/>
            <a:r>
              <a:rPr lang="ru-RU" sz="2000" b="1" i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К.Птолемей</a:t>
            </a:r>
            <a:r>
              <a:rPr lang="ru-RU" sz="20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живший во </a:t>
            </a:r>
            <a:r>
              <a:rPr lang="en-US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II</a:t>
            </a:r>
            <a:r>
              <a:rPr lang="ru-RU" sz="20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век до н.э. составил более совершенную карту, на которой  нашлось место большей части  Европы и  Азии, а также Северной Африке.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7599" y="4611668"/>
            <a:ext cx="2925132" cy="439724"/>
          </a:xfrm>
          <a:prstGeom prst="rect">
            <a:avLst/>
          </a:prstGeom>
          <a:noFill/>
        </p:spPr>
        <p:txBody>
          <a:bodyPr wrap="none" lIns="145161" tIns="72581" rIns="145161" bIns="72581" rtlCol="0">
            <a:spAutoFit/>
          </a:bodyPr>
          <a:lstStyle/>
          <a:p>
            <a:r>
              <a:rPr lang="ru-RU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Страница 8 рисунок 2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895" y="1264372"/>
            <a:ext cx="2742539" cy="334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553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12"/>
            <a:ext cx="9144000" cy="800167"/>
          </a:xfrm>
          <a:solidFill>
            <a:srgbClr val="2E03E3"/>
          </a:solidFill>
        </p:spPr>
        <p:txBody>
          <a:bodyPr>
            <a:normAutofit/>
          </a:bodyPr>
          <a:lstStyle/>
          <a:p>
            <a:r>
              <a:rPr lang="ru-RU" sz="25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Огромный  вклад в развитие географии внесли  наши выдающиеся предки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41" y="938224"/>
            <a:ext cx="3601194" cy="3691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08005" y="938224"/>
            <a:ext cx="5195598" cy="2198620"/>
          </a:xfrm>
          <a:prstGeom prst="rect">
            <a:avLst/>
          </a:prstGeom>
        </p:spPr>
        <p:txBody>
          <a:bodyPr wrap="square" lIns="145161" tIns="72581" rIns="145161" bIns="72581">
            <a:spAutoFit/>
          </a:bodyPr>
          <a:lstStyle/>
          <a:p>
            <a:pPr algn="ctr"/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Мухаммад Аль-Хорезми в своей книге  «</a:t>
            </a:r>
            <a:r>
              <a:rPr lang="ru-RU" sz="2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Китаб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сурад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аль-</a:t>
            </a:r>
            <a:r>
              <a:rPr lang="ru-RU" sz="2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арз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» («Книга описания Земли») 833 г., придерживался мнения , что Земля имеет шарообразную форму.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05" y="3017397"/>
            <a:ext cx="5195598" cy="201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8638" y="4638080"/>
            <a:ext cx="2925132" cy="439724"/>
          </a:xfrm>
          <a:prstGeom prst="rect">
            <a:avLst/>
          </a:prstGeom>
          <a:noFill/>
        </p:spPr>
        <p:txBody>
          <a:bodyPr wrap="none" lIns="145161" tIns="72581" rIns="145161" bIns="72581" rtlCol="0">
            <a:spAutoFit/>
          </a:bodyPr>
          <a:lstStyle/>
          <a:p>
            <a:r>
              <a:rPr lang="ru-RU" sz="19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Страница 9 рисунок 3</a:t>
            </a:r>
          </a:p>
        </p:txBody>
      </p:sp>
    </p:spTree>
    <p:extLst>
      <p:ext uri="{BB962C8B-B14F-4D97-AF65-F5344CB8AC3E}">
        <p14:creationId xmlns:p14="http://schemas.microsoft.com/office/powerpoint/2010/main" val="359116957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158841</TotalTime>
  <Words>499</Words>
  <Application>Microsoft Office PowerPoint</Application>
  <PresentationFormat>Экран (16:9)</PresentationFormat>
  <Paragraphs>100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1_Office Theme</vt:lpstr>
      <vt:lpstr>Презентация PowerPoint</vt:lpstr>
      <vt:lpstr>План урока:</vt:lpstr>
      <vt:lpstr>Презентация PowerPoint</vt:lpstr>
      <vt:lpstr>Осваивали местность, где обитали  и проникали  в более отдаленные районы</vt:lpstr>
      <vt:lpstr>Начали  осваивать  моря, открывали  новые  земли</vt:lpstr>
      <vt:lpstr>Презентация PowerPoint</vt:lpstr>
      <vt:lpstr>Первым  и сравнительно точно определившим размеры Земли  в III веке до н.э. был древнегреческий  ученый  Эратосфен.</vt:lpstr>
      <vt:lpstr>Презентация PowerPoint</vt:lpstr>
      <vt:lpstr>Огромный  вклад в развитие географии внесли  наши выдающиеся предки</vt:lpstr>
      <vt:lpstr>Абу Райхан Беруни</vt:lpstr>
      <vt:lpstr>Махмуд  Кашгари (XI век)</vt:lpstr>
      <vt:lpstr>Насыр  Хисров  (1004 – 1088 гг.)</vt:lpstr>
      <vt:lpstr>Презентация PowerPoint</vt:lpstr>
      <vt:lpstr>  Географические открытия</vt:lpstr>
      <vt:lpstr>Презентация PowerPoint</vt:lpstr>
      <vt:lpstr>Кругосветное путешествие</vt:lpstr>
      <vt:lpstr>Открытие Антарктиды</vt:lpstr>
      <vt:lpstr>Презентация PowerPoint</vt:lpstr>
      <vt:lpstr>Презентация PowerPoint</vt:lpstr>
      <vt:lpstr>Заполните таблицу</vt:lpstr>
      <vt:lpstr>Заполните таблицу</vt:lpstr>
      <vt:lpstr> Задание: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leNOVO</cp:lastModifiedBy>
  <cp:revision>1569</cp:revision>
  <dcterms:created xsi:type="dcterms:W3CDTF">2014-10-08T23:03:32Z</dcterms:created>
  <dcterms:modified xsi:type="dcterms:W3CDTF">2020-08-26T04:31:59Z</dcterms:modified>
</cp:coreProperties>
</file>