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3" r:id="rId2"/>
    <p:sldId id="348" r:id="rId3"/>
    <p:sldId id="326" r:id="rId4"/>
    <p:sldId id="347" r:id="rId5"/>
    <p:sldId id="360" r:id="rId6"/>
    <p:sldId id="273" r:id="rId7"/>
    <p:sldId id="335" r:id="rId8"/>
    <p:sldId id="324" r:id="rId9"/>
    <p:sldId id="330" r:id="rId10"/>
    <p:sldId id="332" r:id="rId11"/>
    <p:sldId id="371" r:id="rId12"/>
    <p:sldId id="372" r:id="rId13"/>
    <p:sldId id="373" r:id="rId14"/>
    <p:sldId id="374" r:id="rId15"/>
    <p:sldId id="377" r:id="rId16"/>
    <p:sldId id="325" r:id="rId17"/>
    <p:sldId id="339" r:id="rId18"/>
    <p:sldId id="365" r:id="rId19"/>
    <p:sldId id="361" r:id="rId20"/>
    <p:sldId id="376" r:id="rId21"/>
    <p:sldId id="352" r:id="rId22"/>
    <p:sldId id="32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348"/>
            <p14:sldId id="326"/>
            <p14:sldId id="347"/>
            <p14:sldId id="360"/>
            <p14:sldId id="273"/>
            <p14:sldId id="335"/>
            <p14:sldId id="324"/>
            <p14:sldId id="330"/>
            <p14:sldId id="332"/>
            <p14:sldId id="371"/>
            <p14:sldId id="372"/>
            <p14:sldId id="373"/>
            <p14:sldId id="374"/>
            <p14:sldId id="377"/>
            <p14:sldId id="325"/>
            <p14:sldId id="339"/>
            <p14:sldId id="365"/>
            <p14:sldId id="361"/>
            <p14:sldId id="376"/>
            <p14:sldId id="352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284"/>
    <a:srgbClr val="134701"/>
    <a:srgbClr val="A80058"/>
    <a:srgbClr val="149C2E"/>
    <a:srgbClr val="96FD39"/>
    <a:srgbClr val="F7094D"/>
    <a:srgbClr val="006666"/>
    <a:srgbClr val="66FFCC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12.09.2020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8578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50322" y="2074777"/>
            <a:ext cx="7599408" cy="545437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sz="4800" b="1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lang="en-US" sz="48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/>
            <a:r>
              <a:rPr lang="ru-RU" sz="6600" b="1" dirty="0">
                <a:solidFill>
                  <a:srgbClr val="002060"/>
                </a:solidFill>
                <a:latin typeface="Arial"/>
                <a:cs typeface="Arial"/>
              </a:rPr>
              <a:t>Азимут</a:t>
            </a:r>
            <a:r>
              <a:rPr lang="en-US" sz="6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ru-RU" sz="66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/>
            <a:r>
              <a:rPr lang="ru-RU" sz="6600" b="1" dirty="0">
                <a:solidFill>
                  <a:srgbClr val="002060"/>
                </a:solidFill>
                <a:latin typeface="Arial"/>
                <a:cs typeface="Arial"/>
              </a:rPr>
              <a:t>и</a:t>
            </a:r>
            <a:r>
              <a:rPr lang="en-US" sz="6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6600" b="1" dirty="0">
                <a:solidFill>
                  <a:srgbClr val="002060"/>
                </a:solidFill>
                <a:latin typeface="Arial"/>
                <a:cs typeface="Arial"/>
              </a:rPr>
              <a:t>измерение</a:t>
            </a:r>
            <a:r>
              <a:rPr lang="en-US" sz="6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6600" b="1">
                <a:solidFill>
                  <a:srgbClr val="002060"/>
                </a:solidFill>
                <a:latin typeface="Arial"/>
                <a:cs typeface="Arial"/>
              </a:rPr>
              <a:t>расстояния</a:t>
            </a:r>
            <a:endParaRPr lang="en-US" sz="6600" b="1" dirty="0">
              <a:solidFill>
                <a:srgbClr val="002060"/>
              </a:solidFill>
              <a:latin typeface="Arial"/>
              <a:cs typeface="Arial"/>
            </a:endParaRPr>
          </a:p>
          <a:p>
            <a:endParaRPr lang="en-US" sz="1050" b="1" spc="11" dirty="0">
              <a:latin typeface="Arial"/>
              <a:cs typeface="Arial"/>
            </a:endParaRPr>
          </a:p>
          <a:p>
            <a:endParaRPr lang="ru-RU" sz="2400" b="1" spc="11" dirty="0">
              <a:latin typeface="Arial"/>
              <a:cs typeface="Arial"/>
            </a:endParaRPr>
          </a:p>
          <a:p>
            <a:endParaRPr lang="ru-RU" sz="2400" b="1" spc="11" dirty="0">
              <a:latin typeface="Arial"/>
              <a:cs typeface="Arial"/>
            </a:endParaRPr>
          </a:p>
          <a:p>
            <a:endParaRPr lang="ru-RU" sz="2400" b="1" spc="11" dirty="0">
              <a:latin typeface="Arial"/>
              <a:cs typeface="Arial"/>
            </a:endParaRPr>
          </a:p>
          <a:p>
            <a:endParaRPr lang="ru-RU" sz="2400" b="1" spc="1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61053" y="2643074"/>
            <a:ext cx="727405" cy="317462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659629" y="262669"/>
            <a:ext cx="595392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География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755403" y="302622"/>
            <a:ext cx="953552" cy="1323385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321" y="893261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2"/>
          </p:nvPr>
        </p:nvSpPr>
        <p:spPr>
          <a:xfrm>
            <a:off x="8551391" y="2921386"/>
            <a:ext cx="3328416" cy="3407438"/>
          </a:xfrm>
        </p:spPr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64" y="2444109"/>
            <a:ext cx="3652143" cy="388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111BC1-B216-41AF-81DC-F6B66CC30D8F}"/>
              </a:ext>
            </a:extLst>
          </p:cNvPr>
          <p:cNvSpPr/>
          <p:nvPr/>
        </p:nvSpPr>
        <p:spPr>
          <a:xfrm>
            <a:off x="10349947" y="302622"/>
            <a:ext cx="1214283" cy="1098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3AD83-2093-49F0-9D50-6E8A711A2E25}"/>
              </a:ext>
            </a:extLst>
          </p:cNvPr>
          <p:cNvSpPr txBox="1"/>
          <p:nvPr/>
        </p:nvSpPr>
        <p:spPr>
          <a:xfrm>
            <a:off x="10800392" y="344510"/>
            <a:ext cx="34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54A99-43E5-4022-BC85-8B738499F6A6}"/>
              </a:ext>
            </a:extLst>
          </p:cNvPr>
          <p:cNvSpPr txBox="1"/>
          <p:nvPr/>
        </p:nvSpPr>
        <p:spPr>
          <a:xfrm flipH="1">
            <a:off x="10466686" y="831952"/>
            <a:ext cx="106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Азимут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4-конечная звезда 1"/>
          <p:cNvSpPr/>
          <p:nvPr/>
        </p:nvSpPr>
        <p:spPr>
          <a:xfrm>
            <a:off x="3407156" y="2117558"/>
            <a:ext cx="5472149" cy="3572561"/>
          </a:xfrm>
          <a:prstGeom prst="star4">
            <a:avLst>
              <a:gd name="adj" fmla="val 1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672588" y="1034713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север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87071" y="1796655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0⁰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409706" y="3599724"/>
            <a:ext cx="1212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восток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901233" y="371917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891693" y="6162452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юг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2000" y="577352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180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698745" y="3617634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запад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64074" y="37611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270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66BFC-1172-44FA-998F-8776340BA670}"/>
              </a:ext>
            </a:extLst>
          </p:cNvPr>
          <p:cNvSpPr txBox="1"/>
          <p:nvPr/>
        </p:nvSpPr>
        <p:spPr>
          <a:xfrm>
            <a:off x="5899412" y="150455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360°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Азимут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4-конечная звезда 1"/>
          <p:cNvSpPr/>
          <p:nvPr/>
        </p:nvSpPr>
        <p:spPr>
          <a:xfrm>
            <a:off x="3407156" y="2117558"/>
            <a:ext cx="5472149" cy="3572561"/>
          </a:xfrm>
          <a:prstGeom prst="star4">
            <a:avLst>
              <a:gd name="adj" fmla="val 1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672588" y="1034713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север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59019" y="1546682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0⁰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409706" y="3599724"/>
            <a:ext cx="1212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восток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901233" y="371917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891693" y="6162452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юг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2000" y="577352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180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698745" y="3617634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запад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64074" y="37611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270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6"/>
          <a:stretch/>
        </p:blipFill>
        <p:spPr bwMode="auto">
          <a:xfrm>
            <a:off x="8282108" y="1534527"/>
            <a:ext cx="1238250" cy="116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959019" y="2526634"/>
            <a:ext cx="2703718" cy="14191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4008" y="2816836"/>
            <a:ext cx="2866030" cy="192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Дуга 8"/>
          <p:cNvSpPr/>
          <p:nvPr/>
        </p:nvSpPr>
        <p:spPr>
          <a:xfrm rot="1465302">
            <a:off x="5447403" y="2360141"/>
            <a:ext cx="2259492" cy="1375139"/>
          </a:xfrm>
          <a:prstGeom prst="arc">
            <a:avLst>
              <a:gd name="adj1" fmla="val 13353947"/>
              <a:gd name="adj2" fmla="val 20287559"/>
            </a:avLst>
          </a:prstGeom>
          <a:ln>
            <a:solidFill>
              <a:srgbClr val="F70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014949" y="2117558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65</a:t>
            </a:r>
            <a:r>
              <a:rPr lang="ru-RU" sz="2000" b="1" dirty="0">
                <a:latin typeface="Calibri"/>
                <a:cs typeface="Calibri"/>
              </a:rPr>
              <a:t>⁰</a:t>
            </a:r>
            <a:endParaRPr lang="ru-RU" sz="2000" b="1" dirty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6" t="30264" r="41945" b="20223"/>
          <a:stretch/>
        </p:blipFill>
        <p:spPr bwMode="auto">
          <a:xfrm>
            <a:off x="10536976" y="1468774"/>
            <a:ext cx="516726" cy="4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972378" y="1178454"/>
            <a:ext cx="596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81267" y="144213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27676" y="1411356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65</a:t>
            </a:r>
            <a:r>
              <a:rPr lang="ru-RU" sz="2800" b="1" dirty="0">
                <a:latin typeface="Calibri"/>
                <a:cs typeface="Calibri"/>
              </a:rPr>
              <a:t>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5137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Азимут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4-конечная звезда 1"/>
          <p:cNvSpPr/>
          <p:nvPr/>
        </p:nvSpPr>
        <p:spPr>
          <a:xfrm>
            <a:off x="3407156" y="2117558"/>
            <a:ext cx="5472149" cy="3572561"/>
          </a:xfrm>
          <a:prstGeom prst="star4">
            <a:avLst>
              <a:gd name="adj" fmla="val 1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672588" y="1034713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север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59019" y="1546682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0⁰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409706" y="3599724"/>
            <a:ext cx="1212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восток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901233" y="371917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891693" y="6162452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юг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2000" y="577352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180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698745" y="3617634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запад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64074" y="37611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270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4008" y="2816836"/>
            <a:ext cx="2866030" cy="192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14024" r="9983" b="23858"/>
          <a:stretch/>
        </p:blipFill>
        <p:spPr bwMode="auto">
          <a:xfrm>
            <a:off x="9325167" y="4247943"/>
            <a:ext cx="2228247" cy="217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7425559" y="4477407"/>
            <a:ext cx="1899608" cy="7370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уга 7"/>
          <p:cNvSpPr/>
          <p:nvPr/>
        </p:nvSpPr>
        <p:spPr>
          <a:xfrm rot="904681">
            <a:off x="4245704" y="2082640"/>
            <a:ext cx="3609694" cy="4688045"/>
          </a:xfrm>
          <a:prstGeom prst="arc">
            <a:avLst>
              <a:gd name="adj1" fmla="val 15669099"/>
              <a:gd name="adj2" fmla="val 21025067"/>
            </a:avLst>
          </a:prstGeom>
          <a:ln w="12700">
            <a:solidFill>
              <a:srgbClr val="F70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4106779">
            <a:off x="7625299" y="2903614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120</a:t>
            </a:r>
            <a:r>
              <a:rPr lang="ru-RU" sz="2400" b="1" dirty="0">
                <a:latin typeface="Calibri"/>
                <a:cs typeface="Calibri"/>
              </a:rPr>
              <a:t>⁰</a:t>
            </a:r>
            <a:endParaRPr lang="ru-RU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23232" y="5641645"/>
            <a:ext cx="604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/>
              <a:t>А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21" b="68298"/>
          <a:stretch/>
        </p:blipFill>
        <p:spPr bwMode="auto">
          <a:xfrm>
            <a:off x="7654601" y="5773522"/>
            <a:ext cx="526912" cy="62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181513" y="591197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15550" y="5933665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120</a:t>
            </a:r>
            <a:r>
              <a:rPr lang="ru-RU" sz="2400" b="1" dirty="0">
                <a:latin typeface="Calibri"/>
                <a:cs typeface="Calibri"/>
              </a:rPr>
              <a:t>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10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Азимут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4-конечная звезда 1"/>
          <p:cNvSpPr/>
          <p:nvPr/>
        </p:nvSpPr>
        <p:spPr>
          <a:xfrm>
            <a:off x="3407156" y="2117558"/>
            <a:ext cx="5472149" cy="3572561"/>
          </a:xfrm>
          <a:prstGeom prst="star4">
            <a:avLst>
              <a:gd name="adj" fmla="val 1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672588" y="1034713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север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59019" y="1546682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0⁰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409706" y="3599724"/>
            <a:ext cx="1212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восток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901233" y="371917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891693" y="6162452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юг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2000" y="577352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180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698745" y="3617634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запад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64074" y="37611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270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57675" y="2880644"/>
            <a:ext cx="2613939" cy="192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0" y="4312831"/>
            <a:ext cx="2520527" cy="167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2976820" y="4267458"/>
            <a:ext cx="1823252" cy="5271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Дуга 10"/>
          <p:cNvSpPr/>
          <p:nvPr/>
        </p:nvSpPr>
        <p:spPr>
          <a:xfrm rot="2019569">
            <a:off x="3934724" y="2188659"/>
            <a:ext cx="3576317" cy="3312218"/>
          </a:xfrm>
          <a:prstGeom prst="arc">
            <a:avLst>
              <a:gd name="adj1" fmla="val 15344320"/>
              <a:gd name="adj2" fmla="val 7264195"/>
            </a:avLst>
          </a:prstGeom>
          <a:ln w="28575">
            <a:solidFill>
              <a:srgbClr val="F70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rot="6561012">
            <a:off x="7187515" y="4361067"/>
            <a:ext cx="875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250</a:t>
            </a:r>
            <a:r>
              <a:rPr lang="ru-RU" sz="2800" b="1" dirty="0">
                <a:latin typeface="Calibri"/>
                <a:cs typeface="Calibri"/>
              </a:rPr>
              <a:t>⁰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02503" y="5531030"/>
            <a:ext cx="604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/>
              <a:t>А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6" r="80234" b="5778"/>
          <a:stretch/>
        </p:blipFill>
        <p:spPr bwMode="auto">
          <a:xfrm>
            <a:off x="3289566" y="5861189"/>
            <a:ext cx="730640" cy="47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020206" y="581964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58760" y="5819640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250</a:t>
            </a:r>
            <a:r>
              <a:rPr lang="ru-RU" sz="2400" b="1" dirty="0">
                <a:latin typeface="Calibri"/>
                <a:cs typeface="Calibri"/>
              </a:rPr>
              <a:t>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4867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Азимут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4-конечная звезда 1"/>
          <p:cNvSpPr/>
          <p:nvPr/>
        </p:nvSpPr>
        <p:spPr>
          <a:xfrm>
            <a:off x="3407156" y="2117558"/>
            <a:ext cx="5472149" cy="3572561"/>
          </a:xfrm>
          <a:prstGeom prst="star4">
            <a:avLst>
              <a:gd name="adj" fmla="val 1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672588" y="1034713"/>
            <a:ext cx="106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север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59019" y="1546682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0⁰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409706" y="3599724"/>
            <a:ext cx="1212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восток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901233" y="371917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891693" y="6162452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юг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2000" y="577352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180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698745" y="3617634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запад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64074" y="376114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270</a:t>
            </a:r>
            <a:r>
              <a:rPr lang="ru-RU" dirty="0">
                <a:latin typeface="Calibri"/>
                <a:cs typeface="Calibri"/>
              </a:rPr>
              <a:t>⁰</a:t>
            </a:r>
            <a:endParaRPr lang="ru-RU" dirty="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49826">
            <a:off x="4457675" y="2880644"/>
            <a:ext cx="2613939" cy="192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Дуга 10"/>
          <p:cNvSpPr/>
          <p:nvPr/>
        </p:nvSpPr>
        <p:spPr>
          <a:xfrm rot="2019569">
            <a:off x="3934724" y="2188659"/>
            <a:ext cx="3576317" cy="3312218"/>
          </a:xfrm>
          <a:prstGeom prst="arc">
            <a:avLst>
              <a:gd name="adj1" fmla="val 15344320"/>
              <a:gd name="adj2" fmla="val 10631661"/>
            </a:avLst>
          </a:prstGeom>
          <a:ln w="28575">
            <a:solidFill>
              <a:srgbClr val="F70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9505" r="22091" b="7830"/>
          <a:stretch/>
        </p:blipFill>
        <p:spPr bwMode="auto">
          <a:xfrm>
            <a:off x="536029" y="1296323"/>
            <a:ext cx="2843926" cy="199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3407156" y="2412124"/>
            <a:ext cx="1543216" cy="740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10302" y="1296323"/>
            <a:ext cx="568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А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26257" r="61348" b="5684"/>
          <a:stretch/>
        </p:blipFill>
        <p:spPr bwMode="auto">
          <a:xfrm>
            <a:off x="4066100" y="1411682"/>
            <a:ext cx="442838" cy="47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23907" y="141168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0070" y="1411682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300</a:t>
            </a:r>
            <a:r>
              <a:rPr lang="ru-RU" sz="2400" b="1" dirty="0">
                <a:latin typeface="Calibri"/>
                <a:cs typeface="Calibri"/>
              </a:rPr>
              <a:t>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706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4" y="264695"/>
            <a:ext cx="7796463" cy="6328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1720515" y="842211"/>
            <a:ext cx="685801" cy="2286000"/>
          </a:xfrm>
          <a:prstGeom prst="line">
            <a:avLst/>
          </a:prstGeom>
          <a:ln w="57150">
            <a:solidFill>
              <a:srgbClr val="F7094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1058779" y="3128211"/>
            <a:ext cx="661736" cy="457200"/>
          </a:xfrm>
          <a:prstGeom prst="line">
            <a:avLst/>
          </a:prstGeom>
          <a:ln w="57150">
            <a:solidFill>
              <a:srgbClr val="F7094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866275" y="3128211"/>
            <a:ext cx="854240" cy="1804736"/>
          </a:xfrm>
          <a:prstGeom prst="line">
            <a:avLst/>
          </a:prstGeom>
          <a:ln w="57150">
            <a:solidFill>
              <a:srgbClr val="F7094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57411" y="1985210"/>
            <a:ext cx="37779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itchFamily="34" charset="0"/>
                <a:cs typeface="Arial" pitchFamily="34" charset="0"/>
              </a:rPr>
              <a:t>А(С) = 16⁰</a:t>
            </a:r>
          </a:p>
          <a:p>
            <a:endParaRPr lang="ru-RU" sz="4400" b="1" dirty="0">
              <a:latin typeface="Arial" pitchFamily="34" charset="0"/>
              <a:cs typeface="Arial" pitchFamily="34" charset="0"/>
            </a:endParaRPr>
          </a:p>
          <a:p>
            <a:r>
              <a:rPr lang="ru-RU" sz="4400" b="1" dirty="0">
                <a:latin typeface="Arial" pitchFamily="34" charset="0"/>
                <a:cs typeface="Arial" pitchFamily="34" charset="0"/>
              </a:rPr>
              <a:t>А(Д) = 205⁰</a:t>
            </a:r>
          </a:p>
          <a:p>
            <a:endParaRPr lang="ru-RU" sz="4400" b="1" dirty="0">
              <a:latin typeface="Arial" pitchFamily="34" charset="0"/>
              <a:cs typeface="Arial" pitchFamily="34" charset="0"/>
            </a:endParaRPr>
          </a:p>
          <a:p>
            <a:r>
              <a:rPr lang="ru-RU" sz="4400" b="1" dirty="0">
                <a:latin typeface="Arial" pitchFamily="34" charset="0"/>
                <a:cs typeface="Arial" pitchFamily="34" charset="0"/>
              </a:rPr>
              <a:t>А(Е) = 220⁰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5705" y="257436"/>
            <a:ext cx="481222" cy="584775"/>
          </a:xfrm>
          <a:prstGeom prst="rect">
            <a:avLst/>
          </a:prstGeom>
          <a:solidFill>
            <a:srgbClr val="96FD39"/>
          </a:solidFill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С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633" y="4845079"/>
            <a:ext cx="441146" cy="523220"/>
          </a:xfrm>
          <a:prstGeom prst="rect">
            <a:avLst/>
          </a:prstGeom>
          <a:solidFill>
            <a:srgbClr val="96FD39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Д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7633" y="3507359"/>
            <a:ext cx="423514" cy="523220"/>
          </a:xfrm>
          <a:prstGeom prst="rect">
            <a:avLst/>
          </a:prstGeom>
          <a:solidFill>
            <a:srgbClr val="96FD39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Е</a:t>
            </a:r>
          </a:p>
        </p:txBody>
      </p:sp>
    </p:spTree>
    <p:extLst>
      <p:ext uri="{BB962C8B-B14F-4D97-AF65-F5344CB8AC3E}">
        <p14:creationId xmlns:p14="http://schemas.microsoft.com/office/powerpoint/2010/main" val="1219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19314" y="-156433"/>
            <a:ext cx="10661953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Измерение расстояний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184081" y="3353116"/>
            <a:ext cx="922868" cy="118537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500" kern="0" spc="21" dirty="0">
                <a:solidFill>
                  <a:sysClr val="window" lastClr="FFFFFF"/>
                </a:solidFill>
              </a:rPr>
              <a:t>?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920" y="1240426"/>
            <a:ext cx="4220525" cy="235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r="4396" b="14118"/>
          <a:stretch/>
        </p:blipFill>
        <p:spPr bwMode="auto">
          <a:xfrm>
            <a:off x="7379919" y="4220800"/>
            <a:ext cx="4220525" cy="243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0351"/>
          <a:stretch/>
        </p:blipFill>
        <p:spPr bwMode="auto">
          <a:xfrm>
            <a:off x="319314" y="1431744"/>
            <a:ext cx="6212738" cy="521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ая фигурная скобка 1"/>
          <p:cNvSpPr/>
          <p:nvPr/>
        </p:nvSpPr>
        <p:spPr>
          <a:xfrm rot="2496226">
            <a:off x="3952804" y="2564350"/>
            <a:ext cx="745958" cy="3312898"/>
          </a:xfrm>
          <a:prstGeom prst="rightBrace">
            <a:avLst>
              <a:gd name="adj1" fmla="val 8333"/>
              <a:gd name="adj2" fmla="val 50117"/>
            </a:avLst>
          </a:prstGeom>
          <a:ln w="76200">
            <a:solidFill>
              <a:srgbClr val="F70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8043" y="24343"/>
            <a:ext cx="12176941" cy="954543"/>
          </a:xfrm>
          <a:prstGeom prst="rect">
            <a:avLst/>
          </a:prstGeom>
          <a:solidFill>
            <a:srgbClr val="180284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6000" kern="0" spc="21" dirty="0">
                <a:solidFill>
                  <a:sysClr val="window" lastClr="FFFFFF"/>
                </a:solidFill>
              </a:rPr>
              <a:t>Измерение расстояния  шагами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3283" y="1203494"/>
            <a:ext cx="635365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Arial" pitchFamily="34" charset="0"/>
                <a:cs typeface="Arial" pitchFamily="34" charset="0"/>
              </a:rPr>
              <a:t>Рулеткой измеряется расстояние, равное 100 м, затем отмеряют его шагами. Допустим, что вам понадобилось  сделать </a:t>
            </a:r>
          </a:p>
          <a:p>
            <a:pPr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200 шагов для того, чтобы преодолеть расстояние длиной в 100 м.</a:t>
            </a:r>
          </a:p>
          <a:p>
            <a:pPr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100 м – 10000 см.  Делим это число  на количество сделанных шагов и узнаем длину шага:</a:t>
            </a:r>
          </a:p>
          <a:p>
            <a:pPr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10000 : 200 = 50 см. Для удобства шаги лучше считать попарно.</a:t>
            </a:r>
          </a:p>
          <a:p>
            <a:r>
              <a:rPr lang="ru-RU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4" y="1447800"/>
            <a:ext cx="4794701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6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76941" cy="769877"/>
          </a:xfrm>
          <a:prstGeom prst="rect">
            <a:avLst/>
          </a:prstGeom>
          <a:solidFill>
            <a:srgbClr val="180284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>
                <a:solidFill>
                  <a:sysClr val="window" lastClr="FFFFFF"/>
                </a:solidFill>
              </a:rPr>
              <a:t>Самодельное измерительное колесо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5298" name="Picture 2" descr="Рулетка измерительная: назначение, виды, устройство, неисправн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6882">
            <a:off x="489712" y="2190752"/>
            <a:ext cx="513356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7797290" y="3186850"/>
            <a:ext cx="3396343" cy="3135086"/>
          </a:xfrm>
          <a:prstGeom prst="ellipse">
            <a:avLst/>
          </a:prstGeom>
          <a:ln>
            <a:solidFill>
              <a:srgbClr val="00666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350320" y="4569727"/>
            <a:ext cx="32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spc="21" dirty="0"/>
              <a:t>0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952092" y="1243744"/>
            <a:ext cx="4543370" cy="351064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8675573" y="3790401"/>
            <a:ext cx="263242" cy="2228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675572" y="4832541"/>
            <a:ext cx="1349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817931" y="4308117"/>
            <a:ext cx="3501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_ _ _ _ _ _ _ _ _ _ _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362702">
            <a:off x="6522865" y="2136868"/>
            <a:ext cx="1217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1 метр</a:t>
            </a:r>
          </a:p>
        </p:txBody>
      </p:sp>
      <p:sp>
        <p:nvSpPr>
          <p:cNvPr id="3" name="Дуга 2"/>
          <p:cNvSpPr/>
          <p:nvPr/>
        </p:nvSpPr>
        <p:spPr>
          <a:xfrm>
            <a:off x="7223777" y="2646947"/>
            <a:ext cx="4350603" cy="4211053"/>
          </a:xfrm>
          <a:prstGeom prst="arc">
            <a:avLst>
              <a:gd name="adj1" fmla="val 13547394"/>
              <a:gd name="adj2" fmla="val 12865035"/>
            </a:avLst>
          </a:prstGeom>
          <a:ln>
            <a:solidFill>
              <a:srgbClr val="F709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859031" y="2786740"/>
            <a:ext cx="921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1 метр</a:t>
            </a:r>
          </a:p>
        </p:txBody>
      </p:sp>
    </p:spTree>
    <p:extLst>
      <p:ext uri="{BB962C8B-B14F-4D97-AF65-F5344CB8AC3E}">
        <p14:creationId xmlns:p14="http://schemas.microsoft.com/office/powerpoint/2010/main" val="30889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350" t="5002" r="12936" b="12793"/>
          <a:stretch/>
        </p:blipFill>
        <p:spPr>
          <a:xfrm>
            <a:off x="2984" y="1054704"/>
            <a:ext cx="6005929" cy="4305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508" t="5140" r="13413" b="13433"/>
          <a:stretch/>
        </p:blipFill>
        <p:spPr>
          <a:xfrm>
            <a:off x="6119698" y="2120428"/>
            <a:ext cx="5890332" cy="4737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92506" y="3248"/>
            <a:ext cx="11984436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>
                <a:solidFill>
                  <a:sysClr val="window" lastClr="FFFFFF"/>
                </a:solidFill>
              </a:rPr>
              <a:t>задание по определению азимута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8321" y="5792801"/>
            <a:ext cx="4395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+ 180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= 270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4467" y="2989935"/>
            <a:ext cx="4572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956" y="2970239"/>
            <a:ext cx="4741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З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7660" y="1483531"/>
            <a:ext cx="4909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5712" y="4676092"/>
            <a:ext cx="4301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Ю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19334" y="2589401"/>
            <a:ext cx="308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19334" y="6155419"/>
            <a:ext cx="308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Ю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6252" y="4314599"/>
            <a:ext cx="4494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4535" y="4314599"/>
            <a:ext cx="4494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З</a:t>
            </a:r>
          </a:p>
        </p:txBody>
      </p:sp>
    </p:spTree>
    <p:extLst>
      <p:ext uri="{BB962C8B-B14F-4D97-AF65-F5344CB8AC3E}">
        <p14:creationId xmlns:p14="http://schemas.microsoft.com/office/powerpoint/2010/main" val="198347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72580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409518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>
                <a:solidFill>
                  <a:sysClr val="window" lastClr="FFFFFF"/>
                </a:solidFill>
              </a:rPr>
              <a:t>Географическая</a:t>
            </a:r>
            <a:r>
              <a:rPr lang="ru-RU" sz="7200" kern="0" spc="21" dirty="0">
                <a:solidFill>
                  <a:sysClr val="window" lastClr="FFFFFF"/>
                </a:solidFill>
              </a:rPr>
              <a:t> </a:t>
            </a:r>
            <a:r>
              <a:rPr lang="ru-RU" sz="4800" kern="0" spc="21" dirty="0">
                <a:solidFill>
                  <a:sysClr val="window" lastClr="FFFFFF"/>
                </a:solidFill>
              </a:rPr>
              <a:t>карта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5" y="729049"/>
            <a:ext cx="12065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134701"/>
                </a:solidFill>
                <a:latin typeface="Arial" pitchFamily="34" charset="0"/>
                <a:cs typeface="Arial" pitchFamily="34" charset="0"/>
              </a:rPr>
              <a:t>одно из гениальных творений человечества</a:t>
            </a:r>
          </a:p>
        </p:txBody>
      </p:sp>
      <p:pic>
        <p:nvPicPr>
          <p:cNvPr id="38008" name="Picture 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785" y="1436935"/>
            <a:ext cx="4017076" cy="35764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09" name="Picture 1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r="2397" b="5129"/>
          <a:stretch/>
        </p:blipFill>
        <p:spPr bwMode="auto">
          <a:xfrm>
            <a:off x="141890" y="1436934"/>
            <a:ext cx="4521717" cy="35764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10" name="Picture 12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0"/>
          <a:stretch/>
        </p:blipFill>
        <p:spPr bwMode="auto">
          <a:xfrm>
            <a:off x="4737119" y="1778220"/>
            <a:ext cx="3316158" cy="34671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890" y="5312522"/>
            <a:ext cx="12050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134701"/>
                </a:solidFill>
                <a:latin typeface="Arial" pitchFamily="34" charset="0"/>
                <a:cs typeface="Arial" pitchFamily="34" charset="0"/>
              </a:rPr>
              <a:t>На географических картах отображаются природные условия, население и хозяйственная деятельность человека на различных участках земной поверхности.</a:t>
            </a:r>
          </a:p>
        </p:txBody>
      </p:sp>
    </p:spTree>
    <p:extLst>
      <p:ext uri="{BB962C8B-B14F-4D97-AF65-F5344CB8AC3E}">
        <p14:creationId xmlns:p14="http://schemas.microsoft.com/office/powerpoint/2010/main" val="325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4" y="505326"/>
            <a:ext cx="11261558" cy="466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62" y="5352108"/>
            <a:ext cx="120327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>
                <a:latin typeface="Arial" pitchFamily="34" charset="0"/>
                <a:cs typeface="Arial" pitchFamily="34" charset="0"/>
              </a:rPr>
              <a:t>На каком рисунке указано верное измерение азимута?</a:t>
            </a:r>
          </a:p>
        </p:txBody>
      </p:sp>
    </p:spTree>
    <p:extLst>
      <p:ext uri="{BB962C8B-B14F-4D97-AF65-F5344CB8AC3E}">
        <p14:creationId xmlns:p14="http://schemas.microsoft.com/office/powerpoint/2010/main" val="35214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774375"/>
              </p:ext>
            </p:extLst>
          </p:nvPr>
        </p:nvGraphicFramePr>
        <p:xfrm>
          <a:off x="281179" y="2180081"/>
          <a:ext cx="6096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1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rgbClr val="1909E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rgbClr val="1909E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Точки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rgbClr val="1909E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Азимут</a:t>
                      </a:r>
                      <a:r>
                        <a:rPr lang="en-US" sz="2800" kern="1200" dirty="0">
                          <a:solidFill>
                            <a:srgbClr val="1909E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ru-RU" sz="2800" kern="1200" dirty="0">
                          <a:solidFill>
                            <a:srgbClr val="1909E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градусы</a:t>
                      </a:r>
                      <a:r>
                        <a:rPr lang="en-US" sz="2800" kern="1200" dirty="0">
                          <a:solidFill>
                            <a:srgbClr val="1909E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2800" kern="1200" dirty="0">
                        <a:solidFill>
                          <a:srgbClr val="1909E9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>
                          <a:solidFill>
                            <a:srgbClr val="1909E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Расстояние</a:t>
                      </a:r>
                      <a:r>
                        <a:rPr lang="en-US" sz="2400" kern="1200" dirty="0">
                          <a:solidFill>
                            <a:srgbClr val="1909E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ru-RU" sz="2400" kern="1200" dirty="0">
                          <a:solidFill>
                            <a:srgbClr val="1909E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</a:t>
                      </a:r>
                      <a:r>
                        <a:rPr lang="ru-RU" sz="2400" kern="1200" baseline="0" dirty="0">
                          <a:solidFill>
                            <a:srgbClr val="1909E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метрах</a:t>
                      </a:r>
                      <a:r>
                        <a:rPr lang="en-US" sz="2400" kern="1200" dirty="0">
                          <a:solidFill>
                            <a:srgbClr val="1909E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2400" kern="1200" dirty="0">
                        <a:solidFill>
                          <a:srgbClr val="1909E9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 - B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 - C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 - D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360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 - E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 - A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225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  -  D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2800" b="1" dirty="0">
                        <a:solidFill>
                          <a:srgbClr val="1909E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Масштаб</a:t>
                      </a:r>
                      <a:r>
                        <a:rPr lang="en-US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 1 : 10 000</a:t>
                      </a:r>
                      <a:r>
                        <a:rPr lang="ru-RU" sz="2800" b="1" dirty="0">
                          <a:solidFill>
                            <a:srgbClr val="1909E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в 1 см – 100 м)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59658" y="3248"/>
            <a:ext cx="12017284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>
                <a:solidFill>
                  <a:sysClr val="window" lastClr="FFFFFF"/>
                </a:solidFill>
              </a:rPr>
              <a:t>Задание по определению  азимута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9657" y="1102863"/>
            <a:ext cx="117565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По данным таблицы начертите направления азимута и отметьте расстояние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>
            <a:off x="8105653" y="4344188"/>
            <a:ext cx="2705260" cy="203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 стрелкой 9"/>
          <p:cNvCxnSpPr/>
          <p:nvPr/>
        </p:nvCxnSpPr>
        <p:spPr bwMode="auto">
          <a:xfrm flipH="1">
            <a:off x="8105653" y="4367321"/>
            <a:ext cx="1588" cy="17286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1"/>
          <p:cNvCxnSpPr/>
          <p:nvPr/>
        </p:nvCxnSpPr>
        <p:spPr bwMode="auto">
          <a:xfrm>
            <a:off x="8058701" y="6096000"/>
            <a:ext cx="284116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 стрелкой 13"/>
          <p:cNvCxnSpPr/>
          <p:nvPr/>
        </p:nvCxnSpPr>
        <p:spPr bwMode="auto">
          <a:xfrm flipV="1">
            <a:off x="10810913" y="4341363"/>
            <a:ext cx="794" cy="17518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909E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 стрелкой 15"/>
          <p:cNvCxnSpPr/>
          <p:nvPr/>
        </p:nvCxnSpPr>
        <p:spPr bwMode="auto">
          <a:xfrm flipH="1" flipV="1">
            <a:off x="9524644" y="3351971"/>
            <a:ext cx="1186804" cy="10237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Прямая со стрелкой 17"/>
          <p:cNvCxnSpPr/>
          <p:nvPr/>
        </p:nvCxnSpPr>
        <p:spPr bwMode="auto">
          <a:xfrm flipH="1">
            <a:off x="8105653" y="3351971"/>
            <a:ext cx="1418991" cy="9893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Прямоугольник 19"/>
          <p:cNvSpPr/>
          <p:nvPr/>
        </p:nvSpPr>
        <p:spPr>
          <a:xfrm>
            <a:off x="7544734" y="4018198"/>
            <a:ext cx="412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</a:t>
            </a:r>
            <a:endParaRPr lang="ru-RU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90407" y="5771246"/>
            <a:ext cx="412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</a:t>
            </a:r>
            <a:endParaRPr lang="ru-RU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933139" y="5721808"/>
            <a:ext cx="412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</a:t>
            </a:r>
            <a:endParaRPr lang="ru-RU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10378" y="4018197"/>
            <a:ext cx="412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</a:t>
            </a:r>
            <a:endParaRPr lang="ru-RU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244187" y="2726802"/>
            <a:ext cx="412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E</a:t>
            </a:r>
            <a:endParaRPr lang="ru-RU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71440" y="5031605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2 см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59800" y="6168084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3 см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99203" y="5031605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2 см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08097" y="3487805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2 см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58701" y="3469939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2 см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93439" y="3941252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3 см</a:t>
            </a:r>
          </a:p>
        </p:txBody>
      </p:sp>
    </p:spTree>
    <p:extLst>
      <p:ext uri="{BB962C8B-B14F-4D97-AF65-F5344CB8AC3E}">
        <p14:creationId xmlns:p14="http://schemas.microsoft.com/office/powerpoint/2010/main" val="3603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" grpId="0"/>
      <p:bldP spid="9" grpId="0"/>
      <p:bldP spid="11" grpId="0"/>
      <p:bldP spid="13" grpId="0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92000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object 3"/>
          <p:cNvSpPr/>
          <p:nvPr/>
        </p:nvSpPr>
        <p:spPr>
          <a:xfrm>
            <a:off x="10752934" y="205529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5" name="object 5"/>
          <p:cNvSpPr/>
          <p:nvPr/>
        </p:nvSpPr>
        <p:spPr>
          <a:xfrm>
            <a:off x="514655" y="1437779"/>
            <a:ext cx="1224115" cy="422754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2526633" y="5128723"/>
            <a:ext cx="8493372" cy="1057193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634582" y="2128418"/>
            <a:ext cx="984260" cy="2412831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4" y="5452866"/>
            <a:ext cx="937474" cy="605373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2574758" y="11143"/>
            <a:ext cx="7364541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5400" b="1" spc="5" dirty="0">
                <a:solidFill>
                  <a:schemeClr val="bg1"/>
                </a:solidFill>
                <a:latin typeface="Arial"/>
                <a:cs typeface="Arial"/>
              </a:rPr>
              <a:t>Задание</a:t>
            </a:r>
            <a:r>
              <a:rPr lang="en-US" sz="5400" b="1" spc="5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920697" y="1277865"/>
            <a:ext cx="10034237" cy="41139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§6 «Азимут и измерение расстояний»</a:t>
            </a:r>
          </a:p>
          <a:p>
            <a:pPr marL="914400" indent="-914400"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задания № 4,5,6 на стр. 26. </a:t>
            </a:r>
          </a:p>
        </p:txBody>
      </p:sp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A80058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156433"/>
            <a:ext cx="12173956" cy="1138567"/>
          </a:xfrm>
          <a:prstGeom prst="rect">
            <a:avLst/>
          </a:prstGeom>
          <a:solidFill>
            <a:srgbClr val="180284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Путешествия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5842" name="Picture 2" descr="Скачать обои пески, природа, пустыня, верблюды, раздел природа в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8" y="1047502"/>
            <a:ext cx="5911537" cy="409770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285092"/>
            <a:ext cx="12173956" cy="1569660"/>
          </a:xfrm>
          <a:prstGeom prst="rect">
            <a:avLst/>
          </a:prstGeom>
          <a:solidFill>
            <a:srgbClr val="180284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Путешественники и первооткрыватели проходили сотни, тысячи километров по незнакомым местам  верхом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плавали на лодках и кораблях по морям и океанам. Они производили записи и делали  зарисовки увиденного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3" y="1047503"/>
            <a:ext cx="5911537" cy="409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26409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457200" y="-156433"/>
            <a:ext cx="11206740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ОРИЕНТИРОВАНИЕ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3012" name="Picture 4" descr="Как найти азимут | Автономное выжив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371" y="3600450"/>
            <a:ext cx="5754916" cy="313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Conceptual Image Of The Hand Of A Man Using A Compass To Navigate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6"/>
          <a:stretch/>
        </p:blipFill>
        <p:spPr bwMode="auto">
          <a:xfrm>
            <a:off x="198715" y="3600450"/>
            <a:ext cx="5240388" cy="313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4237" y="1171739"/>
            <a:ext cx="7386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180284"/>
                </a:solidFill>
                <a:latin typeface="Arial" pitchFamily="34" charset="0"/>
                <a:cs typeface="Arial" pitchFamily="34" charset="0"/>
              </a:rPr>
              <a:t>Не </a:t>
            </a:r>
            <a:r>
              <a:rPr lang="ru-RU" sz="3200" b="1" i="1" dirty="0">
                <a:solidFill>
                  <a:srgbClr val="180284"/>
                </a:solidFill>
                <a:latin typeface="Arial" pitchFamily="34" charset="0"/>
                <a:cs typeface="Arial" pitchFamily="34" charset="0"/>
              </a:rPr>
              <a:t>заблудится </a:t>
            </a:r>
            <a:r>
              <a:rPr lang="ru-RU" sz="3200" b="1" dirty="0">
                <a:solidFill>
                  <a:srgbClr val="180284"/>
                </a:solidFill>
                <a:latin typeface="Arial" pitchFamily="34" charset="0"/>
                <a:cs typeface="Arial" pitchFamily="34" charset="0"/>
              </a:rPr>
              <a:t> и отыскать обратную дорогу.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6" y="1179615"/>
            <a:ext cx="4474074" cy="219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4237" y="2200156"/>
            <a:ext cx="69533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180284"/>
                </a:solidFill>
                <a:latin typeface="Arial" pitchFamily="34" charset="0"/>
                <a:cs typeface="Arial" pitchFamily="34" charset="0"/>
              </a:rPr>
              <a:t>Не составляло труда  повторить </a:t>
            </a:r>
          </a:p>
          <a:p>
            <a:r>
              <a:rPr lang="ru-RU" sz="3200" b="1" i="1" dirty="0">
                <a:solidFill>
                  <a:srgbClr val="180284"/>
                </a:solidFill>
                <a:latin typeface="Arial" pitchFamily="34" charset="0"/>
                <a:cs typeface="Arial" pitchFamily="34" charset="0"/>
              </a:rPr>
              <a:t>маршрут.</a:t>
            </a:r>
            <a:r>
              <a:rPr lang="ru-RU" sz="3200" b="1" dirty="0">
                <a:solidFill>
                  <a:srgbClr val="180284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5801710" y="3342290"/>
            <a:ext cx="15766" cy="3279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834514" y="1411280"/>
            <a:ext cx="0" cy="1414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57174" y="-156433"/>
            <a:ext cx="10724093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Плоскость горизонта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2492" name="Picture 2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/>
        </p:blipFill>
        <p:spPr bwMode="auto">
          <a:xfrm>
            <a:off x="257174" y="2237874"/>
            <a:ext cx="5972176" cy="422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1876425" y="5159524"/>
            <a:ext cx="2045870" cy="10455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8138" y="6117281"/>
            <a:ext cx="3862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мнимая линия горизонта</a:t>
            </a:r>
          </a:p>
        </p:txBody>
      </p:sp>
      <p:sp>
        <p:nvSpPr>
          <p:cNvPr id="15" name="Блок-схема: узел 14"/>
          <p:cNvSpPr/>
          <p:nvPr/>
        </p:nvSpPr>
        <p:spPr>
          <a:xfrm>
            <a:off x="6682470" y="1631501"/>
            <a:ext cx="4743450" cy="3656469"/>
          </a:xfrm>
          <a:prstGeom prst="flowChartConnector">
            <a:avLst/>
          </a:prstGeom>
          <a:solidFill>
            <a:srgbClr val="96FD3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                                                                    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плоскость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горизонта</a:t>
            </a:r>
          </a:p>
        </p:txBody>
      </p:sp>
      <p:sp>
        <p:nvSpPr>
          <p:cNvPr id="17" name="4-конечная звезда 16"/>
          <p:cNvSpPr/>
          <p:nvPr/>
        </p:nvSpPr>
        <p:spPr>
          <a:xfrm rot="19725756">
            <a:off x="6951959" y="1554248"/>
            <a:ext cx="4354753" cy="3810974"/>
          </a:xfrm>
          <a:prstGeom prst="star4">
            <a:avLst>
              <a:gd name="adj" fmla="val 423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88944" y="1139652"/>
            <a:ext cx="137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горизонт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13419" y="5380434"/>
            <a:ext cx="67976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Пространство между наблюдателем </a:t>
            </a: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и  окружающей его со всех </a:t>
            </a:r>
          </a:p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сторон линией горизонта.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415" y="1150886"/>
            <a:ext cx="66685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/>
              <a:t>Горизонт – мнимая линия, </a:t>
            </a:r>
          </a:p>
          <a:p>
            <a:pPr algn="ctr"/>
            <a:r>
              <a:rPr lang="ru-RU" sz="3200" b="1" dirty="0"/>
              <a:t>где будто бы сходятся земля и небо.</a:t>
            </a:r>
          </a:p>
        </p:txBody>
      </p:sp>
    </p:spTree>
    <p:extLst>
      <p:ext uri="{BB962C8B-B14F-4D97-AF65-F5344CB8AC3E}">
        <p14:creationId xmlns:p14="http://schemas.microsoft.com/office/powerpoint/2010/main" val="384085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80955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Ориентирование</a:t>
            </a:r>
            <a:endParaRPr sz="2396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76085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n w="3175">
                  <a:solidFill>
                    <a:schemeClr val="tx1"/>
                  </a:solidFill>
                </a:ln>
                <a:solidFill>
                  <a:srgbClr val="149C2E"/>
                </a:solidFill>
                <a:latin typeface="Arial" pitchFamily="34" charset="0"/>
                <a:cs typeface="Arial" pitchFamily="34" charset="0"/>
              </a:rPr>
              <a:t>Умение определить в любом месте  стороны горизонта</a:t>
            </a:r>
          </a:p>
          <a:p>
            <a:r>
              <a:rPr lang="ru-RU" sz="2400" b="1" i="1" dirty="0">
                <a:ln w="3175">
                  <a:noFill/>
                </a:ln>
                <a:latin typeface="Arial" pitchFamily="34" charset="0"/>
                <a:cs typeface="Arial" pitchFamily="34" charset="0"/>
              </a:rPr>
              <a:t>(это определение своего местоположения относительно сторон горизонта и окружающих объектов)</a:t>
            </a:r>
          </a:p>
          <a:p>
            <a:pPr algn="ctr"/>
            <a:endParaRPr lang="ru-RU" sz="3200" b="1" i="1" dirty="0">
              <a:ln w="3175">
                <a:solidFill>
                  <a:schemeClr val="tx1"/>
                </a:solidFill>
              </a:ln>
              <a:solidFill>
                <a:srgbClr val="149C2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4241" y="2244300"/>
            <a:ext cx="6761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Основные направления:</a:t>
            </a:r>
          </a:p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север, юг, запад, восток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258" y="433395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Между ними находятся промежуточные стороны горизонта: </a:t>
            </a:r>
            <a:r>
              <a:rPr lang="ru-RU" sz="3600" b="1" dirty="0">
                <a:solidFill>
                  <a:srgbClr val="0070C0"/>
                </a:solidFill>
              </a:rPr>
              <a:t>северо-запад, северо-восток, юго-запад и юго-восток.</a:t>
            </a:r>
          </a:p>
        </p:txBody>
      </p:sp>
      <p:sp>
        <p:nvSpPr>
          <p:cNvPr id="10" name="4-конечная звезда 9"/>
          <p:cNvSpPr/>
          <p:nvPr/>
        </p:nvSpPr>
        <p:spPr>
          <a:xfrm>
            <a:off x="7715249" y="2414965"/>
            <a:ext cx="3105150" cy="3410653"/>
          </a:xfrm>
          <a:prstGeom prst="star4">
            <a:avLst>
              <a:gd name="adj" fmla="val 650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71347" y="1818381"/>
            <a:ext cx="1192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север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20400" y="3827905"/>
            <a:ext cx="1362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восток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93440" y="3766350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запад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49609" y="590250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юг</a:t>
            </a:r>
          </a:p>
        </p:txBody>
      </p:sp>
      <p:sp>
        <p:nvSpPr>
          <p:cNvPr id="15" name="4-конечная звезда 14"/>
          <p:cNvSpPr/>
          <p:nvPr/>
        </p:nvSpPr>
        <p:spPr>
          <a:xfrm rot="2197180">
            <a:off x="8325369" y="3297964"/>
            <a:ext cx="1884902" cy="1669649"/>
          </a:xfrm>
          <a:prstGeom prst="star4">
            <a:avLst>
              <a:gd name="adj" fmla="val 65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779570" y="2903798"/>
            <a:ext cx="2081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северо-восток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88505" y="4722167"/>
            <a:ext cx="1663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юго-восток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04344" y="4702176"/>
            <a:ext cx="15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юго-запад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01127" y="2903798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северо-запад</a:t>
            </a:r>
          </a:p>
        </p:txBody>
      </p:sp>
    </p:spTree>
    <p:extLst>
      <p:ext uri="{BB962C8B-B14F-4D97-AF65-F5344CB8AC3E}">
        <p14:creationId xmlns:p14="http://schemas.microsoft.com/office/powerpoint/2010/main" val="12254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 build="p"/>
      <p:bldP spid="10" grpId="0" animBg="1"/>
      <p:bldP spid="11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4" y="37315"/>
            <a:ext cx="12189015" cy="76987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4800" kern="0" spc="21" dirty="0">
                <a:solidFill>
                  <a:sysClr val="window" lastClr="FFFFFF"/>
                </a:solidFill>
              </a:rPr>
              <a:t>Любая точка, имеет своё направление</a:t>
            </a:r>
            <a:endParaRPr lang="en-US" sz="48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1203158"/>
            <a:ext cx="5558590" cy="269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6" y="4090737"/>
            <a:ext cx="5558590" cy="252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3" y="1203158"/>
            <a:ext cx="5797237" cy="541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7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Компас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3" y="1026333"/>
            <a:ext cx="3035550" cy="3035550"/>
          </a:xfrm>
          <a:prstGeom prst="rect">
            <a:avLst/>
          </a:prstGeom>
        </p:spPr>
      </p:pic>
      <p:pic>
        <p:nvPicPr>
          <p:cNvPr id="9" name="Picture 2" descr="http://hq-oboi.ru/photo/geografiya_1600x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9959" y="2643013"/>
            <a:ext cx="5318799" cy="358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8425" y="4029640"/>
            <a:ext cx="6096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/>
              <a:t>Компас — устройство, облегчающее ориентирование на местности путём указания на магнитные полюса Земли и стороны света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83316" y="1335520"/>
            <a:ext cx="6935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/>
              <a:t>Компас (итал. </a:t>
            </a:r>
            <a:r>
              <a:rPr lang="en-US" sz="2800" b="1" i="1" dirty="0" err="1"/>
              <a:t>compassio</a:t>
            </a:r>
            <a:r>
              <a:rPr lang="en-US" sz="2800" b="1" i="1" dirty="0"/>
              <a:t>; </a:t>
            </a:r>
            <a:r>
              <a:rPr lang="vi-VN" sz="2800" b="1" i="1" dirty="0"/>
              <a:t>от </a:t>
            </a:r>
            <a:r>
              <a:rPr lang="en-US" sz="2800" b="1" i="1" dirty="0" err="1"/>
              <a:t>compassare</a:t>
            </a:r>
            <a:r>
              <a:rPr lang="en-US" sz="2800" b="1" i="1" dirty="0"/>
              <a:t> — </a:t>
            </a:r>
            <a:r>
              <a:rPr lang="vi-VN" sz="2400" b="1" i="1" dirty="0"/>
              <a:t>измерять шагами</a:t>
            </a:r>
            <a:r>
              <a:rPr lang="ru-RU" sz="2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401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80284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ru-RU" sz="7196" kern="0" spc="21" dirty="0">
                <a:solidFill>
                  <a:sysClr val="window" lastClr="FFFFFF"/>
                </a:solidFill>
              </a:rPr>
              <a:t>Что такое азимут</a:t>
            </a:r>
            <a:r>
              <a:rPr lang="en-US" sz="7196" kern="0" spc="21" dirty="0">
                <a:solidFill>
                  <a:sysClr val="window" lastClr="FFFFFF"/>
                </a:solidFill>
              </a:rPr>
              <a:t>?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2"/>
          <a:stretch/>
        </p:blipFill>
        <p:spPr bwMode="auto">
          <a:xfrm>
            <a:off x="6689558" y="1317256"/>
            <a:ext cx="5142121" cy="479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158" y="865808"/>
            <a:ext cx="6612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rgbClr val="134701"/>
                </a:solidFill>
              </a:rPr>
              <a:t>Азимут</a:t>
            </a:r>
            <a:r>
              <a:rPr lang="ru-RU" sz="4000" dirty="0">
                <a:solidFill>
                  <a:srgbClr val="134701"/>
                </a:solidFill>
              </a:rPr>
              <a:t> – </a:t>
            </a:r>
            <a:r>
              <a:rPr lang="ru-RU" sz="4000" b="1" dirty="0">
                <a:solidFill>
                  <a:srgbClr val="134701"/>
                </a:solidFill>
                <a:latin typeface="Arial" pitchFamily="34" charset="0"/>
                <a:cs typeface="Arial" pitchFamily="34" charset="0"/>
              </a:rPr>
              <a:t>угол, образованный между направлением на Север</a:t>
            </a:r>
          </a:p>
          <a:p>
            <a:pPr algn="ctr"/>
            <a:r>
              <a:rPr lang="ru-RU" sz="4000" b="1" dirty="0">
                <a:solidFill>
                  <a:srgbClr val="134701"/>
                </a:solidFill>
                <a:latin typeface="Arial" pitchFamily="34" charset="0"/>
                <a:cs typeface="Arial" pitchFamily="34" charset="0"/>
              </a:rPr>
              <a:t> и направлением </a:t>
            </a:r>
          </a:p>
          <a:p>
            <a:pPr algn="ctr"/>
            <a:r>
              <a:rPr lang="ru-RU" sz="4000" b="1" dirty="0">
                <a:solidFill>
                  <a:srgbClr val="134701"/>
                </a:solidFill>
                <a:latin typeface="Arial" pitchFamily="34" charset="0"/>
                <a:cs typeface="Arial" pitchFamily="34" charset="0"/>
              </a:rPr>
              <a:t>на какой-либо  предмет местности, </a:t>
            </a:r>
          </a:p>
          <a:p>
            <a:pPr algn="ctr"/>
            <a:r>
              <a:rPr lang="ru-RU" sz="4000" b="1" dirty="0">
                <a:solidFill>
                  <a:srgbClr val="134701"/>
                </a:solidFill>
                <a:latin typeface="Arial" pitchFamily="34" charset="0"/>
                <a:cs typeface="Arial" pitchFamily="34" charset="0"/>
              </a:rPr>
              <a:t>выражается в градусах </a:t>
            </a:r>
          </a:p>
          <a:p>
            <a:pPr algn="ctr"/>
            <a:r>
              <a:rPr lang="ru-RU" sz="4000" b="1" dirty="0">
                <a:solidFill>
                  <a:srgbClr val="134701"/>
                </a:solidFill>
                <a:latin typeface="Arial" pitchFamily="34" charset="0"/>
                <a:cs typeface="Arial" pitchFamily="34" charset="0"/>
              </a:rPr>
              <a:t>и отсчитывается по часовой стрелке.</a:t>
            </a:r>
          </a:p>
        </p:txBody>
      </p:sp>
    </p:spTree>
    <p:extLst>
      <p:ext uri="{BB962C8B-B14F-4D97-AF65-F5344CB8AC3E}">
        <p14:creationId xmlns:p14="http://schemas.microsoft.com/office/powerpoint/2010/main" val="26024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3914</TotalTime>
  <Words>581</Words>
  <Application>Microsoft Office PowerPoint</Application>
  <PresentationFormat>Широкоэкранный</PresentationFormat>
  <Paragraphs>200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WINDOWS 10</cp:lastModifiedBy>
  <cp:revision>553</cp:revision>
  <dcterms:created xsi:type="dcterms:W3CDTF">2020-04-09T12:18:10Z</dcterms:created>
  <dcterms:modified xsi:type="dcterms:W3CDTF">2020-09-12T03:47:35Z</dcterms:modified>
</cp:coreProperties>
</file>