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3" r:id="rId2"/>
    <p:sldId id="345" r:id="rId3"/>
    <p:sldId id="384" r:id="rId4"/>
    <p:sldId id="383" r:id="rId5"/>
    <p:sldId id="348" r:id="rId6"/>
    <p:sldId id="326" r:id="rId7"/>
    <p:sldId id="347" r:id="rId8"/>
    <p:sldId id="385" r:id="rId9"/>
    <p:sldId id="360" r:id="rId10"/>
    <p:sldId id="273" r:id="rId11"/>
    <p:sldId id="335" r:id="rId12"/>
    <p:sldId id="324" r:id="rId13"/>
    <p:sldId id="375" r:id="rId14"/>
    <p:sldId id="376" r:id="rId15"/>
    <p:sldId id="377" r:id="rId16"/>
    <p:sldId id="380" r:id="rId17"/>
    <p:sldId id="373" r:id="rId18"/>
    <p:sldId id="346" r:id="rId19"/>
    <p:sldId id="38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345"/>
            <p14:sldId id="384"/>
            <p14:sldId id="383"/>
            <p14:sldId id="348"/>
            <p14:sldId id="326"/>
            <p14:sldId id="347"/>
            <p14:sldId id="385"/>
            <p14:sldId id="360"/>
            <p14:sldId id="273"/>
            <p14:sldId id="335"/>
            <p14:sldId id="324"/>
            <p14:sldId id="375"/>
            <p14:sldId id="376"/>
            <p14:sldId id="377"/>
            <p14:sldId id="380"/>
            <p14:sldId id="373"/>
            <p14:sldId id="346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6666"/>
    <a:srgbClr val="1103C1"/>
    <a:srgbClr val="A80058"/>
    <a:srgbClr val="F7094D"/>
    <a:srgbClr val="149C2E"/>
    <a:srgbClr val="96FD39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5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50322" y="2074777"/>
            <a:ext cx="7378061" cy="396935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Arial"/>
                <a:cs typeface="Arial"/>
              </a:rPr>
              <a:t>      Тема</a:t>
            </a:r>
            <a:r>
              <a:rPr sz="4800" b="1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ru-RU" sz="48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ru-RU" sz="4800" b="1" spc="11" dirty="0">
                <a:solidFill>
                  <a:srgbClr val="002060"/>
                </a:solidFill>
                <a:latin typeface="Arial"/>
                <a:cs typeface="Arial"/>
              </a:rPr>
              <a:t>      </a:t>
            </a:r>
            <a:r>
              <a:rPr lang="ru-RU" sz="8800" b="1" spc="11" dirty="0">
                <a:solidFill>
                  <a:srgbClr val="002060"/>
                </a:solidFill>
                <a:latin typeface="Arial"/>
                <a:cs typeface="Arial"/>
              </a:rPr>
              <a:t>Масштаб</a:t>
            </a:r>
            <a:endParaRPr lang="en-US" sz="20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sz="24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12193" y="2404536"/>
            <a:ext cx="727405" cy="350593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43200" y="262669"/>
            <a:ext cx="6870357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551391" y="2921386"/>
            <a:ext cx="3328416" cy="3407438"/>
          </a:xfrm>
        </p:spPr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91" y="2850713"/>
            <a:ext cx="3336324" cy="354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9880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9754" y="2523006"/>
            <a:ext cx="117910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Чтобы перевести именованный масштаб в численный, надо количество километров(метров) перевести в сантиметры.</a:t>
            </a:r>
          </a:p>
          <a:p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0484" y="991285"/>
            <a:ext cx="117910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latin typeface="Arial" pitchFamily="34" charset="0"/>
                <a:cs typeface="Arial" pitchFamily="34" charset="0"/>
              </a:rPr>
              <a:t>Перевести :</a:t>
            </a:r>
          </a:p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именованный масштаб в численный: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М: в 1 см – 400 м;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М: в 1 см – 20 км 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455" y="3443312"/>
            <a:ext cx="11791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Если расстояние на местности выражено в метрах, тогда чтобы получить знаменатель численного масштаба, нужно приписать два нуля, если в километрах, то пять нулей.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9991" y="4779701"/>
            <a:ext cx="29899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М: в 1 см – 400 м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1м – 100 см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М: 1: 40 000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88" y="4592566"/>
            <a:ext cx="30845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4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95" y="1192590"/>
            <a:ext cx="5221873" cy="525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-239278"/>
            <a:ext cx="12189015" cy="104687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600" kern="0" spc="21" dirty="0">
                <a:solidFill>
                  <a:sysClr val="window" lastClr="FFFFFF"/>
                </a:solidFill>
              </a:rPr>
              <a:t> задание</a:t>
            </a:r>
            <a:endParaRPr lang="en-US" sz="66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2563" y="1192590"/>
            <a:ext cx="6311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Пользуясь картой масштабом 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 : 12 500 000 , найди расстояние (по прямой) между точками  A  и  B  на местности, если расстояние на карте между ними равно  7  см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298" y="3342038"/>
            <a:ext cx="631158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Решение: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на карте  </a:t>
            </a: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1  см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соответствует  </a:t>
            </a:r>
          </a:p>
          <a:p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12   500   000  см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или (делим число сантиметров на  100   000 )  </a:t>
            </a: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125  км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Если в  1  см  125  км, то в  7  см будет  </a:t>
            </a: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125 км ⋅7 см = 875  км.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Ответ: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расстояние по прямой между  точками А и В составляет  875  км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467600" y="2556009"/>
            <a:ext cx="3105150" cy="20598"/>
          </a:xfrm>
          <a:prstGeom prst="line">
            <a:avLst/>
          </a:prstGeom>
          <a:ln w="57150"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86378" y="219861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72750" y="2234358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0393" y="1837947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7 см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E2A2A1-ABA0-4CB8-B055-4C59F623238E}"/>
              </a:ext>
            </a:extLst>
          </p:cNvPr>
          <p:cNvSpPr/>
          <p:nvPr/>
        </p:nvSpPr>
        <p:spPr>
          <a:xfrm>
            <a:off x="7924801" y="5891597"/>
            <a:ext cx="3458818" cy="481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МАСШТАБ: 1: 12 500 000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336A7EF-F30F-459A-97F9-42E5AFCD7AB5}"/>
              </a:ext>
            </a:extLst>
          </p:cNvPr>
          <p:cNvCxnSpPr>
            <a:cxnSpLocks/>
          </p:cNvCxnSpPr>
          <p:nvPr/>
        </p:nvCxnSpPr>
        <p:spPr>
          <a:xfrm>
            <a:off x="7924801" y="2372139"/>
            <a:ext cx="0" cy="446994"/>
          </a:xfrm>
          <a:prstGeom prst="line">
            <a:avLst/>
          </a:prstGeom>
          <a:ln w="38100">
            <a:solidFill>
              <a:srgbClr val="110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256503D-AF8B-4761-BFF5-D87DDFA3294A}"/>
              </a:ext>
            </a:extLst>
          </p:cNvPr>
          <p:cNvCxnSpPr/>
          <p:nvPr/>
        </p:nvCxnSpPr>
        <p:spPr>
          <a:xfrm>
            <a:off x="8388626" y="2372139"/>
            <a:ext cx="0" cy="411247"/>
          </a:xfrm>
          <a:prstGeom prst="line">
            <a:avLst/>
          </a:prstGeom>
          <a:ln w="38100">
            <a:solidFill>
              <a:srgbClr val="110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6D8AC25-CCD6-41D0-91BB-29FE70D12D9C}"/>
              </a:ext>
            </a:extLst>
          </p:cNvPr>
          <p:cNvCxnSpPr>
            <a:cxnSpLocks/>
          </p:cNvCxnSpPr>
          <p:nvPr/>
        </p:nvCxnSpPr>
        <p:spPr>
          <a:xfrm>
            <a:off x="8839200" y="2372139"/>
            <a:ext cx="0" cy="411247"/>
          </a:xfrm>
          <a:prstGeom prst="line">
            <a:avLst/>
          </a:prstGeom>
          <a:ln w="38100">
            <a:solidFill>
              <a:srgbClr val="110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2536009-8A7C-4415-B47C-7F2C2DE2853F}"/>
              </a:ext>
            </a:extLst>
          </p:cNvPr>
          <p:cNvCxnSpPr/>
          <p:nvPr/>
        </p:nvCxnSpPr>
        <p:spPr>
          <a:xfrm>
            <a:off x="9276522" y="2372139"/>
            <a:ext cx="0" cy="411247"/>
          </a:xfrm>
          <a:prstGeom prst="line">
            <a:avLst/>
          </a:prstGeom>
          <a:ln w="38100">
            <a:solidFill>
              <a:srgbClr val="110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989FDB2-E20E-4C8D-BD81-C882D0F27406}"/>
              </a:ext>
            </a:extLst>
          </p:cNvPr>
          <p:cNvCxnSpPr>
            <a:cxnSpLocks/>
          </p:cNvCxnSpPr>
          <p:nvPr/>
        </p:nvCxnSpPr>
        <p:spPr>
          <a:xfrm>
            <a:off x="9700591" y="2372139"/>
            <a:ext cx="0" cy="411247"/>
          </a:xfrm>
          <a:prstGeom prst="line">
            <a:avLst/>
          </a:prstGeom>
          <a:ln w="38100">
            <a:solidFill>
              <a:srgbClr val="110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95150DB-E03E-4FDD-B371-F3922D84D0C9}"/>
              </a:ext>
            </a:extLst>
          </p:cNvPr>
          <p:cNvCxnSpPr>
            <a:cxnSpLocks/>
          </p:cNvCxnSpPr>
          <p:nvPr/>
        </p:nvCxnSpPr>
        <p:spPr>
          <a:xfrm>
            <a:off x="10137913" y="2372139"/>
            <a:ext cx="0" cy="411247"/>
          </a:xfrm>
          <a:prstGeom prst="line">
            <a:avLst/>
          </a:prstGeom>
          <a:ln w="38100">
            <a:solidFill>
              <a:srgbClr val="110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 задание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21276" y="992076"/>
                <a:ext cx="1179195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i="1" dirty="0">
                    <a:latin typeface="Arial" pitchFamily="34" charset="0"/>
                    <a:cs typeface="Arial" pitchFamily="34" charset="0"/>
                  </a:rPr>
                  <a:t>На карту перенесено расстояние между объектами на местности, составляющее 66 км. На карте соответствующий отрезок между этими объектами равен 11 см. Определите численный масштаб и именованный масштаб данной карты.</a:t>
                </a:r>
              </a:p>
              <a:p>
                <a:endParaRPr lang="ru-RU" sz="2400" b="1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ru-RU" sz="2800" b="1" i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Численный масштаб  карты: </a:t>
                </a:r>
                <a:r>
                  <a:rPr lang="ru-RU" sz="2800" i="1" dirty="0">
                    <a:solidFill>
                      <a:srgbClr val="002060"/>
                    </a:solidFill>
                  </a:rPr>
                  <a:t>          </a:t>
                </a:r>
                <a:r>
                  <a:rPr lang="ru-RU" sz="2800" b="1" i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Именованный масштаб:</a:t>
                </a:r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  </a:t>
                </a:r>
              </a:p>
              <a:p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на карте       -    11 см</a:t>
                </a:r>
              </a:p>
              <a:p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на местности –  66 км</a:t>
                </a:r>
              </a:p>
              <a:p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Масштаб - ?</a:t>
                </a:r>
                <a:endParaRPr lang="ru-RU" sz="3600" b="1" i="1" dirty="0">
                  <a:latin typeface="Arial" pitchFamily="34" charset="0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600" b="1" i="1" smtClean="0">
                            <a:latin typeface="Cambria Math"/>
                          </a:rPr>
                          <m:t>𝟏𝟏</m:t>
                        </m:r>
                        <m:r>
                          <a:rPr lang="ru-RU" sz="3600" b="1" i="1" smtClean="0">
                            <a:latin typeface="Cambria Math"/>
                          </a:rPr>
                          <m:t>см</m:t>
                        </m:r>
                      </m:num>
                      <m:den>
                        <m:r>
                          <a:rPr lang="ru-RU" sz="3600" b="1" i="1" smtClean="0">
                            <a:latin typeface="Cambria Math"/>
                          </a:rPr>
                          <m:t>𝟔𝟔</m:t>
                        </m:r>
                        <m:r>
                          <a:rPr lang="ru-RU" sz="3600" b="1" i="1" smtClean="0">
                            <a:latin typeface="Cambria Math"/>
                          </a:rPr>
                          <m:t>км</m:t>
                        </m:r>
                      </m:den>
                    </m:f>
                  </m:oMath>
                </a14:m>
                <a:r>
                  <a:rPr lang="ru-RU" sz="3600" b="1" dirty="0">
                    <a:latin typeface="Arial" pitchFamily="34" charset="0"/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3600" b="1" i="1" smtClean="0">
                            <a:latin typeface="Cambria Math"/>
                            <a:cs typeface="Arial" pitchFamily="34" charset="0"/>
                          </a:rPr>
                          <m:t>𝟏𝟏</m:t>
                        </m:r>
                        <m:r>
                          <a:rPr lang="ru-RU" sz="3600" b="1" i="1" smtClean="0">
                            <a:latin typeface="Cambria Math"/>
                            <a:cs typeface="Arial" pitchFamily="34" charset="0"/>
                          </a:rPr>
                          <m:t> см</m:t>
                        </m:r>
                      </m:num>
                      <m:den>
                        <m:r>
                          <a:rPr lang="ru-RU" sz="3600" b="1" i="1" smtClean="0">
                            <a:latin typeface="Cambria Math"/>
                            <a:cs typeface="Arial" pitchFamily="34" charset="0"/>
                          </a:rPr>
                          <m:t>𝟔𝟔𝟎𝟎𝟎𝟎𝟎</m:t>
                        </m:r>
                        <m:r>
                          <a:rPr lang="ru-RU" sz="3600" b="1" i="1" smtClean="0">
                            <a:latin typeface="Cambria Math"/>
                            <a:cs typeface="Arial" pitchFamily="34" charset="0"/>
                          </a:rPr>
                          <m:t> см</m:t>
                        </m:r>
                      </m:den>
                    </m:f>
                  </m:oMath>
                </a14:m>
                <a:r>
                  <a:rPr lang="ru-RU" sz="3600" b="1" dirty="0">
                    <a:latin typeface="Arial" pitchFamily="34" charset="0"/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3600" b="1" i="1" smtClean="0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num>
                      <m:den>
                        <m:r>
                          <a:rPr lang="ru-RU" sz="3600" b="1" i="1" smtClean="0">
                            <a:latin typeface="Cambria Math"/>
                            <a:cs typeface="Arial" pitchFamily="34" charset="0"/>
                          </a:rPr>
                          <m:t>𝟔𝟔𝟎𝟎𝟎𝟎𝟎</m:t>
                        </m:r>
                      </m:den>
                    </m:f>
                  </m:oMath>
                </a14:m>
                <a:endParaRPr lang="ru-RU" sz="2800" b="1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ru-RU" sz="2800" b="1" dirty="0"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r>
                  <a:rPr lang="ru-RU" sz="2800" b="1" dirty="0">
                    <a:latin typeface="Arial" pitchFamily="34" charset="0"/>
                    <a:cs typeface="Arial" pitchFamily="34" charset="0"/>
                  </a:rPr>
                  <a:t>Масштаб:   1: 6 600 000                             </a:t>
                </a:r>
                <a:r>
                  <a:rPr lang="ru-RU" dirty="0"/>
                  <a:t> </a:t>
                </a:r>
                <a:r>
                  <a:rPr lang="ru-RU" sz="3200" b="1" dirty="0">
                    <a:latin typeface="Arial" pitchFamily="34" charset="0"/>
                    <a:cs typeface="Arial" pitchFamily="34" charset="0"/>
                  </a:rPr>
                  <a:t>Масштаб 1: 6 600 000</a:t>
                </a:r>
              </a:p>
              <a:p>
                <a:r>
                  <a:rPr lang="ru-RU" sz="3200" b="1" dirty="0">
                    <a:latin typeface="Arial" pitchFamily="34" charset="0"/>
                    <a:cs typeface="Arial" pitchFamily="34" charset="0"/>
                  </a:rPr>
                  <a:t>                                                                   в 1 см – 66 км </a:t>
                </a:r>
                <a:endParaRPr lang="ru-RU" b="1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ru-RU" dirty="0"/>
                  <a:t>                                                                                                                                              </a:t>
                </a:r>
              </a:p>
              <a:p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76" y="992076"/>
                <a:ext cx="11791950" cy="6247864"/>
              </a:xfrm>
              <a:prstGeom prst="rect">
                <a:avLst/>
              </a:prstGeom>
              <a:blipFill rotWithShape="1">
                <a:blip r:embed="rId2"/>
                <a:stretch>
                  <a:fillRect l="-1086" t="-6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18993" r="2501" b="21944"/>
          <a:stretch/>
        </p:blipFill>
        <p:spPr bwMode="auto">
          <a:xfrm>
            <a:off x="6838950" y="3390900"/>
            <a:ext cx="37909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0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C95812-867D-4D97-9536-B9E2CF874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7" t="20588" r="14008"/>
          <a:stretch/>
        </p:blipFill>
        <p:spPr>
          <a:xfrm>
            <a:off x="6639338" y="967409"/>
            <a:ext cx="4824781" cy="4041913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-1" y="0"/>
            <a:ext cx="12191999" cy="778008"/>
          </a:xfrm>
          <a:prstGeom prst="flowChartProcess">
            <a:avLst/>
          </a:prstGeom>
          <a:solidFill>
            <a:srgbClr val="110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itchFamily="34" charset="0"/>
                <a:cs typeface="Arial" pitchFamily="34" charset="0"/>
              </a:rPr>
              <a:t>задание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769" y="825481"/>
            <a:ext cx="5977723" cy="301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Расстояние между двумя городами составляет 450 км. </a:t>
            </a:r>
          </a:p>
          <a:p>
            <a:pPr lvl="0">
              <a:lnSpc>
                <a:spcPct val="1200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1:5000000</a:t>
            </a: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200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будет равно расстояние </a:t>
            </a:r>
          </a:p>
          <a:p>
            <a:pPr lvl="0">
              <a:lnSpc>
                <a:spcPct val="1200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карте?</a:t>
            </a:r>
            <a:b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0647" r="4786" b="28483"/>
          <a:stretch/>
        </p:blipFill>
        <p:spPr bwMode="auto">
          <a:xfrm rot="19053227">
            <a:off x="8814339" y="3138475"/>
            <a:ext cx="2423623" cy="3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7152" y="5119090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М: 1: 5000000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 flipV="1">
            <a:off x="9051728" y="2623931"/>
            <a:ext cx="1504885" cy="134892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394067" y="2736836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3769" y="3759958"/>
            <a:ext cx="1130035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 см-----------50 км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X ------------- 450 км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X = ( 1 см X 450 км) : 50 км = 9 см.</a:t>
            </a:r>
            <a:br>
              <a:rPr lang="ru-RU" dirty="0"/>
            </a:br>
            <a:r>
              <a:rPr lang="ru-RU" dirty="0"/>
              <a:t> 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Ответ: Расстояние между городами на карте составляет 9 см.</a:t>
            </a:r>
          </a:p>
        </p:txBody>
      </p:sp>
    </p:spTree>
    <p:extLst>
      <p:ext uri="{BB962C8B-B14F-4D97-AF65-F5344CB8AC3E}">
        <p14:creationId xmlns:p14="http://schemas.microsoft.com/office/powerpoint/2010/main" val="9419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/>
          <p:cNvSpPr/>
          <p:nvPr/>
        </p:nvSpPr>
        <p:spPr>
          <a:xfrm>
            <a:off x="-1" y="-1"/>
            <a:ext cx="12191999" cy="825481"/>
          </a:xfrm>
          <a:prstGeom prst="flowChartProcess">
            <a:avLst/>
          </a:prstGeom>
          <a:solidFill>
            <a:srgbClr val="110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" pitchFamily="34" charset="0"/>
                <a:cs typeface="Arial" pitchFamily="34" charset="0"/>
              </a:rPr>
              <a:t> задание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769" y="825481"/>
            <a:ext cx="5977723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18421" r="1357" b="15126"/>
          <a:stretch/>
        </p:blipFill>
        <p:spPr bwMode="auto">
          <a:xfrm>
            <a:off x="5909482" y="1337481"/>
            <a:ext cx="6114196" cy="481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7152" y="5119090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М: 1: 5000000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 flipV="1">
            <a:off x="9437204" y="4108174"/>
            <a:ext cx="979005" cy="89845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9139454">
            <a:off x="9258035" y="3865685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9 см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814" y="3113804"/>
            <a:ext cx="119781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 см ----------- 50 км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9 см ------------- Х км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X = ( 9 см X 50 км) : 1 см = 450 км.</a:t>
            </a:r>
            <a:br>
              <a:rPr lang="ru-RU" sz="2400" dirty="0"/>
            </a:br>
            <a:r>
              <a:rPr lang="ru-RU" sz="2400" dirty="0"/>
              <a:t> 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Ответ: Расстояние между городами на местности составляет 450 км.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492" y="84490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Расстояние между двумя городами на карте составляет 9 см.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Масштаб карты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1:5000000.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Определите чему равно расстояние на местности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18947027">
            <a:off x="9750802" y="4375078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450 км</a:t>
            </a:r>
          </a:p>
        </p:txBody>
      </p:sp>
    </p:spTree>
    <p:extLst>
      <p:ext uri="{BB962C8B-B14F-4D97-AF65-F5344CB8AC3E}">
        <p14:creationId xmlns:p14="http://schemas.microsoft.com/office/powerpoint/2010/main" val="40882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  <p:bldP spid="10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/>
          <p:cNvSpPr/>
          <p:nvPr/>
        </p:nvSpPr>
        <p:spPr>
          <a:xfrm>
            <a:off x="-1" y="0"/>
            <a:ext cx="12191999" cy="844900"/>
          </a:xfrm>
          <a:prstGeom prst="flowChartProcess">
            <a:avLst/>
          </a:prstGeom>
          <a:solidFill>
            <a:srgbClr val="110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itchFamily="34" charset="0"/>
                <a:cs typeface="Arial" pitchFamily="34" charset="0"/>
              </a:rPr>
              <a:t>задание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769" y="825481"/>
            <a:ext cx="5977723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ru-RU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13337" y="5059481"/>
            <a:ext cx="2120348" cy="1132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" pitchFamily="34" charset="0"/>
                <a:cs typeface="Arial" pitchFamily="34" charset="0"/>
              </a:rPr>
              <a:t>М:  </a:t>
            </a:r>
            <a:r>
              <a:rPr lang="ru-RU" sz="6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5044" y="2437963"/>
            <a:ext cx="117811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 см ----------- Х км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9 см ------------- 450 км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X = ( 1 см X 450 км) : 9 см = 50 км.</a:t>
            </a:r>
            <a:br>
              <a:rPr lang="ru-RU" sz="2400" dirty="0"/>
            </a:br>
            <a:r>
              <a:rPr lang="ru-RU" sz="2400" dirty="0"/>
              <a:t>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1 см – 50 км – 5 000 000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Ответ: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Масштаб: 1: 5000 000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492" y="8449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    Расстояние на местности между двумя городами составляет 450 км.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    На карте это расстояние равно 9 см. Определите масштаб карты.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15DDC3-0A41-44F6-A157-34D6B2CAD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1"/>
          <a:stretch/>
        </p:blipFill>
        <p:spPr>
          <a:xfrm>
            <a:off x="6186985" y="1285286"/>
            <a:ext cx="5704739" cy="37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9847B-C410-4F98-B202-FB325C37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53" y="1762549"/>
            <a:ext cx="5594754" cy="4295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400" y="475387"/>
            <a:ext cx="111442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1. На плане местности указан именованный масштаб «в 1 см – 6 м». Ему соответствует численный масштаб: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А.  1: 6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В.  1: 60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С.  1: 600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Д.  1: 6000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33400" y="4991100"/>
            <a:ext cx="1885950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486400" y="5534680"/>
            <a:ext cx="4058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Масштаб:  в 1 см – 6м</a:t>
            </a:r>
          </a:p>
        </p:txBody>
      </p:sp>
    </p:spTree>
    <p:extLst>
      <p:ext uri="{BB962C8B-B14F-4D97-AF65-F5344CB8AC3E}">
        <p14:creationId xmlns:p14="http://schemas.microsoft.com/office/powerpoint/2010/main" val="26853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96582" y="1437780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548930" y="5452866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800289" y="2535360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4" y="556838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124202" y="1277865"/>
            <a:ext cx="8830732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A92B4-25C3-4843-977B-34AA46C51D54}"/>
              </a:ext>
            </a:extLst>
          </p:cNvPr>
          <p:cNvSpPr txBox="1"/>
          <p:nvPr/>
        </p:nvSpPr>
        <p:spPr>
          <a:xfrm>
            <a:off x="1399974" y="331304"/>
            <a:ext cx="2626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3BDE9-A53D-430F-873D-BE37A66F71AA}"/>
              </a:ext>
            </a:extLst>
          </p:cNvPr>
          <p:cNvSpPr txBox="1"/>
          <p:nvPr/>
        </p:nvSpPr>
        <p:spPr>
          <a:xfrm>
            <a:off x="3424031" y="1860533"/>
            <a:ext cx="8231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Прочитать § 8 «Масштаб»</a:t>
            </a:r>
          </a:p>
          <a:p>
            <a:pPr marL="342900" indent="-342900">
              <a:buAutoNum type="arabicPeriod"/>
            </a:pP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Выполнить задания № 3,4,5 </a:t>
            </a:r>
          </a:p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на странице 32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632" y="211334"/>
            <a:ext cx="11951368" cy="643019"/>
          </a:xfrm>
          <a:prstGeom prst="rect">
            <a:avLst/>
          </a:prstGeom>
          <a:solidFill>
            <a:srgbClr val="1103C1"/>
          </a:solidFill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86" y="1479729"/>
            <a:ext cx="11750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1. Длина железнодорожной магистрали 6140 км.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Какой длины получится линия, изображающая магистраль на карте, сделанной в масштабе: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а) 1 : 10 000 000; б) 1 : 2 000 000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86" y="4250225"/>
            <a:ext cx="12055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3. Расстояние между двумя городами равно 280 км. Найти длину отрезка, соединяющего эти города на карте, выполненной в масштабе 1 : 4 000 000.</a:t>
            </a:r>
          </a:p>
        </p:txBody>
      </p:sp>
    </p:spTree>
    <p:extLst>
      <p:ext uri="{BB962C8B-B14F-4D97-AF65-F5344CB8AC3E}">
        <p14:creationId xmlns:p14="http://schemas.microsoft.com/office/powerpoint/2010/main" val="6365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170111"/>
            <a:ext cx="115252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Определите, какой из масштабов  наименьший:               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25 000                                                    1 : 70 000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10 000                                                    1 : 100 000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50 000 </a:t>
            </a:r>
          </a:p>
        </p:txBody>
      </p:sp>
    </p:spTree>
    <p:extLst>
      <p:ext uri="{BB962C8B-B14F-4D97-AF65-F5344CB8AC3E}">
        <p14:creationId xmlns:p14="http://schemas.microsoft.com/office/powerpoint/2010/main" val="35468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ЗАЧЕМ НУЖЕН МАСШТАБ?</a:t>
            </a:r>
            <a:endParaRPr sz="6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19174-D1FA-4812-9180-4314F47D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19198"/>
            <a:ext cx="5670499" cy="3829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9883A8-5CDC-4CB1-AB5E-6BD7A41AF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66" y="1219198"/>
            <a:ext cx="5763264" cy="3922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9FF126-698A-412F-BA93-73BF12096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062" y="1802296"/>
            <a:ext cx="7765774" cy="4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27AF3-F934-4551-8D73-1A8B7E60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145775"/>
            <a:ext cx="5049079" cy="3975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8D3092-3E6F-485E-8E00-E327ED909227}"/>
              </a:ext>
            </a:extLst>
          </p:cNvPr>
          <p:cNvSpPr txBox="1"/>
          <p:nvPr/>
        </p:nvSpPr>
        <p:spPr>
          <a:xfrm>
            <a:off x="0" y="4303455"/>
            <a:ext cx="12191999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Ни один географический объект, например реку, мост, поселок, невозможно изобразить на топографическом плане в натуральную величину. В древности люди рисовали уменьшенные изображения местности, на которых разные участки уменьшались произвольно, в разной степени. Поэтому старинные чертежи местности не дают возможности понять, например, каково расстояние между берегами реки, какова длина реки и т.п. Чтобы план местности был более точным, необходимо все расстояния уменьшать в одинаковое число раз с сохранением всех пропорций, делать изображение в масштабе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A32FAE-A34D-4ED4-88C9-314FF0AEC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8" y="145775"/>
            <a:ext cx="5923722" cy="39756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EC20CF-29A1-44F5-AFBA-A76106F10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236789"/>
            <a:ext cx="5433392" cy="3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6401A-34C8-461F-92D5-2C25CC5E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6678"/>
          </a:xfrm>
          <a:solidFill>
            <a:srgbClr val="1103C1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показывает, во сколько раз расстояния на плане уменьшены по отношению к реальным расстояниям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F2511D-FC15-4709-9DA3-BC96918A5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31" y="1301205"/>
            <a:ext cx="6808762" cy="503981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5D47F57-9B13-4C0C-95BB-0DE35E780B8C}"/>
              </a:ext>
            </a:extLst>
          </p:cNvPr>
          <p:cNvCxnSpPr>
            <a:cxnSpLocks/>
          </p:cNvCxnSpPr>
          <p:nvPr/>
        </p:nvCxnSpPr>
        <p:spPr>
          <a:xfrm flipH="1" flipV="1">
            <a:off x="5953287" y="3630152"/>
            <a:ext cx="1108694" cy="381915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3401F89-7D15-45B9-BC9A-044D18970A82}"/>
              </a:ext>
            </a:extLst>
          </p:cNvPr>
          <p:cNvCxnSpPr>
            <a:cxnSpLocks/>
          </p:cNvCxnSpPr>
          <p:nvPr/>
        </p:nvCxnSpPr>
        <p:spPr>
          <a:xfrm>
            <a:off x="5522895" y="5669280"/>
            <a:ext cx="5168551" cy="0"/>
          </a:xfrm>
          <a:prstGeom prst="straightConnector1">
            <a:avLst/>
          </a:prstGeom>
          <a:ln w="762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71D34ED-1062-4086-9313-8F254B0ED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6" t="3885" r="28521" b="54056"/>
          <a:stretch/>
        </p:blipFill>
        <p:spPr>
          <a:xfrm>
            <a:off x="389207" y="1368029"/>
            <a:ext cx="4379741" cy="49061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97E34-1826-4673-B0B1-1A48E8025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24" t="46956" r="28972" b="20462"/>
          <a:stretch/>
        </p:blipFill>
        <p:spPr>
          <a:xfrm>
            <a:off x="2668569" y="2245803"/>
            <a:ext cx="869761" cy="1228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3D2D1-240D-4727-A96C-FC43EF700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13" t="47150" r="30026" b="20462"/>
          <a:stretch/>
        </p:blipFill>
        <p:spPr>
          <a:xfrm>
            <a:off x="1644900" y="1505353"/>
            <a:ext cx="821635" cy="12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8769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88396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МАСШТАБ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026" y="1048071"/>
            <a:ext cx="11811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i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Масштаб </a:t>
            </a:r>
            <a:r>
              <a:rPr lang="ru-RU" sz="3600" b="1" i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— это дробное число, показывающее, во сколько раз на чертеже и на карте уменьшены расстояния.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38348" y="3123757"/>
                <a:ext cx="5508626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b="1" i="1" dirty="0">
                    <a:latin typeface="Arial" pitchFamily="34" charset="0"/>
                    <a:cs typeface="Arial" pitchFamily="34" charset="0"/>
                  </a:rPr>
                  <a:t>М</a:t>
                </a:r>
                <a14:m>
                  <m:oMath xmlns:m="http://schemas.openxmlformats.org/officeDocument/2006/math">
                    <m:r>
                      <a:rPr lang="ru-RU" sz="4800" b="1" i="1" smtClean="0">
                        <a:latin typeface="Cambria Math"/>
                      </a:rPr>
                      <m:t>асштаб</m:t>
                    </m:r>
                    <m:r>
                      <a:rPr lang="en-US" sz="48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8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4800" b="1" i="1" smtClean="0">
                            <a:latin typeface="Cambria Math"/>
                          </a:rPr>
                          <m:t>𝟏𝟎𝟎𝟎𝟎</m:t>
                        </m:r>
                      </m:den>
                    </m:f>
                  </m:oMath>
                </a14:m>
                <a:endParaRPr lang="ru-RU" sz="3200" b="1" i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348" y="3123757"/>
                <a:ext cx="5508626" cy="1159228"/>
              </a:xfrm>
              <a:prstGeom prst="rect">
                <a:avLst/>
              </a:prstGeom>
              <a:blipFill>
                <a:blip r:embed="rId2"/>
                <a:stretch>
                  <a:fillRect l="-4978" b="-10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38348" y="5040488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itchFamily="34" charset="0"/>
                <a:cs typeface="Arial" pitchFamily="34" charset="0"/>
              </a:rPr>
              <a:t>Масштаб:  1:10000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48C799-0D9C-4E55-BC99-79C104999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6" t="16505" r="5617" b="7238"/>
          <a:stretch/>
        </p:blipFill>
        <p:spPr>
          <a:xfrm>
            <a:off x="245026" y="3260035"/>
            <a:ext cx="5410201" cy="32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allAtOnce"/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80104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Виды масштаба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8137" y="1243965"/>
                <a:ext cx="46489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b="1" i="1" smtClean="0">
                              <a:latin typeface="Cambria Math"/>
                            </a:rPr>
                            <m:t>Масштаб:</m:t>
                          </m:r>
                          <m:r>
                            <a:rPr lang="ru-RU" sz="36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ru-RU" sz="3600" b="1" i="1" smtClean="0">
                              <a:latin typeface="Cambria Math"/>
                            </a:rPr>
                            <m:t>:</m:t>
                          </m:r>
                          <m:r>
                            <a:rPr lang="ru-RU" sz="3600" b="1" i="1" smtClean="0">
                              <a:latin typeface="Cambria Math"/>
                            </a:rPr>
                            <m:t>𝟏𝟎</m:t>
                          </m:r>
                          <m:r>
                            <a:rPr lang="ru-RU" sz="3600" b="1" i="1" smtClean="0">
                              <a:latin typeface="Cambria Math"/>
                            </a:rPr>
                            <m:t>  </m:t>
                          </m:r>
                          <m:r>
                            <a:rPr lang="ru-RU" sz="3600" b="1" i="1" smtClean="0">
                              <a:latin typeface="Cambria Math"/>
                            </a:rPr>
                            <m:t>𝟎𝟎𝟎</m:t>
                          </m:r>
                        </m:e>
                        <m:sup>
                          <m:r>
                            <a:rPr lang="ru-RU" sz="3600" b="1" i="1" smtClean="0">
                              <a:latin typeface="Cambria Math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ru-RU" sz="36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37" y="1243965"/>
                <a:ext cx="4648965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7" y="1890296"/>
            <a:ext cx="53705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7137" y="1505466"/>
            <a:ext cx="5971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Численный масштаб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5808671" y="1349147"/>
            <a:ext cx="226560" cy="1082298"/>
          </a:xfrm>
          <a:prstGeom prst="rightBrac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7940" y="2539168"/>
            <a:ext cx="1135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Показывает величину уменьшения расстояния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849" y="4738032"/>
            <a:ext cx="5056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Cambria Math" pitchFamily="18" charset="0"/>
                <a:ea typeface="Cambria Math" pitchFamily="18" charset="0"/>
                <a:cs typeface="Arial" pitchFamily="34" charset="0"/>
              </a:rPr>
              <a:t>Масштаб</a:t>
            </a:r>
            <a:r>
              <a:rPr lang="ru-RU" sz="36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3600" b="1" dirty="0">
                <a:latin typeface="Cambria Math" pitchFamily="18" charset="0"/>
                <a:ea typeface="Cambria Math" pitchFamily="18" charset="0"/>
                <a:cs typeface="Arial" pitchFamily="34" charset="0"/>
              </a:rPr>
              <a:t>в 1см  - 100 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849" y="5358497"/>
            <a:ext cx="5594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Cambria Math" pitchFamily="18" charset="0"/>
                <a:ea typeface="Cambria Math" pitchFamily="18" charset="0"/>
                <a:cs typeface="Arial" pitchFamily="34" charset="0"/>
              </a:rPr>
              <a:t>Масштаб:  </a:t>
            </a:r>
            <a:r>
              <a:rPr lang="ru-RU" sz="3600" b="1" dirty="0">
                <a:latin typeface="Cambria Math" pitchFamily="18" charset="0"/>
                <a:ea typeface="Cambria Math" pitchFamily="18" charset="0"/>
                <a:cs typeface="Arial" pitchFamily="34" charset="0"/>
              </a:rPr>
              <a:t>в 1 см  -  500 км</a:t>
            </a: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5936362" y="4971255"/>
            <a:ext cx="213422" cy="103357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17136" y="5164875"/>
            <a:ext cx="5702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Именованный  масштаб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2436" y="6004828"/>
            <a:ext cx="7136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Удобно определять  расстояние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71" y="3219704"/>
            <a:ext cx="3733799" cy="184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24928" r="4492" b="23047"/>
          <a:stretch/>
        </p:blipFill>
        <p:spPr bwMode="auto">
          <a:xfrm>
            <a:off x="800100" y="3123943"/>
            <a:ext cx="4019549" cy="170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2" grpId="0"/>
      <p:bldP spid="7" grpId="0"/>
      <p:bldP spid="10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80104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Виды масштаба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b="33569"/>
          <a:stretch/>
        </p:blipFill>
        <p:spPr bwMode="auto">
          <a:xfrm>
            <a:off x="712632" y="2134443"/>
            <a:ext cx="5315405" cy="385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424088" y="1216923"/>
            <a:ext cx="0" cy="50314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6" y="1828800"/>
            <a:ext cx="4689632" cy="41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BC371-20A5-48B3-A812-870295934DDE}"/>
              </a:ext>
            </a:extLst>
          </p:cNvPr>
          <p:cNvSpPr txBox="1"/>
          <p:nvPr/>
        </p:nvSpPr>
        <p:spPr>
          <a:xfrm flipH="1">
            <a:off x="271005" y="6347791"/>
            <a:ext cx="27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Страница 31 рис 23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AE66C9-8813-4D40-A28D-33237D06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7" y="1245704"/>
            <a:ext cx="4677396" cy="4317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78D48E-1CBB-4557-8256-D2A562965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05" y="1245703"/>
            <a:ext cx="5658678" cy="431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 задание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938" y="1010620"/>
            <a:ext cx="118300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Arial" pitchFamily="34" charset="0"/>
                <a:cs typeface="Arial" pitchFamily="34" charset="0"/>
              </a:rPr>
              <a:t>Перевести: 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численный масштаб в именованный: 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Масштаб: 1 : 3 000                Масштаб: 1 : 25 000 000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перевести численный масштаб в именованный, необходимо число, стоящее в знаменателе и соответствующее количеству сантиметров, перевести в километры (метры). </a:t>
            </a:r>
            <a:endParaRPr lang="ru-RU" sz="1600" b="1" dirty="0"/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Масштаб 1:3 000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 см на карте - 30 м на местности,  М: в 1см – 30 м   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Масштаб 1: 25 000 000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в 1 метре  - 100 см.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в 1 км  - 1000 м. Считаем нули в этих двух числах. Их 5, значит, чтобы сантиметры перевести в метры, надо зачеркнуть 2 нуля. Чтобы перевести в километры, надо зачеркнуть 5 нулей,  в 1 см – 250 км.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4937</TotalTime>
  <Words>972</Words>
  <Application>Microsoft Office PowerPoint</Application>
  <PresentationFormat>Широкоэкранный</PresentationFormat>
  <Paragraphs>139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Масштаб показывает, во сколько раз расстояния на плане уменьшены по отношению к реальным расстояниям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 для самостоятельной работы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628</cp:revision>
  <dcterms:created xsi:type="dcterms:W3CDTF">2020-04-09T12:18:10Z</dcterms:created>
  <dcterms:modified xsi:type="dcterms:W3CDTF">2021-03-26T06:06:35Z</dcterms:modified>
</cp:coreProperties>
</file>