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93" r:id="rId2"/>
    <p:sldId id="345" r:id="rId3"/>
    <p:sldId id="384" r:id="rId4"/>
    <p:sldId id="383" r:id="rId5"/>
    <p:sldId id="348" r:id="rId6"/>
    <p:sldId id="326" r:id="rId7"/>
    <p:sldId id="347" r:id="rId8"/>
    <p:sldId id="385" r:id="rId9"/>
    <p:sldId id="360" r:id="rId10"/>
    <p:sldId id="273" r:id="rId11"/>
    <p:sldId id="335" r:id="rId12"/>
    <p:sldId id="324" r:id="rId13"/>
    <p:sldId id="375" r:id="rId14"/>
    <p:sldId id="376" r:id="rId15"/>
    <p:sldId id="377" r:id="rId16"/>
    <p:sldId id="380" r:id="rId17"/>
    <p:sldId id="373" r:id="rId18"/>
    <p:sldId id="346" r:id="rId19"/>
    <p:sldId id="382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293"/>
            <p14:sldId id="345"/>
            <p14:sldId id="384"/>
            <p14:sldId id="383"/>
            <p14:sldId id="348"/>
            <p14:sldId id="326"/>
            <p14:sldId id="347"/>
            <p14:sldId id="385"/>
            <p14:sldId id="360"/>
            <p14:sldId id="273"/>
            <p14:sldId id="335"/>
            <p14:sldId id="324"/>
            <p14:sldId id="375"/>
            <p14:sldId id="376"/>
            <p14:sldId id="377"/>
            <p14:sldId id="380"/>
            <p14:sldId id="373"/>
            <p14:sldId id="346"/>
            <p14:sldId id="3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006666"/>
    <a:srgbClr val="1103C1"/>
    <a:srgbClr val="A80058"/>
    <a:srgbClr val="F7094D"/>
    <a:srgbClr val="149C2E"/>
    <a:srgbClr val="96FD39"/>
    <a:srgbClr val="66FFCC"/>
    <a:srgbClr val="19C1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934" autoAdjust="0"/>
    <p:restoredTop sz="94660"/>
  </p:normalViewPr>
  <p:slideViewPr>
    <p:cSldViewPr snapToGrid="0">
      <p:cViewPr varScale="1">
        <p:scale>
          <a:sx n="72" d="100"/>
          <a:sy n="72" d="100"/>
        </p:scale>
        <p:origin x="90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058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7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8578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50322" y="2074777"/>
            <a:ext cx="7378061" cy="396935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ru-RU" sz="4800" b="1" dirty="0">
                <a:solidFill>
                  <a:srgbClr val="002060"/>
                </a:solidFill>
                <a:latin typeface="Arial"/>
                <a:cs typeface="Arial"/>
              </a:rPr>
              <a:t>      Тема</a:t>
            </a:r>
            <a:r>
              <a:rPr sz="48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r>
              <a:rPr lang="ru-RU" sz="4800" b="1" spc="11" dirty="0">
                <a:solidFill>
                  <a:srgbClr val="002060"/>
                </a:solidFill>
                <a:latin typeface="Arial"/>
                <a:cs typeface="Arial"/>
              </a:rPr>
              <a:t>      </a:t>
            </a:r>
            <a:r>
              <a:rPr lang="ru-RU" sz="8800" b="1" spc="11" dirty="0">
                <a:solidFill>
                  <a:srgbClr val="002060"/>
                </a:solidFill>
                <a:latin typeface="Arial"/>
                <a:cs typeface="Arial"/>
              </a:rPr>
              <a:t>Масштаб</a:t>
            </a:r>
            <a:endParaRPr lang="en-US" sz="2000" b="1" spc="11" dirty="0">
              <a:latin typeface="Arial"/>
              <a:cs typeface="Arial"/>
            </a:endParaRPr>
          </a:p>
          <a:p>
            <a:endParaRPr lang="ru-RU" sz="2400" b="1" spc="11" dirty="0">
              <a:latin typeface="Arial"/>
              <a:cs typeface="Arial"/>
            </a:endParaRPr>
          </a:p>
          <a:p>
            <a:endParaRPr lang="ru-RU" sz="2400" b="1" spc="11" dirty="0">
              <a:latin typeface="Arial"/>
              <a:cs typeface="Arial"/>
            </a:endParaRPr>
          </a:p>
          <a:p>
            <a:endParaRPr lang="ru-RU" sz="2400" b="1" spc="11" dirty="0">
              <a:latin typeface="Arial"/>
              <a:cs typeface="Arial"/>
            </a:endParaRPr>
          </a:p>
          <a:p>
            <a:endParaRPr lang="ru-RU" sz="2400" b="1" spc="11" dirty="0">
              <a:latin typeface="Arial"/>
              <a:cs typeface="Arial"/>
            </a:endParaRPr>
          </a:p>
          <a:p>
            <a:endParaRPr sz="24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12193" y="2404536"/>
            <a:ext cx="727405" cy="35059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743200" y="262669"/>
            <a:ext cx="6870357" cy="1262319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8000" kern="0" spc="21" dirty="0">
                <a:solidFill>
                  <a:sysClr val="window" lastClr="FFFFFF"/>
                </a:solidFill>
              </a:rPr>
              <a:t>География</a:t>
            </a:r>
            <a:endParaRPr lang="en-US" sz="8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755403" y="302622"/>
            <a:ext cx="953552" cy="1323385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1166321" y="893261"/>
            <a:ext cx="131717" cy="229832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Рисунок 1"/>
          <p:cNvSpPr>
            <a:spLocks noGrp="1"/>
          </p:cNvSpPr>
          <p:nvPr>
            <p:ph type="pic" sz="quarter" idx="12"/>
          </p:nvPr>
        </p:nvSpPr>
        <p:spPr>
          <a:xfrm>
            <a:off x="8551391" y="2921386"/>
            <a:ext cx="3328416" cy="3407438"/>
          </a:xfrm>
        </p:spPr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1391" y="2850713"/>
            <a:ext cx="3336324" cy="3548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776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9880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9754" y="2523006"/>
            <a:ext cx="1179101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Чтобы перевести именованный масштаб в численный, надо количество километров(метров) перевести в сантиметры.</a:t>
            </a:r>
          </a:p>
          <a:p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0484" y="991285"/>
            <a:ext cx="1179101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>
                <a:latin typeface="Arial" pitchFamily="34" charset="0"/>
                <a:cs typeface="Arial" pitchFamily="34" charset="0"/>
              </a:rPr>
              <a:t>Перевести :</a:t>
            </a:r>
          </a:p>
          <a:p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именованный масштаб в численный:</a:t>
            </a:r>
            <a:endParaRPr lang="en-US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М: в 1 см – 400 м; 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М: в 1 см – 20 км ;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4455" y="3443312"/>
            <a:ext cx="117910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Если расстояние на местности выражено в метрах, тогда чтобы получить знаменатель численного масштаба, нужно приписать два нуля, если в километрах, то пять нулей.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19991" y="4779701"/>
            <a:ext cx="29899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М: в 1 см – 400 м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1м – 100 см</a:t>
            </a: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М: 1: 40 000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188" y="4592566"/>
            <a:ext cx="3084513" cy="226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5499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7695" y="1192590"/>
            <a:ext cx="5221873" cy="525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endParaRPr sz="2396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5" y="-239278"/>
            <a:ext cx="12189015" cy="104687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6600" kern="0" spc="21" dirty="0">
                <a:solidFill>
                  <a:sysClr val="window" lastClr="FFFFFF"/>
                </a:solidFill>
              </a:rPr>
              <a:t> задание</a:t>
            </a:r>
            <a:endParaRPr lang="en-US" sz="66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2563" y="1192590"/>
            <a:ext cx="63115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Пользуясь картой масштабом  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1 : 12 500 000 , найди расстояние (по прямой) между точками  A  и  B  на местности, если расстояние на карте между ними равно  7  см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0298" y="3342038"/>
            <a:ext cx="6311585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Решение: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на карте  </a:t>
            </a:r>
            <a:r>
              <a:rPr lang="ru-RU" sz="2800" b="1" dirty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1  см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соответствует  </a:t>
            </a:r>
          </a:p>
          <a:p>
            <a:r>
              <a:rPr lang="ru-RU" sz="2800" b="1" dirty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12   500   000  см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, или (делим число сантиметров на  100   000 )  </a:t>
            </a:r>
            <a:r>
              <a:rPr lang="ru-RU" sz="2800" b="1" dirty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125  км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Если в  1  см  125  км, то в  7  см будет  </a:t>
            </a:r>
            <a:r>
              <a:rPr lang="ru-RU" sz="2800" b="1" dirty="0">
                <a:solidFill>
                  <a:srgbClr val="1103C1"/>
                </a:solidFill>
                <a:latin typeface="Arial" pitchFamily="34" charset="0"/>
                <a:cs typeface="Arial" pitchFamily="34" charset="0"/>
              </a:rPr>
              <a:t>125 км ⋅7 см = 875  км.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Ответ: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расстояние по прямой между  точками А и В составляет  875  км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7467600" y="2556009"/>
            <a:ext cx="3105150" cy="20598"/>
          </a:xfrm>
          <a:prstGeom prst="line">
            <a:avLst/>
          </a:prstGeom>
          <a:ln w="57150">
            <a:solidFill>
              <a:srgbClr val="F709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986378" y="2198611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72750" y="2234358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40393" y="1837947"/>
            <a:ext cx="11673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7 см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AE2A2A1-ABA0-4CB8-B055-4C59F623238E}"/>
              </a:ext>
            </a:extLst>
          </p:cNvPr>
          <p:cNvSpPr/>
          <p:nvPr/>
        </p:nvSpPr>
        <p:spPr>
          <a:xfrm>
            <a:off x="7924801" y="5891597"/>
            <a:ext cx="3458818" cy="4817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МАСШТАБ: 1: 12 500 000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2336A7EF-F30F-459A-97F9-42E5AFCD7AB5}"/>
              </a:ext>
            </a:extLst>
          </p:cNvPr>
          <p:cNvCxnSpPr>
            <a:cxnSpLocks/>
          </p:cNvCxnSpPr>
          <p:nvPr/>
        </p:nvCxnSpPr>
        <p:spPr>
          <a:xfrm>
            <a:off x="7924801" y="2372139"/>
            <a:ext cx="0" cy="446994"/>
          </a:xfrm>
          <a:prstGeom prst="line">
            <a:avLst/>
          </a:prstGeom>
          <a:ln w="38100">
            <a:solidFill>
              <a:srgbClr val="1103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3256503D-AF8B-4761-BFF5-D87DDFA3294A}"/>
              </a:ext>
            </a:extLst>
          </p:cNvPr>
          <p:cNvCxnSpPr/>
          <p:nvPr/>
        </p:nvCxnSpPr>
        <p:spPr>
          <a:xfrm>
            <a:off x="8388626" y="2372139"/>
            <a:ext cx="0" cy="411247"/>
          </a:xfrm>
          <a:prstGeom prst="line">
            <a:avLst/>
          </a:prstGeom>
          <a:ln w="38100">
            <a:solidFill>
              <a:srgbClr val="1103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E6D8AC25-CCD6-41D0-91BB-29FE70D12D9C}"/>
              </a:ext>
            </a:extLst>
          </p:cNvPr>
          <p:cNvCxnSpPr>
            <a:cxnSpLocks/>
          </p:cNvCxnSpPr>
          <p:nvPr/>
        </p:nvCxnSpPr>
        <p:spPr>
          <a:xfrm>
            <a:off x="8839200" y="2372139"/>
            <a:ext cx="0" cy="411247"/>
          </a:xfrm>
          <a:prstGeom prst="line">
            <a:avLst/>
          </a:prstGeom>
          <a:ln w="38100">
            <a:solidFill>
              <a:srgbClr val="1103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02536009-8A7C-4415-B47C-7F2C2DE2853F}"/>
              </a:ext>
            </a:extLst>
          </p:cNvPr>
          <p:cNvCxnSpPr/>
          <p:nvPr/>
        </p:nvCxnSpPr>
        <p:spPr>
          <a:xfrm>
            <a:off x="9276522" y="2372139"/>
            <a:ext cx="0" cy="411247"/>
          </a:xfrm>
          <a:prstGeom prst="line">
            <a:avLst/>
          </a:prstGeom>
          <a:ln w="38100">
            <a:solidFill>
              <a:srgbClr val="1103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A989FDB2-E20E-4C8D-BD81-C882D0F27406}"/>
              </a:ext>
            </a:extLst>
          </p:cNvPr>
          <p:cNvCxnSpPr>
            <a:cxnSpLocks/>
          </p:cNvCxnSpPr>
          <p:nvPr/>
        </p:nvCxnSpPr>
        <p:spPr>
          <a:xfrm>
            <a:off x="9700591" y="2372139"/>
            <a:ext cx="0" cy="411247"/>
          </a:xfrm>
          <a:prstGeom prst="line">
            <a:avLst/>
          </a:prstGeom>
          <a:ln w="38100">
            <a:solidFill>
              <a:srgbClr val="1103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195150DB-E03E-4FDD-B371-F3922D84D0C9}"/>
              </a:ext>
            </a:extLst>
          </p:cNvPr>
          <p:cNvCxnSpPr>
            <a:cxnSpLocks/>
          </p:cNvCxnSpPr>
          <p:nvPr/>
        </p:nvCxnSpPr>
        <p:spPr>
          <a:xfrm>
            <a:off x="10137913" y="2372139"/>
            <a:ext cx="0" cy="411247"/>
          </a:xfrm>
          <a:prstGeom prst="line">
            <a:avLst/>
          </a:prstGeom>
          <a:ln w="38100">
            <a:solidFill>
              <a:srgbClr val="1103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976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3" y="-156433"/>
            <a:ext cx="1027853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 задание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21276" y="992076"/>
                <a:ext cx="11791950" cy="62478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>
                    <a:latin typeface="Arial" pitchFamily="34" charset="0"/>
                    <a:cs typeface="Arial" pitchFamily="34" charset="0"/>
                  </a:rPr>
                  <a:t>На карту перенесено расстояние между объектами на местности, составляющее 66 км. На карте соответствующий отрезок между этими объектами равен 11 см. Определите численный масштаб и именованный масштаб данной карты.</a:t>
                </a:r>
              </a:p>
              <a:p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28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Численный масштаб  карты: </a:t>
                </a:r>
                <a:r>
                  <a:rPr lang="ru-RU" sz="2800" i="1" dirty="0">
                    <a:solidFill>
                      <a:srgbClr val="002060"/>
                    </a:solidFill>
                  </a:rPr>
                  <a:t>          </a:t>
                </a:r>
                <a:r>
                  <a:rPr lang="ru-RU" sz="28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Именованный масштаб:</a:t>
                </a:r>
                <a:r>
                  <a:rPr lang="ru-RU" sz="2400" b="1" dirty="0">
                    <a:latin typeface="Arial" pitchFamily="34" charset="0"/>
                    <a:cs typeface="Arial" pitchFamily="34" charset="0"/>
                  </a:rPr>
                  <a:t>  </a:t>
                </a:r>
              </a:p>
              <a:p>
                <a:r>
                  <a:rPr lang="ru-RU" sz="2400" b="1" dirty="0">
                    <a:latin typeface="Arial" pitchFamily="34" charset="0"/>
                    <a:cs typeface="Arial" pitchFamily="34" charset="0"/>
                  </a:rPr>
                  <a:t>на карте       -    11 см</a:t>
                </a:r>
              </a:p>
              <a:p>
                <a:r>
                  <a:rPr lang="ru-RU" sz="2400" b="1" dirty="0">
                    <a:latin typeface="Arial" pitchFamily="34" charset="0"/>
                    <a:cs typeface="Arial" pitchFamily="34" charset="0"/>
                  </a:rPr>
                  <a:t>на местности –  66 км</a:t>
                </a:r>
              </a:p>
              <a:p>
                <a:r>
                  <a:rPr lang="ru-RU" sz="2400" b="1" dirty="0">
                    <a:latin typeface="Arial" pitchFamily="34" charset="0"/>
                    <a:cs typeface="Arial" pitchFamily="34" charset="0"/>
                  </a:rPr>
                  <a:t>Масштаб - ?</a:t>
                </a:r>
                <a:endParaRPr lang="ru-RU" sz="3600" b="1" i="1" dirty="0"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latin typeface="Cambria Math"/>
                          </a:rPr>
                          <m:t>𝟏𝟏</m:t>
                        </m:r>
                        <m:r>
                          <a:rPr lang="ru-RU" sz="3600" b="1" i="1" smtClean="0">
                            <a:latin typeface="Cambria Math"/>
                          </a:rPr>
                          <m:t>см</m:t>
                        </m:r>
                      </m:num>
                      <m:den>
                        <m:r>
                          <a:rPr lang="ru-RU" sz="3600" b="1" i="1" smtClean="0">
                            <a:latin typeface="Cambria Math"/>
                          </a:rPr>
                          <m:t>𝟔𝟔</m:t>
                        </m:r>
                        <m:r>
                          <a:rPr lang="ru-RU" sz="3600" b="1" i="1" smtClean="0">
                            <a:latin typeface="Cambria Math"/>
                          </a:rPr>
                          <m:t>км</m:t>
                        </m:r>
                      </m:den>
                    </m:f>
                  </m:oMath>
                </a14:m>
                <a:r>
                  <a:rPr lang="ru-RU" sz="3600" b="1" dirty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latin typeface="Cambria Math"/>
                            <a:cs typeface="Arial" pitchFamily="34" charset="0"/>
                          </a:rPr>
                          <m:t>𝟏𝟏</m:t>
                        </m:r>
                        <m:r>
                          <a:rPr lang="ru-RU" sz="3600" b="1" i="1" smtClean="0">
                            <a:latin typeface="Cambria Math"/>
                            <a:cs typeface="Arial" pitchFamily="34" charset="0"/>
                          </a:rPr>
                          <m:t> см</m:t>
                        </m:r>
                      </m:num>
                      <m:den>
                        <m:r>
                          <a:rPr lang="ru-RU" sz="3600" b="1" i="1" smtClean="0">
                            <a:latin typeface="Cambria Math"/>
                            <a:cs typeface="Arial" pitchFamily="34" charset="0"/>
                          </a:rPr>
                          <m:t>𝟔𝟔𝟎𝟎𝟎𝟎𝟎</m:t>
                        </m:r>
                        <m:r>
                          <a:rPr lang="ru-RU" sz="3600" b="1" i="1" smtClean="0">
                            <a:latin typeface="Cambria Math"/>
                            <a:cs typeface="Arial" pitchFamily="34" charset="0"/>
                          </a:rPr>
                          <m:t> см</m:t>
                        </m:r>
                      </m:den>
                    </m:f>
                  </m:oMath>
                </a14:m>
                <a:r>
                  <a:rPr lang="ru-RU" sz="3600" b="1" dirty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1" smtClean="0">
                            <a:latin typeface="Cambria Math"/>
                            <a:cs typeface="Arial" pitchFamily="34" charset="0"/>
                          </a:rPr>
                          <m:t>𝟔𝟔𝟎𝟎𝟎𝟎𝟎</m:t>
                        </m:r>
                      </m:den>
                    </m:f>
                  </m:oMath>
                </a14:m>
                <a:endParaRPr lang="ru-RU" sz="2800" b="1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2800" b="1" dirty="0"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r>
                  <a:rPr lang="ru-RU" sz="2800" b="1" dirty="0">
                    <a:latin typeface="Arial" pitchFamily="34" charset="0"/>
                    <a:cs typeface="Arial" pitchFamily="34" charset="0"/>
                  </a:rPr>
                  <a:t>Масштаб:   1: 6 600 000                             </a:t>
                </a:r>
                <a:r>
                  <a:rPr lang="ru-RU" dirty="0"/>
                  <a:t> </a:t>
                </a:r>
                <a:r>
                  <a:rPr lang="ru-RU" sz="3200" b="1" dirty="0">
                    <a:latin typeface="Arial" pitchFamily="34" charset="0"/>
                    <a:cs typeface="Arial" pitchFamily="34" charset="0"/>
                  </a:rPr>
                  <a:t>Масштаб 1: 6 600 000</a:t>
                </a:r>
              </a:p>
              <a:p>
                <a:r>
                  <a:rPr lang="ru-RU" sz="3200" b="1" dirty="0">
                    <a:latin typeface="Arial" pitchFamily="34" charset="0"/>
                    <a:cs typeface="Arial" pitchFamily="34" charset="0"/>
                  </a:rPr>
                  <a:t>                                                                   в 1 см – 66 км </a:t>
                </a:r>
                <a:endParaRPr lang="ru-RU" b="1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dirty="0"/>
                  <a:t>                                                                                                                                              </a:t>
                </a:r>
              </a:p>
              <a:p>
                <a:r>
                  <a:rPr lang="ru-RU" dirty="0"/>
                  <a:t> </a:t>
                </a: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276" y="992076"/>
                <a:ext cx="11791950" cy="6247864"/>
              </a:xfrm>
              <a:prstGeom prst="rect">
                <a:avLst/>
              </a:prstGeom>
              <a:blipFill rotWithShape="1">
                <a:blip r:embed="rId2"/>
                <a:stretch>
                  <a:fillRect l="-1086" t="-6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" t="18993" r="2501" b="21944"/>
          <a:stretch/>
        </p:blipFill>
        <p:spPr bwMode="auto">
          <a:xfrm>
            <a:off x="6838950" y="3390900"/>
            <a:ext cx="3790950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4010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5C95812-867D-4D97-9536-B9E2CF8746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57" t="20588" r="14008"/>
          <a:stretch/>
        </p:blipFill>
        <p:spPr>
          <a:xfrm>
            <a:off x="6639338" y="967409"/>
            <a:ext cx="4824781" cy="4041913"/>
          </a:xfrm>
          <a:prstGeom prst="rect">
            <a:avLst/>
          </a:prstGeom>
        </p:spPr>
      </p:pic>
      <p:sp>
        <p:nvSpPr>
          <p:cNvPr id="3" name="Блок-схема: процесс 2"/>
          <p:cNvSpPr/>
          <p:nvPr/>
        </p:nvSpPr>
        <p:spPr>
          <a:xfrm>
            <a:off x="-1" y="0"/>
            <a:ext cx="12191999" cy="778008"/>
          </a:xfrm>
          <a:prstGeom prst="flowChartProcess">
            <a:avLst/>
          </a:prstGeom>
          <a:solidFill>
            <a:srgbClr val="1103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itchFamily="34" charset="0"/>
                <a:cs typeface="Arial" pitchFamily="34" charset="0"/>
              </a:rPr>
              <a:t>задание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3769" y="825481"/>
            <a:ext cx="5977723" cy="301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ru-RU" sz="28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Расстояние между двумя городами составляет 450 км. </a:t>
            </a:r>
          </a:p>
          <a:p>
            <a:pPr lvl="0">
              <a:lnSpc>
                <a:spcPct val="120000"/>
              </a:lnSpc>
              <a:defRPr/>
            </a:pPr>
            <a:r>
              <a:rPr lang="ru-RU" sz="28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Масштаб </a:t>
            </a:r>
            <a:r>
              <a:rPr lang="en-US" sz="28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1:5000000</a:t>
            </a:r>
            <a:r>
              <a:rPr lang="ru-RU" sz="28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20000"/>
              </a:lnSpc>
              <a:defRPr/>
            </a:pPr>
            <a:r>
              <a:rPr lang="ru-RU" sz="28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Чему будет равно расстояние </a:t>
            </a:r>
          </a:p>
          <a:p>
            <a:pPr lvl="0">
              <a:lnSpc>
                <a:spcPct val="120000"/>
              </a:lnSpc>
              <a:defRPr/>
            </a:pPr>
            <a:r>
              <a:rPr lang="ru-RU" sz="28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карте?</a:t>
            </a:r>
            <a:br>
              <a:rPr lang="ru-RU" sz="28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9" t="30647" r="4786" b="28483"/>
          <a:stretch/>
        </p:blipFill>
        <p:spPr bwMode="auto">
          <a:xfrm rot="19053227">
            <a:off x="8814339" y="3138475"/>
            <a:ext cx="2423623" cy="35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387152" y="5119090"/>
            <a:ext cx="2188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М: 1: 5000000</a:t>
            </a:r>
          </a:p>
        </p:txBody>
      </p:sp>
      <p:cxnSp>
        <p:nvCxnSpPr>
          <p:cNvPr id="7" name="Прямая соединительная линия 6"/>
          <p:cNvCxnSpPr>
            <a:cxnSpLocks/>
          </p:cNvCxnSpPr>
          <p:nvPr/>
        </p:nvCxnSpPr>
        <p:spPr>
          <a:xfrm flipV="1">
            <a:off x="9051728" y="2623931"/>
            <a:ext cx="1504885" cy="1348928"/>
          </a:xfrm>
          <a:prstGeom prst="line">
            <a:avLst/>
          </a:prstGeom>
          <a:ln w="762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394067" y="2736836"/>
            <a:ext cx="4667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63769" y="3759958"/>
            <a:ext cx="1130035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1 см-----------50 км</a:t>
            </a:r>
            <a:br>
              <a:rPr lang="ru-RU" sz="2400" b="1" dirty="0"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X ------------- 450 км</a:t>
            </a:r>
            <a:br>
              <a:rPr lang="ru-RU" sz="2400" b="1" dirty="0">
                <a:latin typeface="Arial" pitchFamily="34" charset="0"/>
                <a:cs typeface="Arial" pitchFamily="34" charset="0"/>
              </a:rPr>
            </a:b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X = ( 1 см X 450 км) : 50 км = 9 см.</a:t>
            </a:r>
            <a:br>
              <a:rPr lang="ru-RU" dirty="0"/>
            </a:br>
            <a:r>
              <a:rPr lang="ru-RU" dirty="0"/>
              <a:t> </a:t>
            </a: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Ответ: Расстояние между городами на карте составляет 9 см.</a:t>
            </a:r>
          </a:p>
        </p:txBody>
      </p:sp>
    </p:spTree>
    <p:extLst>
      <p:ext uri="{BB962C8B-B14F-4D97-AF65-F5344CB8AC3E}">
        <p14:creationId xmlns:p14="http://schemas.microsoft.com/office/powerpoint/2010/main" val="941962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8" grpId="0"/>
      <p:bldP spid="10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процесс 2"/>
          <p:cNvSpPr/>
          <p:nvPr/>
        </p:nvSpPr>
        <p:spPr>
          <a:xfrm>
            <a:off x="-1" y="-1"/>
            <a:ext cx="12191999" cy="825481"/>
          </a:xfrm>
          <a:prstGeom prst="flowChartProcess">
            <a:avLst/>
          </a:prstGeom>
          <a:solidFill>
            <a:srgbClr val="1103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>
                <a:latin typeface="Arial" pitchFamily="34" charset="0"/>
                <a:cs typeface="Arial" pitchFamily="34" charset="0"/>
              </a:rPr>
              <a:t> задание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3769" y="825481"/>
            <a:ext cx="5977723" cy="9196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ru-RU" sz="28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br>
              <a:rPr lang="ru-RU" sz="28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2" t="18421" r="1357" b="15126"/>
          <a:stretch/>
        </p:blipFill>
        <p:spPr bwMode="auto">
          <a:xfrm>
            <a:off x="5909482" y="1337481"/>
            <a:ext cx="6114196" cy="4817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387152" y="5119090"/>
            <a:ext cx="2188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М: 1: 5000000</a:t>
            </a:r>
          </a:p>
        </p:txBody>
      </p:sp>
      <p:cxnSp>
        <p:nvCxnSpPr>
          <p:cNvPr id="7" name="Прямая соединительная линия 6"/>
          <p:cNvCxnSpPr>
            <a:cxnSpLocks/>
          </p:cNvCxnSpPr>
          <p:nvPr/>
        </p:nvCxnSpPr>
        <p:spPr>
          <a:xfrm flipV="1">
            <a:off x="9437204" y="4108174"/>
            <a:ext cx="979005" cy="898456"/>
          </a:xfrm>
          <a:prstGeom prst="line">
            <a:avLst/>
          </a:prstGeom>
          <a:ln w="762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 rot="19139454">
            <a:off x="9258035" y="3865685"/>
            <a:ext cx="9509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9 см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3814" y="3113804"/>
            <a:ext cx="1197818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1 см ----------- 50 км</a:t>
            </a:r>
            <a:br>
              <a:rPr lang="ru-RU" sz="2400" b="1" dirty="0"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9 см ------------- Х км</a:t>
            </a:r>
            <a:br>
              <a:rPr lang="ru-RU" sz="2400" b="1" dirty="0">
                <a:latin typeface="Arial" pitchFamily="34" charset="0"/>
                <a:cs typeface="Arial" pitchFamily="34" charset="0"/>
              </a:rPr>
            </a:b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X = ( 9 см X 50 км) : 1 см = 450 км.</a:t>
            </a:r>
            <a:br>
              <a:rPr lang="ru-RU" sz="2400" dirty="0"/>
            </a:br>
            <a:r>
              <a:rPr lang="ru-RU" sz="2400" dirty="0"/>
              <a:t> </a:t>
            </a: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Ответ: Расстояние между городами на местности составляет 450 км.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5492" y="844900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Расстояние между двумя городами на карте составляет 9 см.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Масштаб карты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1:5000000.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Определите чему равно расстояние на местности</a:t>
            </a:r>
            <a:r>
              <a:rPr lang="ru-RU" dirty="0"/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 rot="18947027">
            <a:off x="9750802" y="4375078"/>
            <a:ext cx="13308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450 км</a:t>
            </a:r>
          </a:p>
        </p:txBody>
      </p:sp>
    </p:spTree>
    <p:extLst>
      <p:ext uri="{BB962C8B-B14F-4D97-AF65-F5344CB8AC3E}">
        <p14:creationId xmlns:p14="http://schemas.microsoft.com/office/powerpoint/2010/main" val="4088215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8" grpId="0"/>
      <p:bldP spid="10" grpId="0" build="p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процесс 2"/>
          <p:cNvSpPr/>
          <p:nvPr/>
        </p:nvSpPr>
        <p:spPr>
          <a:xfrm>
            <a:off x="-1" y="0"/>
            <a:ext cx="12191999" cy="844900"/>
          </a:xfrm>
          <a:prstGeom prst="flowChartProcess">
            <a:avLst/>
          </a:prstGeom>
          <a:solidFill>
            <a:srgbClr val="1103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itchFamily="34" charset="0"/>
                <a:cs typeface="Arial" pitchFamily="34" charset="0"/>
              </a:rPr>
              <a:t>задание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3769" y="825481"/>
            <a:ext cx="5977723" cy="9196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ru-RU" sz="28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br>
              <a:rPr lang="ru-RU" sz="28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913337" y="5059481"/>
            <a:ext cx="2120348" cy="11327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6000" b="1" dirty="0">
                <a:latin typeface="Arial" pitchFamily="34" charset="0"/>
                <a:cs typeface="Arial" pitchFamily="34" charset="0"/>
              </a:rPr>
              <a:t>М:  </a:t>
            </a:r>
            <a:r>
              <a:rPr lang="ru-RU" sz="6600" b="1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65044" y="2437963"/>
            <a:ext cx="1178118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1 см ----------- Х км</a:t>
            </a:r>
            <a:br>
              <a:rPr lang="ru-RU" sz="2400" b="1" dirty="0"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9 см ------------- 450 км</a:t>
            </a:r>
            <a:br>
              <a:rPr lang="ru-RU" sz="2400" b="1" dirty="0">
                <a:latin typeface="Arial" pitchFamily="34" charset="0"/>
                <a:cs typeface="Arial" pitchFamily="34" charset="0"/>
              </a:rPr>
            </a:b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X = ( 1 см X 450 км) : 9 см = 50 км.</a:t>
            </a:r>
            <a:br>
              <a:rPr lang="ru-RU" sz="2400" dirty="0"/>
            </a:br>
            <a:r>
              <a:rPr lang="ru-RU" sz="2400" dirty="0"/>
              <a:t> 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1 см – 50 км – 5 000 000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Ответ: 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Масштаб: 1: 5000 000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5492" y="844900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    Расстояние на местности между двумя городами составляет 450 км. 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    На карте это расстояние равно 9 см. Определите масштаб карты.</a:t>
            </a:r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415DDC3-0A41-44F6-A157-34D6B2CAD5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891"/>
          <a:stretch/>
        </p:blipFill>
        <p:spPr>
          <a:xfrm>
            <a:off x="6186985" y="1285286"/>
            <a:ext cx="5704739" cy="3737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9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E69847B-C410-4F98-B202-FB325C372D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8253" y="1762549"/>
            <a:ext cx="5594754" cy="429535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3400" y="475387"/>
            <a:ext cx="1114425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1. На плане местности указан именованный масштаб «в 1 см – 6 м». Ему соответствует численный масштаб:</a:t>
            </a: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А.  1: 6</a:t>
            </a: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В.  1: 60</a:t>
            </a: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С.  1: 600</a:t>
            </a: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Д.  1: 6000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533400" y="4991100"/>
            <a:ext cx="1885950" cy="0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486400" y="5534680"/>
            <a:ext cx="40586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Масштаб:  в 1 см – 6м</a:t>
            </a:r>
          </a:p>
        </p:txBody>
      </p:sp>
    </p:spTree>
    <p:extLst>
      <p:ext uri="{BB962C8B-B14F-4D97-AF65-F5344CB8AC3E}">
        <p14:creationId xmlns:p14="http://schemas.microsoft.com/office/powerpoint/2010/main" val="268538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696582" y="1437780"/>
            <a:ext cx="2312394" cy="845507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0" name="object 10"/>
          <p:cNvSpPr/>
          <p:nvPr/>
        </p:nvSpPr>
        <p:spPr>
          <a:xfrm>
            <a:off x="3548930" y="5452866"/>
            <a:ext cx="5211275" cy="656274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3" name="object 13"/>
          <p:cNvGrpSpPr/>
          <p:nvPr/>
        </p:nvGrpSpPr>
        <p:grpSpPr>
          <a:xfrm>
            <a:off x="800289" y="2535360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681364" y="5568382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3124202" y="1277865"/>
            <a:ext cx="8830732" cy="411393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5A92B4-25C3-4843-977B-34AA46C51D54}"/>
              </a:ext>
            </a:extLst>
          </p:cNvPr>
          <p:cNvSpPr txBox="1"/>
          <p:nvPr/>
        </p:nvSpPr>
        <p:spPr>
          <a:xfrm>
            <a:off x="1399974" y="331304"/>
            <a:ext cx="26260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Задание: 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F3BDE9-A53D-430F-873D-BE37A66F71AA}"/>
              </a:ext>
            </a:extLst>
          </p:cNvPr>
          <p:cNvSpPr txBox="1"/>
          <p:nvPr/>
        </p:nvSpPr>
        <p:spPr>
          <a:xfrm>
            <a:off x="3424031" y="1860533"/>
            <a:ext cx="82310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Прочитать § 8 «Масштаб»</a:t>
            </a:r>
          </a:p>
          <a:p>
            <a:pPr marL="342900" indent="-342900">
              <a:buAutoNum type="arabicPeriod"/>
            </a:pP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Выполнить задания № 3,4,5 </a:t>
            </a:r>
          </a:p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на странице 32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51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23562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endParaRPr sz="171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0632" y="211334"/>
            <a:ext cx="11951368" cy="643019"/>
          </a:xfrm>
          <a:prstGeom prst="rect">
            <a:avLst/>
          </a:prstGeom>
          <a:solidFill>
            <a:srgbClr val="1103C1"/>
          </a:solidFill>
        </p:spPr>
        <p:txBody>
          <a:bodyPr vert="horz" wrap="square" lIns="0" tIns="33296" rIns="0" bIns="0" rtlCol="0" anchor="ctr">
            <a:spAutoFit/>
          </a:bodyPr>
          <a:lstStyle/>
          <a:p>
            <a:pPr marL="25613">
              <a:spcBef>
                <a:spcPts val="262"/>
              </a:spcBef>
            </a:pPr>
            <a:r>
              <a:rPr lang="en-US" sz="4191" dirty="0"/>
              <a:t>  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886" y="1479729"/>
            <a:ext cx="1175072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atin typeface="Arial" pitchFamily="34" charset="0"/>
                <a:cs typeface="Arial" pitchFamily="34" charset="0"/>
              </a:rPr>
              <a:t>1. Длина железнодорожной магистрали 6140 км. </a:t>
            </a:r>
          </a:p>
          <a:p>
            <a:r>
              <a:rPr lang="ru-RU" sz="3600" dirty="0">
                <a:latin typeface="Arial" pitchFamily="34" charset="0"/>
                <a:cs typeface="Arial" pitchFamily="34" charset="0"/>
              </a:rPr>
              <a:t>Какой длины получится линия, изображающая магистраль на карте, сделанной в масштабе: </a:t>
            </a:r>
          </a:p>
          <a:p>
            <a:r>
              <a:rPr lang="ru-RU" sz="3600" dirty="0">
                <a:latin typeface="Arial" pitchFamily="34" charset="0"/>
                <a:cs typeface="Arial" pitchFamily="34" charset="0"/>
              </a:rPr>
              <a:t>а) 1 : 10 000 000; б) 1 : 2 000 000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886" y="4250225"/>
            <a:ext cx="120550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atin typeface="Arial" pitchFamily="34" charset="0"/>
                <a:cs typeface="Arial" pitchFamily="34" charset="0"/>
              </a:rPr>
              <a:t>3. Расстояние между двумя городами равно 280 км. Найти длину отрезка, соединяющего эти города на карте, выполненной в масштабе 1 : 4 000 000.</a:t>
            </a:r>
          </a:p>
        </p:txBody>
      </p:sp>
    </p:spTree>
    <p:extLst>
      <p:ext uri="{BB962C8B-B14F-4D97-AF65-F5344CB8AC3E}">
        <p14:creationId xmlns:p14="http://schemas.microsoft.com/office/powerpoint/2010/main" val="636510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500" y="170111"/>
            <a:ext cx="1152525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 Определите, какой из масштабов  наименьший:                </a:t>
            </a: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1 : 25 000                                                    1 : 70 000</a:t>
            </a: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1 : 10 000                                                    1 : 100 000</a:t>
            </a: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1 : 50 000 </a:t>
            </a:r>
          </a:p>
        </p:txBody>
      </p:sp>
    </p:spTree>
    <p:extLst>
      <p:ext uri="{BB962C8B-B14F-4D97-AF65-F5344CB8AC3E}">
        <p14:creationId xmlns:p14="http://schemas.microsoft.com/office/powerpoint/2010/main" val="3546817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0708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ЗАЧЕМ НУЖЕН МАСШТАБ?</a:t>
            </a:r>
            <a:endParaRPr sz="6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4919174-D1FA-4812-9180-4314F47DD7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1219198"/>
            <a:ext cx="5670499" cy="38298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F9883A8-5CDC-4CB1-AB5E-6BD7A41AF2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466" y="1219198"/>
            <a:ext cx="5763264" cy="392264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29FF126-698A-412F-BA93-73BF120966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5062" y="1802296"/>
            <a:ext cx="7765774" cy="4532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819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A127AF3-F934-4551-8D73-1A8B7E604D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78" y="145775"/>
            <a:ext cx="5049079" cy="39756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E8D3092-3E6F-485E-8E00-E327ED909227}"/>
              </a:ext>
            </a:extLst>
          </p:cNvPr>
          <p:cNvSpPr txBox="1"/>
          <p:nvPr/>
        </p:nvSpPr>
        <p:spPr>
          <a:xfrm>
            <a:off x="0" y="4303455"/>
            <a:ext cx="12191999" cy="224676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Ни один географический объект, например реку, мост, поселок, невозможно изобразить на топографическом плане в натуральную величину. В древности люди рисовали уменьшенные изображения местности, на которых разные участки уменьшались произвольно, в разной степени. Поэтому старинные чертежи местности не дают возможности понять, например, каково расстояние между берегами реки, какова длина реки и т.п. Чтобы план местности был более точным, необходимо все расстояния уменьшать в одинаковое число раз с сохранением всех пропорций, делать изображение в масштабе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FA32FAE-A34D-4ED4-88C9-314FF0AECB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278" y="145775"/>
            <a:ext cx="5923722" cy="397565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7EC20CF-29A1-44F5-AFBA-A76106F105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1" y="236789"/>
            <a:ext cx="5433392" cy="397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94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A6401A-34C8-461F-92D5-2C25CC5E0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8"/>
          </a:xfrm>
          <a:solidFill>
            <a:srgbClr val="1103C1"/>
          </a:solidFill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Масштаб показывает, во сколько раз расстояния на плане уменьшены по отношению к реальным расстояниям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F2511D-FC15-4709-9DA3-BC96918A5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4031" y="1301205"/>
            <a:ext cx="6808762" cy="5039810"/>
          </a:xfrm>
          <a:prstGeom prst="rect">
            <a:avLst/>
          </a:prstGeom>
        </p:spPr>
      </p:pic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A5D47F57-9B13-4C0C-95BB-0DE35E780B8C}"/>
              </a:ext>
            </a:extLst>
          </p:cNvPr>
          <p:cNvCxnSpPr>
            <a:cxnSpLocks/>
          </p:cNvCxnSpPr>
          <p:nvPr/>
        </p:nvCxnSpPr>
        <p:spPr>
          <a:xfrm flipH="1" flipV="1">
            <a:off x="5953287" y="3630152"/>
            <a:ext cx="1108694" cy="381915"/>
          </a:xfrm>
          <a:prstGeom prst="straightConnector1">
            <a:avLst/>
          </a:prstGeom>
          <a:ln w="76200">
            <a:solidFill>
              <a:srgbClr val="C0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13401F89-7D15-45B9-BC9A-044D18970A82}"/>
              </a:ext>
            </a:extLst>
          </p:cNvPr>
          <p:cNvCxnSpPr>
            <a:cxnSpLocks/>
          </p:cNvCxnSpPr>
          <p:nvPr/>
        </p:nvCxnSpPr>
        <p:spPr>
          <a:xfrm>
            <a:off x="5522895" y="5669280"/>
            <a:ext cx="5168551" cy="0"/>
          </a:xfrm>
          <a:prstGeom prst="straightConnector1">
            <a:avLst/>
          </a:prstGeom>
          <a:ln w="76200">
            <a:solidFill>
              <a:srgbClr val="C0000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071D34ED-1062-4086-9313-8F254B0EDE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886" t="3885" r="28521" b="54056"/>
          <a:stretch/>
        </p:blipFill>
        <p:spPr>
          <a:xfrm>
            <a:off x="389207" y="1368029"/>
            <a:ext cx="4379741" cy="490616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4E97E34-1826-4673-B0B1-1A48E8025CF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6224" t="46956" r="28972" b="20462"/>
          <a:stretch/>
        </p:blipFill>
        <p:spPr>
          <a:xfrm>
            <a:off x="2668569" y="2245803"/>
            <a:ext cx="869761" cy="122816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A13D2D1-240D-4727-A96C-FC43EF70086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6513" t="47150" r="30026" b="20462"/>
          <a:stretch/>
        </p:blipFill>
        <p:spPr>
          <a:xfrm>
            <a:off x="1644900" y="1505353"/>
            <a:ext cx="821635" cy="122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58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89015" cy="8769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3" y="-88396"/>
            <a:ext cx="10278534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6000" kern="0" spc="21" dirty="0">
                <a:solidFill>
                  <a:sysClr val="window" lastClr="FFFFFF"/>
                </a:solidFill>
              </a:rPr>
              <a:t>МАСШТАБ</a:t>
            </a:r>
            <a:endParaRPr lang="en-US" sz="6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5026" y="1048071"/>
            <a:ext cx="118110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400" b="1" i="1" dirty="0">
                <a:solidFill>
                  <a:srgbClr val="006666"/>
                </a:solidFill>
                <a:latin typeface="Arial" pitchFamily="34" charset="0"/>
                <a:cs typeface="Arial" pitchFamily="34" charset="0"/>
              </a:rPr>
              <a:t>Масштаб </a:t>
            </a:r>
            <a:r>
              <a:rPr lang="ru-RU" sz="3600" b="1" i="1" dirty="0">
                <a:solidFill>
                  <a:srgbClr val="006666"/>
                </a:solidFill>
                <a:latin typeface="Arial" pitchFamily="34" charset="0"/>
                <a:cs typeface="Arial" pitchFamily="34" charset="0"/>
              </a:rPr>
              <a:t>— это дробное число, показывающее, во сколько раз на чертеже и на карте уменьшены расстояния.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438348" y="3123757"/>
                <a:ext cx="5508626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800" b="1" i="1" dirty="0">
                    <a:latin typeface="Arial" pitchFamily="34" charset="0"/>
                    <a:cs typeface="Arial" pitchFamily="34" charset="0"/>
                  </a:rPr>
                  <a:t>М</a:t>
                </a:r>
                <a14:m>
                  <m:oMath xmlns:m="http://schemas.openxmlformats.org/officeDocument/2006/math">
                    <m:r>
                      <a:rPr lang="ru-RU" sz="4800" b="1" i="1" smtClean="0">
                        <a:latin typeface="Cambria Math"/>
                      </a:rPr>
                      <m:t>асштаб</m:t>
                    </m:r>
                    <m:r>
                      <a:rPr lang="en-US" sz="4800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4800" b="1" i="1" smtClean="0">
                            <a:latin typeface="Cambria Math"/>
                          </a:rPr>
                          <m:t>𝟏𝟎𝟎𝟎𝟎</m:t>
                        </m:r>
                      </m:den>
                    </m:f>
                  </m:oMath>
                </a14:m>
                <a:endParaRPr lang="ru-RU" sz="3200" b="1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8348" y="3123757"/>
                <a:ext cx="5508626" cy="1159228"/>
              </a:xfrm>
              <a:prstGeom prst="rect">
                <a:avLst/>
              </a:prstGeom>
              <a:blipFill>
                <a:blip r:embed="rId2"/>
                <a:stretch>
                  <a:fillRect l="-4978" b="-109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6438348" y="5040488"/>
            <a:ext cx="541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latin typeface="Arial" pitchFamily="34" charset="0"/>
                <a:cs typeface="Arial" pitchFamily="34" charset="0"/>
              </a:rPr>
              <a:t>Масштаб:  1:10000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948C799-0D9C-4E55-BC99-79C104999A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36" t="16505" r="5617" b="7238"/>
          <a:stretch/>
        </p:blipFill>
        <p:spPr>
          <a:xfrm>
            <a:off x="245026" y="3260035"/>
            <a:ext cx="5410201" cy="324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02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build="allAtOnce"/>
      <p:bldP spid="9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endParaRPr sz="2396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080104" y="-156433"/>
            <a:ext cx="1027853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Виды масштаба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48137" y="1243965"/>
                <a:ext cx="464896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3600" b="1" i="1" smtClean="0">
                              <a:latin typeface="Cambria Math"/>
                            </a:rPr>
                            <m:t>Масштаб:</m:t>
                          </m:r>
                          <m:r>
                            <a:rPr lang="ru-RU" sz="36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ru-RU" sz="3600" b="1" i="1" smtClean="0">
                              <a:latin typeface="Cambria Math"/>
                            </a:rPr>
                            <m:t>:</m:t>
                          </m:r>
                          <m:r>
                            <a:rPr lang="ru-RU" sz="3600" b="1" i="1" smtClean="0">
                              <a:latin typeface="Cambria Math"/>
                            </a:rPr>
                            <m:t>𝟏𝟎</m:t>
                          </m:r>
                          <m:r>
                            <a:rPr lang="ru-RU" sz="3600" b="1" i="1" smtClean="0">
                              <a:latin typeface="Cambria Math"/>
                            </a:rPr>
                            <m:t>  </m:t>
                          </m:r>
                          <m:r>
                            <a:rPr lang="ru-RU" sz="3600" b="1" i="1" smtClean="0">
                              <a:latin typeface="Cambria Math"/>
                            </a:rPr>
                            <m:t>𝟎𝟎𝟎</m:t>
                          </m:r>
                        </m:e>
                        <m:sup>
                          <m:r>
                            <a:rPr lang="ru-RU" sz="3600" b="1" i="1" smtClean="0">
                              <a:latin typeface="Cambria Math"/>
                            </a:rPr>
                            <m:t> 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137" y="1243965"/>
                <a:ext cx="4648965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37" y="1890296"/>
            <a:ext cx="5370513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417137" y="1505466"/>
            <a:ext cx="59717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Численный масштаб</a:t>
            </a:r>
          </a:p>
        </p:txBody>
      </p:sp>
      <p:sp>
        <p:nvSpPr>
          <p:cNvPr id="8" name="Правая фигурная скобка 7"/>
          <p:cNvSpPr/>
          <p:nvPr/>
        </p:nvSpPr>
        <p:spPr>
          <a:xfrm>
            <a:off x="5808671" y="1349147"/>
            <a:ext cx="226560" cy="1082298"/>
          </a:xfrm>
          <a:prstGeom prst="rightBrace">
            <a:avLst/>
          </a:prstGeom>
          <a:ln w="381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7940" y="2539168"/>
            <a:ext cx="11352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Показывает величину уменьшения расстояния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3849" y="4738032"/>
            <a:ext cx="50561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Cambria Math" pitchFamily="18" charset="0"/>
                <a:ea typeface="Cambria Math" pitchFamily="18" charset="0"/>
                <a:cs typeface="Arial" pitchFamily="34" charset="0"/>
              </a:rPr>
              <a:t>Масштаб</a:t>
            </a:r>
            <a:r>
              <a:rPr lang="ru-RU" sz="3600" b="1" i="1" dirty="0">
                <a:latin typeface="Arial" pitchFamily="34" charset="0"/>
                <a:cs typeface="Arial" pitchFamily="34" charset="0"/>
              </a:rPr>
              <a:t>: </a:t>
            </a:r>
            <a:r>
              <a:rPr lang="ru-RU" sz="3600" b="1" dirty="0">
                <a:latin typeface="Cambria Math" pitchFamily="18" charset="0"/>
                <a:ea typeface="Cambria Math" pitchFamily="18" charset="0"/>
                <a:cs typeface="Arial" pitchFamily="34" charset="0"/>
              </a:rPr>
              <a:t>в 1см  - 100 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3849" y="5358497"/>
            <a:ext cx="55948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Cambria Math" pitchFamily="18" charset="0"/>
                <a:ea typeface="Cambria Math" pitchFamily="18" charset="0"/>
                <a:cs typeface="Arial" pitchFamily="34" charset="0"/>
              </a:rPr>
              <a:t>Масштаб:  </a:t>
            </a:r>
            <a:r>
              <a:rPr lang="ru-RU" sz="3600" b="1" dirty="0">
                <a:latin typeface="Cambria Math" pitchFamily="18" charset="0"/>
                <a:ea typeface="Cambria Math" pitchFamily="18" charset="0"/>
                <a:cs typeface="Arial" pitchFamily="34" charset="0"/>
              </a:rPr>
              <a:t>в 1 см  -  500 км</a:t>
            </a:r>
          </a:p>
        </p:txBody>
      </p:sp>
      <p:sp>
        <p:nvSpPr>
          <p:cNvPr id="10" name="Правая фигурная скобка 9"/>
          <p:cNvSpPr/>
          <p:nvPr/>
        </p:nvSpPr>
        <p:spPr>
          <a:xfrm>
            <a:off x="5936362" y="4971255"/>
            <a:ext cx="213422" cy="1033573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417136" y="5164875"/>
            <a:ext cx="57028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Именованный  масштаб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32436" y="6004828"/>
            <a:ext cx="71361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Удобно определять  расстояние</a:t>
            </a: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371" y="3219704"/>
            <a:ext cx="3733799" cy="1847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5" t="24928" r="4492" b="23047"/>
          <a:stretch/>
        </p:blipFill>
        <p:spPr bwMode="auto">
          <a:xfrm>
            <a:off x="800100" y="3123943"/>
            <a:ext cx="4019549" cy="1702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03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 animBg="1"/>
      <p:bldP spid="9" grpId="0"/>
      <p:bldP spid="2" grpId="0"/>
      <p:bldP spid="7" grpId="0"/>
      <p:bldP spid="10" grpId="0" animBg="1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080104" y="-156433"/>
            <a:ext cx="1027853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Виды масштаба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3084" name="Picture 1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0" b="33569"/>
          <a:stretch/>
        </p:blipFill>
        <p:spPr bwMode="auto">
          <a:xfrm>
            <a:off x="712632" y="2134443"/>
            <a:ext cx="5315405" cy="3855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6424088" y="1216923"/>
            <a:ext cx="0" cy="503147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9736" y="1828800"/>
            <a:ext cx="4689632" cy="411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13BC371-20A5-48B3-A812-870295934DDE}"/>
              </a:ext>
            </a:extLst>
          </p:cNvPr>
          <p:cNvSpPr txBox="1"/>
          <p:nvPr/>
        </p:nvSpPr>
        <p:spPr>
          <a:xfrm flipH="1">
            <a:off x="271005" y="6347791"/>
            <a:ext cx="2776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Страница 31 рис 23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14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3AE66C9-8813-4D40-A28D-33237D063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717" y="1245704"/>
            <a:ext cx="4677396" cy="431772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078D48E-1CBB-4557-8256-D2A5629658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9605" y="1245703"/>
            <a:ext cx="5658678" cy="4317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35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89015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103C1"/>
          </a:solidFill>
        </p:spPr>
        <p:txBody>
          <a:bodyPr wrap="square" lIns="0" tIns="0" rIns="0" bIns="0" rtlCol="0"/>
          <a:lstStyle/>
          <a:p>
            <a:endParaRPr sz="2396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3" y="-156433"/>
            <a:ext cx="1027853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 задание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4938" y="1010620"/>
            <a:ext cx="1183005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atin typeface="Arial" pitchFamily="34" charset="0"/>
                <a:cs typeface="Arial" pitchFamily="34" charset="0"/>
              </a:rPr>
              <a:t>Перевести: 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численный масштаб в именованный: </a:t>
            </a: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Масштаб: 1 : 3 000                Масштаб: 1 : 25 000 000 </a:t>
            </a:r>
          </a:p>
          <a:p>
            <a:r>
              <a:rPr lang="ru-RU" sz="2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Чтобы перевести численный масштаб в именованный, необходимо число, стоящее в знаменателе и соответствующее количеству сантиметров, перевести в километры (метры). </a:t>
            </a:r>
            <a:endParaRPr lang="ru-RU" sz="1600" b="1" dirty="0"/>
          </a:p>
          <a:p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Масштаб 1:3 000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1 см на карте - 30 м на местности,  М: в 1см – 30 м   </a:t>
            </a: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Масштаб 1: 25 000 000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в 1 метре  - 100 см. 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в 1 км  - 1000 м. Считаем нули в этих двух числах. Их 5, значит, чтобы сантиметры перевести в метры, надо зачеркнуть 2 нуля. Чтобы перевести в километры, надо зачеркнуть 5 нулей,  в 1 см – 250 км.</a:t>
            </a: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857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4937</TotalTime>
  <Words>972</Words>
  <Application>Microsoft Office PowerPoint</Application>
  <PresentationFormat>Широкоэкранный</PresentationFormat>
  <Paragraphs>139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Arial Black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Масштаб показывает, во сколько раз расстояния на плане уменьшены по отношению к реальным расстояниям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 для самостоятельной работы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WINDOWS 10</cp:lastModifiedBy>
  <cp:revision>628</cp:revision>
  <dcterms:created xsi:type="dcterms:W3CDTF">2020-04-09T12:18:10Z</dcterms:created>
  <dcterms:modified xsi:type="dcterms:W3CDTF">2021-03-26T06:06:35Z</dcterms:modified>
</cp:coreProperties>
</file>