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1"/>
  </p:notesMasterIdLst>
  <p:sldIdLst>
    <p:sldId id="1378" r:id="rId2"/>
    <p:sldId id="1431" r:id="rId3"/>
    <p:sldId id="1432" r:id="rId4"/>
    <p:sldId id="1430" r:id="rId5"/>
    <p:sldId id="1403" r:id="rId6"/>
    <p:sldId id="1433" r:id="rId7"/>
    <p:sldId id="1419" r:id="rId8"/>
    <p:sldId id="1402" r:id="rId9"/>
    <p:sldId id="1396" r:id="rId10"/>
    <p:sldId id="1421" r:id="rId11"/>
    <p:sldId id="1436" r:id="rId12"/>
    <p:sldId id="1437" r:id="rId13"/>
    <p:sldId id="1435" r:id="rId14"/>
    <p:sldId id="1434" r:id="rId15"/>
    <p:sldId id="1438" r:id="rId16"/>
    <p:sldId id="1405" r:id="rId17"/>
    <p:sldId id="1420" r:id="rId18"/>
    <p:sldId id="1423" r:id="rId19"/>
    <p:sldId id="262" r:id="rId20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31"/>
            <p14:sldId id="1432"/>
            <p14:sldId id="1430"/>
            <p14:sldId id="1403"/>
            <p14:sldId id="1433"/>
            <p14:sldId id="1419"/>
            <p14:sldId id="1402"/>
            <p14:sldId id="1396"/>
            <p14:sldId id="1421"/>
            <p14:sldId id="1436"/>
            <p14:sldId id="1437"/>
            <p14:sldId id="1435"/>
            <p14:sldId id="1434"/>
            <p14:sldId id="1438"/>
            <p14:sldId id="1405"/>
            <p14:sldId id="1420"/>
            <p14:sldId id="142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494B"/>
    <a:srgbClr val="800000"/>
    <a:srgbClr val="1F02AE"/>
    <a:srgbClr val="450133"/>
    <a:srgbClr val="6F0165"/>
    <a:srgbClr val="027405"/>
    <a:srgbClr val="FFFFFF"/>
    <a:srgbClr val="001C5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01720" y="1008688"/>
            <a:ext cx="3091179" cy="1901590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b="1" dirty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1747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800" b="1" dirty="0">
                <a:solidFill>
                  <a:srgbClr val="002060"/>
                </a:solidFill>
                <a:latin typeface="Arial"/>
                <a:cs typeface="Arial"/>
              </a:rPr>
              <a:t>ВРАЩЕНИЕ ЗЕМЛИ ВОКРУГ СВОЕЙ ОСИ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800" b="1" dirty="0">
                <a:solidFill>
                  <a:srgbClr val="002060"/>
                </a:solidFill>
                <a:latin typeface="Arial"/>
                <a:cs typeface="Arial"/>
              </a:rPr>
              <a:t>И ВОКРУГ СОЛНЦА</a:t>
            </a:r>
            <a:endParaRPr lang="ru-RU" sz="4400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2446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endParaRPr lang="ru-RU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52676" y="1472578"/>
            <a:ext cx="343665" cy="119876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B7DEC84-6635-4E07-8BE2-3A5AEAE5C8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950" y="1377045"/>
            <a:ext cx="1572330" cy="1609857"/>
          </a:xfrm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201D36-4DFA-4039-AFA9-FB9ECF36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991" y="1205006"/>
            <a:ext cx="2068320" cy="19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59" y="0"/>
            <a:ext cx="5759450" cy="523220"/>
          </a:xfrm>
          <a:prstGeom prst="rect">
            <a:avLst/>
          </a:prstGeom>
          <a:solidFill>
            <a:srgbClr val="1F02AE"/>
          </a:solidFill>
          <a:ln>
            <a:solidFill>
              <a:srgbClr val="4504F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СМЕНА ВРЕМЕН ГОДА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51BA1-0557-40BA-B962-3968D20DE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9" y="523220"/>
            <a:ext cx="5759449" cy="27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53981B-F691-4DD9-895C-03B4C971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9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0BB9B6-4A41-4C30-8154-D309CFDF4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0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500714-B7BD-43E0-8607-A64BB612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7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6EA87-9724-4608-A0D6-B76E0BF7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34E03E-3CE2-4CFE-B209-34415EEA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9450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5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8EAF5-D31B-475C-A417-AF5014215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666"/>
            <a:ext cx="5759450" cy="2477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239AD-59B9-4E46-83BC-6A6082F98344}"/>
              </a:ext>
            </a:extLst>
          </p:cNvPr>
          <p:cNvSpPr txBox="1"/>
          <p:nvPr/>
        </p:nvSpPr>
        <p:spPr>
          <a:xfrm>
            <a:off x="-1" y="0"/>
            <a:ext cx="5759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ВРЕМЕН ГОДА, ПРОИСХОДЯЩАЯ В РЕЗУЛЬТАТЕ ТОГО, ЧТО СОЛНЦЕ </a:t>
            </a:r>
          </a:p>
          <a:p>
            <a:pPr algn="ctr"/>
            <a:r>
              <a:rPr lang="ru-RU" sz="11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РАЗЛИЧНЫЕ СЕЗОНЫ ПОДНИМАЕТСЯ НА РАЗЛИЧНУЮ ВЫСОТУ </a:t>
            </a:r>
          </a:p>
          <a:p>
            <a:pPr algn="ctr"/>
            <a:r>
              <a:rPr lang="ru-RU" sz="1100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ГОРИЗОНТОМ, ОКАЗЫВАЕТ БОЛЬШОЕ ВЛИЯНИЕ НА ЖИЗНЬ ЧЕЛОВЕКА, РАСТЕНИЙ И ЖИВОТНЫХ</a:t>
            </a:r>
            <a:endParaRPr lang="en-US" sz="1100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9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7" y="0"/>
            <a:ext cx="5759450" cy="51852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И ЮЖНЫЙ ТРОПИКИ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9E71A-2D31-4114-B937-09B8059F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597" y="575928"/>
            <a:ext cx="3906230" cy="2541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D80E8-1F45-48A0-A453-5C6339FDD072}"/>
              </a:ext>
            </a:extLst>
          </p:cNvPr>
          <p:cNvSpPr txBox="1"/>
          <p:nvPr/>
        </p:nvSpPr>
        <p:spPr>
          <a:xfrm>
            <a:off x="33043" y="980433"/>
            <a:ext cx="1732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22 марта Солнце начинает медленно подниматься над Северным полушарием </a:t>
            </a:r>
          </a:p>
          <a:p>
            <a:pPr algn="ctr"/>
            <a:r>
              <a:rPr lang="ru-RU" sz="12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22 июня достигает зенита на 23, 5° северной широты, </a:t>
            </a:r>
          </a:p>
          <a:p>
            <a:pPr algn="ctr"/>
            <a:r>
              <a:rPr lang="ru-RU" sz="1200" b="1" dirty="0">
                <a:solidFill>
                  <a:srgbClr val="450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декабря – в Южном полушарии</a:t>
            </a:r>
            <a:endParaRPr lang="en-US" sz="1200" b="1" dirty="0">
              <a:solidFill>
                <a:srgbClr val="4501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DF4216-C4F1-46ED-B3B6-1332F9A73876}"/>
              </a:ext>
            </a:extLst>
          </p:cNvPr>
          <p:cNvSpPr/>
          <p:nvPr/>
        </p:nvSpPr>
        <p:spPr>
          <a:xfrm>
            <a:off x="1804336" y="675479"/>
            <a:ext cx="961391" cy="304954"/>
          </a:xfrm>
          <a:prstGeom prst="wedgeRoundRectCallout">
            <a:avLst>
              <a:gd name="adj1" fmla="val 54132"/>
              <a:gd name="adj2" fmla="val 70888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23,5° с. ш.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B7C451EA-D856-4234-BBBA-A58CF423DCAA}"/>
              </a:ext>
            </a:extLst>
          </p:cNvPr>
          <p:cNvSpPr/>
          <p:nvPr/>
        </p:nvSpPr>
        <p:spPr>
          <a:xfrm>
            <a:off x="4427897" y="2628156"/>
            <a:ext cx="986408" cy="216024"/>
          </a:xfrm>
          <a:prstGeom prst="wedgeRoundRectCallout">
            <a:avLst>
              <a:gd name="adj1" fmla="val -59080"/>
              <a:gd name="adj2" fmla="val -44061"/>
              <a:gd name="adj3" fmla="val 16667"/>
            </a:avLst>
          </a:prstGeom>
          <a:solidFill>
            <a:schemeClr val="bg1"/>
          </a:solidFill>
          <a:ln>
            <a:solidFill>
              <a:srgbClr val="1F02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23,5° ю. ш</a:t>
            </a:r>
            <a:endParaRPr lang="en-US" b="1" i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78353D7E-0856-494F-A572-E6A6FB0A10EB}"/>
              </a:ext>
            </a:extLst>
          </p:cNvPr>
          <p:cNvSpPr/>
          <p:nvPr/>
        </p:nvSpPr>
        <p:spPr>
          <a:xfrm>
            <a:off x="4427897" y="675479"/>
            <a:ext cx="1274440" cy="584524"/>
          </a:xfrm>
          <a:prstGeom prst="wedgeRoundRectCallout">
            <a:avLst>
              <a:gd name="adj1" fmla="val -3773"/>
              <a:gd name="adj2" fmla="val 106162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F02AE"/>
                </a:solidFill>
              </a:rPr>
              <a:t>Параллель, проходящая через широту </a:t>
            </a:r>
            <a:endParaRPr lang="en-US" b="1" dirty="0">
              <a:solidFill>
                <a:srgbClr val="1F02AE"/>
              </a:solidFill>
            </a:endParaRP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AC65AB1A-88D6-446A-9A25-39F22609D4F5}"/>
              </a:ext>
            </a:extLst>
          </p:cNvPr>
          <p:cNvSpPr/>
          <p:nvPr/>
        </p:nvSpPr>
        <p:spPr>
          <a:xfrm>
            <a:off x="1659087" y="2484140"/>
            <a:ext cx="1238020" cy="527857"/>
          </a:xfrm>
          <a:prstGeom prst="wedgeRoundRectCallout">
            <a:avLst>
              <a:gd name="adj1" fmla="val -14704"/>
              <a:gd name="adj2" fmla="val -105268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Параллель, проходящая через широту </a:t>
            </a:r>
            <a:endParaRPr lang="en-US" sz="11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2220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3E687-9293-4540-B092-5C1D426AF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44" y="143880"/>
            <a:ext cx="3580970" cy="2952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9CE03-CEB6-4882-B324-D87B75F3FC70}"/>
              </a:ext>
            </a:extLst>
          </p:cNvPr>
          <p:cNvSpPr txBox="1"/>
          <p:nvPr/>
        </p:nvSpPr>
        <p:spPr>
          <a:xfrm>
            <a:off x="167032" y="145697"/>
            <a:ext cx="2222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июня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66,5° северной широты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декабря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66,5° южной широты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течении суток Солнце не заходит, и длится день. Зимой же Солнце не восходит, и в течении одних суток длится ночь.</a:t>
            </a:r>
          </a:p>
          <a:p>
            <a:pPr algn="ctr"/>
            <a:endParaRPr lang="ru-RU" sz="1200" b="1" dirty="0">
              <a:solidFill>
                <a:srgbClr val="014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rgbClr val="014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Параллели, проходящие через эти широты, называются </a:t>
            </a:r>
            <a:r>
              <a:rPr lang="ru-RU" sz="1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полярными кругами</a:t>
            </a:r>
            <a:endParaRPr lang="en-US" sz="1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9247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EA41EF2-0CBA-45AD-92C4-4821CCF1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759450" cy="395908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ТЕПЛОВЫЕ ПОЯСА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BDE12-D340-4332-BBD0-49E55872F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99"/>
            <a:ext cx="5759450" cy="211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3F2DF-0378-4002-AEEA-3C952E73F2EC}"/>
              </a:ext>
            </a:extLst>
          </p:cNvPr>
          <p:cNvSpPr txBox="1"/>
          <p:nvPr/>
        </p:nvSpPr>
        <p:spPr>
          <a:xfrm>
            <a:off x="0" y="2474066"/>
            <a:ext cx="575945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СОЛНЕЧНЫЙ СВЕТ И ТЕПЛО РАСПРЕДЕЛЯЮТСЯ ПО ГЕОГРАФИЧЕСКИМ ШИРОТАМ НЕРАВНОМЕРНО. В РЕЗУЛЬТАТЕ НА ПОВЕРХНОСТИ ЗЕМЛИ ВЫДЕЛЯЮТСЯ ТЕПЛОВЫЕ ПОЯСА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58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22396" y="725209"/>
            <a:ext cx="4084241" cy="1844575"/>
          </a:xfrm>
          <a:prstGeom prst="rect">
            <a:avLst/>
          </a:prstGeom>
          <a:ln>
            <a:noFill/>
          </a:ln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1.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Прочитать:  </a:t>
            </a: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§ 5 Вращение земли вокруг своей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оси и вокруг Солнца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2.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Ответить</a:t>
            </a: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 письменно на вопросы: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         № 5 заполнить таблицу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         №6 стр. 22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979625" y="2862238"/>
            <a:ext cx="3644162" cy="32072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06D9FA-0ACD-45B3-AB55-B4408D19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1976" cy="32400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22460-C0F0-41C5-AA77-BAAEBB12664F}"/>
              </a:ext>
            </a:extLst>
          </p:cNvPr>
          <p:cNvSpPr txBox="1"/>
          <p:nvPr/>
        </p:nvSpPr>
        <p:spPr>
          <a:xfrm>
            <a:off x="179425" y="7835"/>
            <a:ext cx="565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  восходит на  востоке</a:t>
            </a:r>
            <a:endParaRPr lang="en-US" sz="28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0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F6B99-D3E7-4B63-B195-27C4821DE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5759449" cy="3243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D6499-048E-47F2-943E-3C962F0E5A3A}"/>
              </a:ext>
            </a:extLst>
          </p:cNvPr>
          <p:cNvSpPr txBox="1"/>
          <p:nvPr/>
        </p:nvSpPr>
        <p:spPr>
          <a:xfrm>
            <a:off x="1727597" y="248414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Заходит на западе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1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2DC15A-457B-4CD5-AA00-4F44ABFA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Сутки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05F0994-B134-499D-A76C-88DE2C4EA77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7954" y="701094"/>
            <a:ext cx="1572330" cy="1609857"/>
          </a:xfrm>
        </p:spPr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B86AD5D-F18B-4903-B83A-8DBFE0352C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680AE8F-510D-47A1-AFC8-0B6526CEC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7954" y="2379027"/>
            <a:ext cx="1572330" cy="4530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59FC0BDF-F1E5-486C-BD42-03C4B4CBDE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C0E0B6-372E-4C22-9CD7-C96C6ED0F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" y="386260"/>
            <a:ext cx="5751156" cy="28538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73EF07-01C7-4EE9-A853-FAD8826F679F}"/>
              </a:ext>
            </a:extLst>
          </p:cNvPr>
          <p:cNvSpPr txBox="1"/>
          <p:nvPr/>
        </p:nvSpPr>
        <p:spPr>
          <a:xfrm>
            <a:off x="60844" y="2801280"/>
            <a:ext cx="5637762" cy="369332"/>
          </a:xfrm>
          <a:prstGeom prst="rect">
            <a:avLst/>
          </a:prstGeom>
          <a:solidFill>
            <a:srgbClr val="1F02AE"/>
          </a:solidFill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и ночь в совокупности  составляют сутки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645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F633C17-1163-4A2A-8ACD-0A335F1FA07F}"/>
              </a:ext>
            </a:extLst>
          </p:cNvPr>
          <p:cNvCxnSpPr>
            <a:cxnSpLocks/>
          </p:cNvCxnSpPr>
          <p:nvPr/>
        </p:nvCxnSpPr>
        <p:spPr>
          <a:xfrm flipH="1">
            <a:off x="1331553" y="562938"/>
            <a:ext cx="288032" cy="2114212"/>
          </a:xfrm>
          <a:prstGeom prst="line">
            <a:avLst/>
          </a:prstGeom>
          <a:ln w="38100">
            <a:solidFill>
              <a:srgbClr val="1F02A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94"/>
            <a:ext cx="5759450" cy="406148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ВРАЩЕНИЕ  ЗЕМЛИ ВОКРУГ СВОЕЙ ОСИ </a:t>
            </a:r>
            <a:endParaRPr lang="en-US" sz="2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81EBC-57A2-4853-9AF5-7EF6062A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2896">
            <a:off x="613788" y="767121"/>
            <a:ext cx="1769250" cy="1769250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0E2F8F2-6CC3-40AB-98D1-6B6ACC9B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34" y="412314"/>
            <a:ext cx="2420394" cy="2380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6BED20-0EA2-4B27-B025-1FF54E096F12}"/>
              </a:ext>
            </a:extLst>
          </p:cNvPr>
          <p:cNvSpPr txBox="1"/>
          <p:nvPr/>
        </p:nvSpPr>
        <p:spPr>
          <a:xfrm>
            <a:off x="0" y="2663826"/>
            <a:ext cx="5759450" cy="584775"/>
          </a:xfrm>
          <a:prstGeom prst="rect">
            <a:avLst/>
          </a:prstGeom>
          <a:solidFill>
            <a:srgbClr val="1F02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 совершает один полный  оборот вокруг своей оси за 24 часа – одни сутки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554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7D23C-C5C7-4FAF-A742-09494275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288" y="503920"/>
            <a:ext cx="3204356" cy="99011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Вращается Земля  </a:t>
            </a:r>
            <a:b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запада </a:t>
            </a:r>
            <a:b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восток</a:t>
            </a:r>
            <a:endParaRPr lang="en-US" sz="24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6A0309-54A2-47EF-AC76-50B0BAA5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99" t="29998" r="28331" b="8885"/>
          <a:stretch/>
        </p:blipFill>
        <p:spPr>
          <a:xfrm>
            <a:off x="262806" y="197886"/>
            <a:ext cx="1800200" cy="1980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44DF3-B42A-4AC8-93FC-544CD2440F42}"/>
              </a:ext>
            </a:extLst>
          </p:cNvPr>
          <p:cNvSpPr txBox="1"/>
          <p:nvPr/>
        </p:nvSpPr>
        <p:spPr>
          <a:xfrm>
            <a:off x="53828" y="2341404"/>
            <a:ext cx="568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Суточное вращение Земли вокруг своей оси является причиной периодической смены дня и ночи</a:t>
            </a:r>
            <a:endParaRPr lang="en-US" sz="18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1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4650282-18CC-4477-AC9C-F53C0D050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94"/>
            <a:ext cx="5759450" cy="510314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bg1"/>
                </a:solidFill>
              </a:rPr>
              <a:t>Вращение Земли вокруг Солнца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D9620-3B57-4393-9AE2-A5E32771E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309"/>
            <a:ext cx="3851833" cy="2729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44E0FF-9905-4ACB-8B73-E638696674CE}"/>
              </a:ext>
            </a:extLst>
          </p:cNvPr>
          <p:cNvSpPr txBox="1"/>
          <p:nvPr/>
        </p:nvSpPr>
        <p:spPr>
          <a:xfrm>
            <a:off x="3995849" y="863960"/>
            <a:ext cx="1620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Совершает полный оборот за </a:t>
            </a:r>
            <a:r>
              <a:rPr lang="ru-RU" sz="20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 суток </a:t>
            </a:r>
          </a:p>
          <a:p>
            <a:pPr algn="ctr"/>
            <a:r>
              <a:rPr lang="ru-RU" sz="20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6 часов</a:t>
            </a:r>
            <a:endParaRPr lang="en-US" sz="20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00328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A80AF2F-4F29-4569-98CB-BFBAF33F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75928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Отрезок времени, за который Земля совершает полный оборот вокруг Солнца, называется </a:t>
            </a:r>
            <a:r>
              <a:rPr lang="ru-RU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годом</a:t>
            </a:r>
            <a:endParaRPr lang="en-US" sz="1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D57165-BF03-49B2-8691-23645A85D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3940"/>
            <a:ext cx="5759450" cy="25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05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2A9D47-4EA5-4508-BE25-4120133A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" y="71872"/>
            <a:ext cx="3105369" cy="3060340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B3650CAC-8C5C-4E36-9136-DD3DD04E7C8F}"/>
              </a:ext>
            </a:extLst>
          </p:cNvPr>
          <p:cNvSpPr/>
          <p:nvPr/>
        </p:nvSpPr>
        <p:spPr>
          <a:xfrm>
            <a:off x="3563801" y="71872"/>
            <a:ext cx="2124236" cy="3060340"/>
          </a:xfrm>
          <a:prstGeom prst="wedgeRoundRectCallout">
            <a:avLst>
              <a:gd name="adj1" fmla="val -65871"/>
              <a:gd name="adj2" fmla="val 32057"/>
              <a:gd name="adj3" fmla="val 16667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удобства один год приравнивается  365 суток. </a:t>
            </a:r>
          </a:p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каждый год «теряется» </a:t>
            </a:r>
          </a:p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часов. </a:t>
            </a:r>
          </a:p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четыре года общие потери составляют </a:t>
            </a:r>
          </a:p>
          <a:p>
            <a:pPr algn="ctr"/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часа, то есть одни сутки. Вот почему каждый  четвертый год имеет продолжительность равную 366 дней 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4CFE8-3C29-40C5-B526-0E73A1CBFF2A}"/>
              </a:ext>
            </a:extLst>
          </p:cNvPr>
          <p:cNvSpPr txBox="1"/>
          <p:nvPr/>
        </p:nvSpPr>
        <p:spPr>
          <a:xfrm>
            <a:off x="323441" y="970014"/>
            <a:ext cx="176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Високосный год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27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153242</TotalTime>
  <Words>333</Words>
  <Application>Microsoft Office PowerPoint</Application>
  <PresentationFormat>Произвольный</PresentationFormat>
  <Paragraphs>52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Презентация PowerPoint</vt:lpstr>
      <vt:lpstr>Презентация PowerPoint</vt:lpstr>
      <vt:lpstr>Сутки</vt:lpstr>
      <vt:lpstr>ВРАЩЕНИЕ  ЗЕМЛИ ВОКРУГ СВОЕЙ ОСИ </vt:lpstr>
      <vt:lpstr>Вращается Земля   с  запада  на восток</vt:lpstr>
      <vt:lpstr>Вращение Земли вокруг Солнца</vt:lpstr>
      <vt:lpstr>Отрезок времени, за который Земля совершает полный оборот вокруг Солнца, называется годом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СЕВЕРНЫЙ И ЮЖНЫЙ ТРОПИКИ</vt:lpstr>
      <vt:lpstr>Презентация PowerPoint</vt:lpstr>
      <vt:lpstr>ТЕПЛОВЫЕ ПОЯСА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1627</cp:revision>
  <dcterms:created xsi:type="dcterms:W3CDTF">2014-10-08T23:03:32Z</dcterms:created>
  <dcterms:modified xsi:type="dcterms:W3CDTF">2020-09-07T14:56:43Z</dcterms:modified>
</cp:coreProperties>
</file>