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20"/>
  </p:notesMasterIdLst>
  <p:sldIdLst>
    <p:sldId id="1378" r:id="rId2"/>
    <p:sldId id="1403" r:id="rId3"/>
    <p:sldId id="1419" r:id="rId4"/>
    <p:sldId id="1402" r:id="rId5"/>
    <p:sldId id="1396" r:id="rId6"/>
    <p:sldId id="1421" r:id="rId7"/>
    <p:sldId id="1420" r:id="rId8"/>
    <p:sldId id="1405" r:id="rId9"/>
    <p:sldId id="1423" r:id="rId10"/>
    <p:sldId id="1424" r:id="rId11"/>
    <p:sldId id="1404" r:id="rId12"/>
    <p:sldId id="1422" r:id="rId13"/>
    <p:sldId id="1426" r:id="rId14"/>
    <p:sldId id="1425" r:id="rId15"/>
    <p:sldId id="1428" r:id="rId16"/>
    <p:sldId id="1429" r:id="rId17"/>
    <p:sldId id="1427" r:id="rId18"/>
    <p:sldId id="262" r:id="rId19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78"/>
            <p14:sldId id="1403"/>
            <p14:sldId id="1419"/>
            <p14:sldId id="1402"/>
            <p14:sldId id="1396"/>
            <p14:sldId id="1421"/>
            <p14:sldId id="1420"/>
            <p14:sldId id="1405"/>
            <p14:sldId id="1423"/>
            <p14:sldId id="1424"/>
            <p14:sldId id="1404"/>
            <p14:sldId id="1422"/>
            <p14:sldId id="1426"/>
            <p14:sldId id="1425"/>
            <p14:sldId id="1428"/>
            <p14:sldId id="1429"/>
            <p14:sldId id="1427"/>
            <p14:sldId id="26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xmlns="" userId="b45d8b19bf4079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F02AE"/>
    <a:srgbClr val="800000"/>
    <a:srgbClr val="6F0165"/>
    <a:srgbClr val="027405"/>
    <a:srgbClr val="01494B"/>
    <a:srgbClr val="FFFFFF"/>
    <a:srgbClr val="001C54"/>
    <a:srgbClr val="FFFF99"/>
    <a:srgbClr val="450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491" autoAdjust="0"/>
  </p:normalViewPr>
  <p:slideViewPr>
    <p:cSldViewPr snapToObjects="1">
      <p:cViewPr varScale="1">
        <p:scale>
          <a:sx n="157" d="100"/>
          <a:sy n="157" d="100"/>
        </p:scale>
        <p:origin x="-576" y="-84"/>
      </p:cViewPr>
      <p:guideLst>
        <p:guide orient="horz" pos="742"/>
        <p:guide orient="horz" pos="517"/>
        <p:guide pos="1882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1057" y="-12114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612910" y="716684"/>
            <a:ext cx="3091179" cy="2196542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>
              <a:lnSpc>
                <a:spcPts val="1952"/>
              </a:lnSpc>
              <a:spcBef>
                <a:spcPts val="110"/>
              </a:spcBef>
            </a:pPr>
            <a:r>
              <a:rPr lang="ru-RU" sz="1747" dirty="0">
                <a:solidFill>
                  <a:srgbClr val="002060"/>
                </a:solidFill>
                <a:latin typeface="Arial"/>
                <a:cs typeface="Arial"/>
              </a:rPr>
              <a:t>Тема:</a:t>
            </a:r>
          </a:p>
          <a:p>
            <a:pPr marL="18387">
              <a:lnSpc>
                <a:spcPts val="1952"/>
              </a:lnSpc>
              <a:spcBef>
                <a:spcPts val="110"/>
              </a:spcBef>
            </a:pPr>
            <a:endParaRPr lang="ru-RU" sz="1747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8387">
              <a:lnSpc>
                <a:spcPts val="1952"/>
              </a:lnSpc>
              <a:spcBef>
                <a:spcPts val="110"/>
              </a:spcBef>
            </a:pPr>
            <a:endParaRPr lang="ru-RU" sz="18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8387" algn="ctr">
              <a:lnSpc>
                <a:spcPts val="1952"/>
              </a:lnSpc>
              <a:spcBef>
                <a:spcPts val="110"/>
              </a:spcBef>
            </a:pPr>
            <a:r>
              <a:rPr lang="ru-RU" sz="2800" b="1" dirty="0">
                <a:solidFill>
                  <a:srgbClr val="002060"/>
                </a:solidFill>
                <a:latin typeface="Arial"/>
                <a:cs typeface="Arial"/>
              </a:rPr>
              <a:t>Форма и</a:t>
            </a:r>
            <a:endParaRPr lang="en-US" sz="28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8387" algn="ctr">
              <a:lnSpc>
                <a:spcPts val="1952"/>
              </a:lnSpc>
              <a:spcBef>
                <a:spcPts val="110"/>
              </a:spcBef>
            </a:pPr>
            <a:endParaRPr lang="en-US" sz="28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8387" algn="ctr">
              <a:lnSpc>
                <a:spcPts val="1952"/>
              </a:lnSpc>
              <a:spcBef>
                <a:spcPts val="110"/>
              </a:spcBef>
            </a:pPr>
            <a:r>
              <a:rPr lang="ru-RU" sz="2800" b="1" dirty="0">
                <a:solidFill>
                  <a:srgbClr val="002060"/>
                </a:solidFill>
                <a:latin typeface="Arial"/>
                <a:cs typeface="Arial"/>
              </a:rPr>
              <a:t> размеры Земли</a:t>
            </a:r>
            <a:endParaRPr lang="ru-RU" sz="4000" b="1" dirty="0">
              <a:solidFill>
                <a:srgbClr val="001C54"/>
              </a:solidFill>
              <a:latin typeface="Arial"/>
              <a:cs typeface="Arial"/>
            </a:endParaRPr>
          </a:p>
          <a:p>
            <a:pPr marL="18387">
              <a:lnSpc>
                <a:spcPts val="1952"/>
              </a:lnSpc>
              <a:spcBef>
                <a:spcPts val="110"/>
              </a:spcBef>
            </a:pPr>
            <a:endParaRPr lang="ru-RU" sz="2446" b="1" dirty="0">
              <a:solidFill>
                <a:srgbClr val="001C54"/>
              </a:solidFill>
              <a:latin typeface="Arial"/>
              <a:cs typeface="Arial"/>
            </a:endParaRPr>
          </a:p>
          <a:p>
            <a:pPr marL="12681">
              <a:lnSpc>
                <a:spcPts val="2791"/>
              </a:lnSpc>
            </a:pPr>
            <a:endParaRPr lang="ru-RU" sz="1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152676" y="1472578"/>
            <a:ext cx="343665" cy="119876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4918038" y="248656"/>
            <a:ext cx="173101" cy="372198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en-US" sz="2247" b="1" spc="10" dirty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2247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4787115" y="556026"/>
            <a:ext cx="434945" cy="211899"/>
          </a:xfrm>
          <a:prstGeom prst="rect">
            <a:avLst/>
          </a:prstGeom>
        </p:spPr>
        <p:txBody>
          <a:bodyPr vert="horz" wrap="square" lIns="0" tIns="12047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298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298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74083" y="193718"/>
            <a:ext cx="2881078" cy="53796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spc="10" dirty="0">
                <a:solidFill>
                  <a:sysClr val="window" lastClr="FFFFFF"/>
                </a:solidFill>
              </a:rPr>
              <a:t>География</a:t>
            </a:r>
            <a:endParaRPr kumimoji="0" lang="en-US" sz="3400" b="1" i="0" u="none" strike="noStrike" kern="0" cap="none" spc="1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xmlns="" id="{51515ADB-0A54-4D48-B21C-0D1BD48457B7}"/>
              </a:ext>
            </a:extLst>
          </p:cNvPr>
          <p:cNvSpPr/>
          <p:nvPr/>
        </p:nvSpPr>
        <p:spPr>
          <a:xfrm>
            <a:off x="328701" y="252500"/>
            <a:ext cx="335280" cy="464184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xmlns="" id="{7BBBEFBB-2F62-43EB-AF31-953972EFBEBF}"/>
              </a:ext>
            </a:extLst>
          </p:cNvPr>
          <p:cNvSpPr/>
          <p:nvPr/>
        </p:nvSpPr>
        <p:spPr>
          <a:xfrm>
            <a:off x="550680" y="422024"/>
            <a:ext cx="62230" cy="108585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76F716F-BFB7-44E2-BD83-69AFC46185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134" r="1134"/>
          <a:stretch>
            <a:fillRect/>
          </a:stretch>
        </p:blipFill>
        <p:spPr>
          <a:xfrm>
            <a:off x="3797743" y="1079984"/>
            <a:ext cx="1727810" cy="16978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896" y="2916188"/>
            <a:ext cx="49471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Учитель географии школы №166 </a:t>
            </a:r>
            <a:r>
              <a:rPr lang="ru-RU" sz="9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Яшнобадского</a:t>
            </a:r>
            <a:r>
              <a:rPr lang="ru-RU" sz="9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района  </a:t>
            </a:r>
            <a:r>
              <a:rPr lang="ru-RU" sz="9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Боранбаева</a:t>
            </a:r>
            <a:r>
              <a:rPr lang="ru-RU" sz="9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Саодат</a:t>
            </a:r>
            <a:r>
              <a:rPr lang="ru-RU" sz="9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Хасановна</a:t>
            </a:r>
            <a:endParaRPr lang="ru-RU" sz="9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109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4EA41EF2-0CBA-45AD-92C4-4821CCF1E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8529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ГЕОГРАФИЧЕСКИЕ ПОЛЮСА, ЭКВАТОР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E9C031F-E81B-404F-927E-2A29568F8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3" y="647936"/>
            <a:ext cx="3024336" cy="23402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95B0749-9381-4533-BDF5-0313148DF80A}"/>
              </a:ext>
            </a:extLst>
          </p:cNvPr>
          <p:cNvSpPr txBox="1"/>
          <p:nvPr/>
        </p:nvSpPr>
        <p:spPr>
          <a:xfrm>
            <a:off x="3167162" y="966801"/>
            <a:ext cx="259228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Экватор </a:t>
            </a:r>
            <a:endParaRPr lang="ru-RU" sz="1400" u="sng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условная линия на поверхности Земли равноудаленная от Северного и Южного полюса и делит Землю на два полушария</a:t>
            </a:r>
            <a:endParaRPr lang="en-US" sz="1400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7D8F0A0-99AD-4BE3-B913-9D99598E0DF7}"/>
              </a:ext>
            </a:extLst>
          </p:cNvPr>
          <p:cNvSpPr txBox="1"/>
          <p:nvPr/>
        </p:nvSpPr>
        <p:spPr>
          <a:xfrm>
            <a:off x="1104263" y="1682382"/>
            <a:ext cx="140415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Длина – 40 000км</a:t>
            </a:r>
            <a:endParaRPr lang="en-US" sz="1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2100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56089BE-3300-4A15-BA60-F7B192CCB173}"/>
              </a:ext>
            </a:extLst>
          </p:cNvPr>
          <p:cNvSpPr txBox="1"/>
          <p:nvPr/>
        </p:nvSpPr>
        <p:spPr>
          <a:xfrm>
            <a:off x="3167757" y="602401"/>
            <a:ext cx="28796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10F05E1-A05B-4546-99AD-5E0D85E02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48" cy="422553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МЕРИДИАНЫ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1CE87F5-6BD2-44C3-A8D9-AF3554543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59" y="935968"/>
            <a:ext cx="2123820" cy="21717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FB62EA9-64CE-4226-8A60-2D56CF77C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347" y="996425"/>
            <a:ext cx="2128061" cy="21717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9215A6-B572-416C-8675-B52D55584796}"/>
              </a:ext>
            </a:extLst>
          </p:cNvPr>
          <p:cNvSpPr txBox="1"/>
          <p:nvPr/>
        </p:nvSpPr>
        <p:spPr>
          <a:xfrm>
            <a:off x="71413" y="503920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УСЛОВНЫЕ ЛИНИИ СОЕДИНЯЮЩИЕ СЕВЕРНЫЙ И ЮЖНЫЙ ПОЛЮСА</a:t>
            </a:r>
            <a:endParaRPr lang="en-US" sz="1200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854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9C9967-10BB-43FD-A40B-A336D68BB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50" cy="386260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ПАРАЛЛЕЛИ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45A3C93-5EB2-4A25-B69E-09330228A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77" y="971972"/>
            <a:ext cx="1764197" cy="19473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E2AE593-4641-4E02-A87F-7478A56EC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785" y="971971"/>
            <a:ext cx="1764196" cy="19473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E238A77-FE97-4970-B988-1BAC344942EC}"/>
              </a:ext>
            </a:extLst>
          </p:cNvPr>
          <p:cNvSpPr txBox="1"/>
          <p:nvPr/>
        </p:nvSpPr>
        <p:spPr>
          <a:xfrm>
            <a:off x="719485" y="473537"/>
            <a:ext cx="4855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УСЛОВНЫЕ ЛИНИИ ПАРАЛЛЕЛЬНЫЕ ЭКВАТОРУ</a:t>
            </a:r>
            <a:endParaRPr lang="en-US" sz="1400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165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79CB92-F02F-4187-B58A-95664D601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49" cy="386260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 ЗЕМЛИ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E72685C-3CF3-4CAB-92E8-126F971436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4" t="1" r="12236" b="3518"/>
          <a:stretch/>
        </p:blipFill>
        <p:spPr>
          <a:xfrm>
            <a:off x="359445" y="755949"/>
            <a:ext cx="2196244" cy="19802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350DAD4-D7FE-48EB-A10E-8200596BB6E5}"/>
              </a:ext>
            </a:extLst>
          </p:cNvPr>
          <p:cNvSpPr txBox="1"/>
          <p:nvPr/>
        </p:nvSpPr>
        <p:spPr>
          <a:xfrm>
            <a:off x="2876298" y="930451"/>
            <a:ext cx="266429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является идеальным шаром, а представляет собой уникальную фигуру </a:t>
            </a:r>
          </a:p>
          <a:p>
            <a:pPr algn="ctr"/>
            <a:r>
              <a:rPr lang="ru-RU" sz="2800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геоид</a:t>
            </a:r>
            <a:endParaRPr lang="en-US" sz="1800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60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B90160-F6D2-4F84-BA70-21E2768B5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81"/>
            <a:ext cx="5759450" cy="386260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ПОЛЮСА, ЭКВАТОР, МЕРИДИАНЫ И ПАРАЛЛЕЛИ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D665935-62B2-4050-BDEE-C689CC733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29" y="611932"/>
            <a:ext cx="2196649" cy="15480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8F95D16-15E0-445D-9DCD-18DB10785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745" y="663441"/>
            <a:ext cx="2412674" cy="13024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D1DBE47-16CF-4123-8C5B-9004A1A2FC75}"/>
              </a:ext>
            </a:extLst>
          </p:cNvPr>
          <p:cNvSpPr txBox="1"/>
          <p:nvPr/>
        </p:nvSpPr>
        <p:spPr>
          <a:xfrm>
            <a:off x="719485" y="2474267"/>
            <a:ext cx="4600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ЗЕМЛИ СОСТАВЛЯЕТ 510 КМ²</a:t>
            </a:r>
            <a:endParaRPr lang="en-US" sz="1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68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05849A-4095-4A9C-AA0C-7D44AC10E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50" cy="386260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МАРИАНСКАЯ ВПАДИНА</a:t>
            </a:r>
            <a:endParaRPr lang="en-US" sz="2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5AA1781-32DB-4E68-9B2E-B4BD94F1E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64" y="467916"/>
            <a:ext cx="2450233" cy="194421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EBBAB33-6ABC-48B2-9707-46214506F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753" y="467916"/>
            <a:ext cx="2450233" cy="194421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25555191-8219-44A1-9CC7-DC4A4338ACA6}"/>
              </a:ext>
            </a:extLst>
          </p:cNvPr>
          <p:cNvCxnSpPr>
            <a:cxnSpLocks/>
          </p:cNvCxnSpPr>
          <p:nvPr/>
        </p:nvCxnSpPr>
        <p:spPr>
          <a:xfrm>
            <a:off x="2879725" y="467916"/>
            <a:ext cx="0" cy="1908212"/>
          </a:xfrm>
          <a:prstGeom prst="line">
            <a:avLst/>
          </a:prstGeom>
          <a:ln w="28575">
            <a:solidFill>
              <a:srgbClr val="1F02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7601444-4B31-4FB1-98C1-73607EA0FBDC}"/>
              </a:ext>
            </a:extLst>
          </p:cNvPr>
          <p:cNvSpPr txBox="1"/>
          <p:nvPr/>
        </p:nvSpPr>
        <p:spPr>
          <a:xfrm>
            <a:off x="162290" y="2602895"/>
            <a:ext cx="5399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САМОЕ ГЛУБОКОЕ МЕСТО ОКЕАНА   -  11022 метра</a:t>
            </a:r>
            <a:endParaRPr lang="en-US" sz="16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68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05849A-4095-4A9C-AA0C-7D44AC10E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50" cy="386260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ПИК    ДЖОМОЛУНГМА</a:t>
            </a:r>
            <a:endParaRPr lang="en-US" sz="2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25555191-8219-44A1-9CC7-DC4A4338ACA6}"/>
              </a:ext>
            </a:extLst>
          </p:cNvPr>
          <p:cNvCxnSpPr>
            <a:cxnSpLocks/>
          </p:cNvCxnSpPr>
          <p:nvPr/>
        </p:nvCxnSpPr>
        <p:spPr>
          <a:xfrm>
            <a:off x="2879725" y="467916"/>
            <a:ext cx="0" cy="1908212"/>
          </a:xfrm>
          <a:prstGeom prst="line">
            <a:avLst/>
          </a:prstGeom>
          <a:ln w="28575">
            <a:solidFill>
              <a:srgbClr val="1F02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7601444-4B31-4FB1-98C1-73607EA0FBDC}"/>
              </a:ext>
            </a:extLst>
          </p:cNvPr>
          <p:cNvSpPr txBox="1"/>
          <p:nvPr/>
        </p:nvSpPr>
        <p:spPr>
          <a:xfrm>
            <a:off x="0" y="2614990"/>
            <a:ext cx="5732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ВЫСОТА САМОЙ ВЫСОКОЙ ГОРНОЙ ВЕРШИНЫ -  8848 метра</a:t>
            </a:r>
            <a:endParaRPr lang="en-US" sz="1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F87F7E1-ECAC-4518-A8E5-5FD6265BB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90" y="467916"/>
            <a:ext cx="2630808" cy="19082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DE3D049-68E3-4F4D-BE15-F5DBD7A2B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353" y="459340"/>
            <a:ext cx="2630804" cy="190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3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B90160-F6D2-4F84-BA70-21E2768B5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81"/>
            <a:ext cx="5759450" cy="386260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ПОЛЮСА, ЭКВАТОР, МЕРИДИАНЫ И ПАРАЛЛЕЛИ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4676991-DD7D-4E7E-A33D-ED2AD877C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85" y="647936"/>
            <a:ext cx="4406757" cy="2228560"/>
          </a:xfrm>
          <a:prstGeom prst="rect">
            <a:avLst/>
          </a:prstGeom>
        </p:spPr>
      </p:pic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xmlns="" id="{41E62116-61CF-4C49-A855-CABE649DB672}"/>
              </a:ext>
            </a:extLst>
          </p:cNvPr>
          <p:cNvSpPr/>
          <p:nvPr/>
        </p:nvSpPr>
        <p:spPr>
          <a:xfrm>
            <a:off x="844062" y="1726490"/>
            <a:ext cx="4111602" cy="53097"/>
          </a:xfrm>
          <a:custGeom>
            <a:avLst/>
            <a:gdLst>
              <a:gd name="connsiteX0" fmla="*/ 0 w 4111602"/>
              <a:gd name="connsiteY0" fmla="*/ 19183 h 53097"/>
              <a:gd name="connsiteX1" fmla="*/ 147071 w 4111602"/>
              <a:gd name="connsiteY1" fmla="*/ 12788 h 53097"/>
              <a:gd name="connsiteX2" fmla="*/ 166254 w 4111602"/>
              <a:gd name="connsiteY2" fmla="*/ 6394 h 53097"/>
              <a:gd name="connsiteX3" fmla="*/ 230198 w 4111602"/>
              <a:gd name="connsiteY3" fmla="*/ 0 h 53097"/>
              <a:gd name="connsiteX4" fmla="*/ 639440 w 4111602"/>
              <a:gd name="connsiteY4" fmla="*/ 6394 h 53097"/>
              <a:gd name="connsiteX5" fmla="*/ 658623 w 4111602"/>
              <a:gd name="connsiteY5" fmla="*/ 12788 h 53097"/>
              <a:gd name="connsiteX6" fmla="*/ 703384 w 4111602"/>
              <a:gd name="connsiteY6" fmla="*/ 19183 h 53097"/>
              <a:gd name="connsiteX7" fmla="*/ 1099837 w 4111602"/>
              <a:gd name="connsiteY7" fmla="*/ 31972 h 53097"/>
              <a:gd name="connsiteX8" fmla="*/ 2321169 w 4111602"/>
              <a:gd name="connsiteY8" fmla="*/ 38366 h 53097"/>
              <a:gd name="connsiteX9" fmla="*/ 2998976 w 4111602"/>
              <a:gd name="connsiteY9" fmla="*/ 38366 h 53097"/>
              <a:gd name="connsiteX10" fmla="*/ 3018159 w 4111602"/>
              <a:gd name="connsiteY10" fmla="*/ 31972 h 53097"/>
              <a:gd name="connsiteX11" fmla="*/ 3395429 w 4111602"/>
              <a:gd name="connsiteY11" fmla="*/ 25577 h 53097"/>
              <a:gd name="connsiteX12" fmla="*/ 3587261 w 4111602"/>
              <a:gd name="connsiteY12" fmla="*/ 31972 h 53097"/>
              <a:gd name="connsiteX13" fmla="*/ 3759910 w 4111602"/>
              <a:gd name="connsiteY13" fmla="*/ 38366 h 53097"/>
              <a:gd name="connsiteX14" fmla="*/ 4111602 w 4111602"/>
              <a:gd name="connsiteY14" fmla="*/ 31972 h 53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1602" h="53097">
                <a:moveTo>
                  <a:pt x="0" y="19183"/>
                </a:moveTo>
                <a:cubicBezTo>
                  <a:pt x="49024" y="17051"/>
                  <a:pt x="98146" y="16552"/>
                  <a:pt x="147071" y="12788"/>
                </a:cubicBezTo>
                <a:cubicBezTo>
                  <a:pt x="153791" y="12271"/>
                  <a:pt x="159592" y="7419"/>
                  <a:pt x="166254" y="6394"/>
                </a:cubicBezTo>
                <a:cubicBezTo>
                  <a:pt x="187426" y="3137"/>
                  <a:pt x="208883" y="2131"/>
                  <a:pt x="230198" y="0"/>
                </a:cubicBezTo>
                <a:lnTo>
                  <a:pt x="639440" y="6394"/>
                </a:lnTo>
                <a:cubicBezTo>
                  <a:pt x="646177" y="6595"/>
                  <a:pt x="652014" y="11466"/>
                  <a:pt x="658623" y="12788"/>
                </a:cubicBezTo>
                <a:cubicBezTo>
                  <a:pt x="673402" y="15744"/>
                  <a:pt x="688338" y="18298"/>
                  <a:pt x="703384" y="19183"/>
                </a:cubicBezTo>
                <a:cubicBezTo>
                  <a:pt x="757124" y="22344"/>
                  <a:pt x="1069217" y="31701"/>
                  <a:pt x="1099837" y="31972"/>
                </a:cubicBezTo>
                <a:lnTo>
                  <a:pt x="2321169" y="38366"/>
                </a:lnTo>
                <a:cubicBezTo>
                  <a:pt x="2583316" y="64579"/>
                  <a:pt x="2415410" y="50154"/>
                  <a:pt x="2998976" y="38366"/>
                </a:cubicBezTo>
                <a:cubicBezTo>
                  <a:pt x="3005715" y="38230"/>
                  <a:pt x="3011422" y="32189"/>
                  <a:pt x="3018159" y="31972"/>
                </a:cubicBezTo>
                <a:cubicBezTo>
                  <a:pt x="3143868" y="27917"/>
                  <a:pt x="3269672" y="27709"/>
                  <a:pt x="3395429" y="25577"/>
                </a:cubicBezTo>
                <a:lnTo>
                  <a:pt x="3587261" y="31972"/>
                </a:lnTo>
                <a:cubicBezTo>
                  <a:pt x="3644815" y="33991"/>
                  <a:pt x="3702321" y="38366"/>
                  <a:pt x="3759910" y="38366"/>
                </a:cubicBezTo>
                <a:cubicBezTo>
                  <a:pt x="3877160" y="38366"/>
                  <a:pt x="4111602" y="31972"/>
                  <a:pt x="4111602" y="31972"/>
                </a:cubicBezTo>
              </a:path>
            </a:pathLst>
          </a:custGeom>
          <a:solidFill>
            <a:srgbClr val="C00000"/>
          </a:solidFill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24DF0B6-AA5D-4ADD-9DA3-4E424C45FE97}"/>
              </a:ext>
            </a:extLst>
          </p:cNvPr>
          <p:cNvSpPr txBox="1"/>
          <p:nvPr/>
        </p:nvSpPr>
        <p:spPr>
          <a:xfrm>
            <a:off x="3527797" y="1457145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экватор</a:t>
            </a:r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xmlns="" id="{BFBAA51B-3709-46BA-B380-E31F836CAD00}"/>
              </a:ext>
            </a:extLst>
          </p:cNvPr>
          <p:cNvSpPr/>
          <p:nvPr/>
        </p:nvSpPr>
        <p:spPr>
          <a:xfrm>
            <a:off x="2922863" y="710376"/>
            <a:ext cx="1035894" cy="2085323"/>
          </a:xfrm>
          <a:custGeom>
            <a:avLst/>
            <a:gdLst>
              <a:gd name="connsiteX0" fmla="*/ 1035894 w 1035894"/>
              <a:gd name="connsiteY0" fmla="*/ 0 h 2085323"/>
              <a:gd name="connsiteX1" fmla="*/ 876034 w 1035894"/>
              <a:gd name="connsiteY1" fmla="*/ 12788 h 2085323"/>
              <a:gd name="connsiteX2" fmla="*/ 850456 w 1035894"/>
              <a:gd name="connsiteY2" fmla="*/ 19183 h 2085323"/>
              <a:gd name="connsiteX3" fmla="*/ 818484 w 1035894"/>
              <a:gd name="connsiteY3" fmla="*/ 25577 h 2085323"/>
              <a:gd name="connsiteX4" fmla="*/ 792906 w 1035894"/>
              <a:gd name="connsiteY4" fmla="*/ 31972 h 2085323"/>
              <a:gd name="connsiteX5" fmla="*/ 703385 w 1035894"/>
              <a:gd name="connsiteY5" fmla="*/ 44760 h 2085323"/>
              <a:gd name="connsiteX6" fmla="*/ 677807 w 1035894"/>
              <a:gd name="connsiteY6" fmla="*/ 57549 h 2085323"/>
              <a:gd name="connsiteX7" fmla="*/ 658624 w 1035894"/>
              <a:gd name="connsiteY7" fmla="*/ 70338 h 2085323"/>
              <a:gd name="connsiteX8" fmla="*/ 639441 w 1035894"/>
              <a:gd name="connsiteY8" fmla="*/ 76732 h 2085323"/>
              <a:gd name="connsiteX9" fmla="*/ 620257 w 1035894"/>
              <a:gd name="connsiteY9" fmla="*/ 89521 h 2085323"/>
              <a:gd name="connsiteX10" fmla="*/ 581891 w 1035894"/>
              <a:gd name="connsiteY10" fmla="*/ 102310 h 2085323"/>
              <a:gd name="connsiteX11" fmla="*/ 543525 w 1035894"/>
              <a:gd name="connsiteY11" fmla="*/ 121493 h 2085323"/>
              <a:gd name="connsiteX12" fmla="*/ 524341 w 1035894"/>
              <a:gd name="connsiteY12" fmla="*/ 134282 h 2085323"/>
              <a:gd name="connsiteX13" fmla="*/ 479581 w 1035894"/>
              <a:gd name="connsiteY13" fmla="*/ 147071 h 2085323"/>
              <a:gd name="connsiteX14" fmla="*/ 460397 w 1035894"/>
              <a:gd name="connsiteY14" fmla="*/ 153465 h 2085323"/>
              <a:gd name="connsiteX15" fmla="*/ 441214 w 1035894"/>
              <a:gd name="connsiteY15" fmla="*/ 172649 h 2085323"/>
              <a:gd name="connsiteX16" fmla="*/ 428425 w 1035894"/>
              <a:gd name="connsiteY16" fmla="*/ 191832 h 2085323"/>
              <a:gd name="connsiteX17" fmla="*/ 409242 w 1035894"/>
              <a:gd name="connsiteY17" fmla="*/ 204621 h 2085323"/>
              <a:gd name="connsiteX18" fmla="*/ 390059 w 1035894"/>
              <a:gd name="connsiteY18" fmla="*/ 223804 h 2085323"/>
              <a:gd name="connsiteX19" fmla="*/ 313326 w 1035894"/>
              <a:gd name="connsiteY19" fmla="*/ 287748 h 2085323"/>
              <a:gd name="connsiteX20" fmla="*/ 287748 w 1035894"/>
              <a:gd name="connsiteY20" fmla="*/ 332509 h 2085323"/>
              <a:gd name="connsiteX21" fmla="*/ 268565 w 1035894"/>
              <a:gd name="connsiteY21" fmla="*/ 345298 h 2085323"/>
              <a:gd name="connsiteX22" fmla="*/ 223804 w 1035894"/>
              <a:gd name="connsiteY22" fmla="*/ 402847 h 2085323"/>
              <a:gd name="connsiteX23" fmla="*/ 198227 w 1035894"/>
              <a:gd name="connsiteY23" fmla="*/ 434819 h 2085323"/>
              <a:gd name="connsiteX24" fmla="*/ 172649 w 1035894"/>
              <a:gd name="connsiteY24" fmla="*/ 473186 h 2085323"/>
              <a:gd name="connsiteX25" fmla="*/ 159860 w 1035894"/>
              <a:gd name="connsiteY25" fmla="*/ 492369 h 2085323"/>
              <a:gd name="connsiteX26" fmla="*/ 147071 w 1035894"/>
              <a:gd name="connsiteY26" fmla="*/ 511552 h 2085323"/>
              <a:gd name="connsiteX27" fmla="*/ 134283 w 1035894"/>
              <a:gd name="connsiteY27" fmla="*/ 530735 h 2085323"/>
              <a:gd name="connsiteX28" fmla="*/ 115099 w 1035894"/>
              <a:gd name="connsiteY28" fmla="*/ 594679 h 2085323"/>
              <a:gd name="connsiteX29" fmla="*/ 76733 w 1035894"/>
              <a:gd name="connsiteY29" fmla="*/ 652229 h 2085323"/>
              <a:gd name="connsiteX30" fmla="*/ 63944 w 1035894"/>
              <a:gd name="connsiteY30" fmla="*/ 671412 h 2085323"/>
              <a:gd name="connsiteX31" fmla="*/ 51155 w 1035894"/>
              <a:gd name="connsiteY31" fmla="*/ 696990 h 2085323"/>
              <a:gd name="connsiteX32" fmla="*/ 38367 w 1035894"/>
              <a:gd name="connsiteY32" fmla="*/ 748145 h 2085323"/>
              <a:gd name="connsiteX33" fmla="*/ 19183 w 1035894"/>
              <a:gd name="connsiteY33" fmla="*/ 837667 h 2085323"/>
              <a:gd name="connsiteX34" fmla="*/ 12789 w 1035894"/>
              <a:gd name="connsiteY34" fmla="*/ 888822 h 2085323"/>
              <a:gd name="connsiteX35" fmla="*/ 6395 w 1035894"/>
              <a:gd name="connsiteY35" fmla="*/ 908005 h 2085323"/>
              <a:gd name="connsiteX36" fmla="*/ 0 w 1035894"/>
              <a:gd name="connsiteY36" fmla="*/ 933583 h 2085323"/>
              <a:gd name="connsiteX37" fmla="*/ 6395 w 1035894"/>
              <a:gd name="connsiteY37" fmla="*/ 1093443 h 2085323"/>
              <a:gd name="connsiteX38" fmla="*/ 19183 w 1035894"/>
              <a:gd name="connsiteY38" fmla="*/ 1157387 h 2085323"/>
              <a:gd name="connsiteX39" fmla="*/ 25578 w 1035894"/>
              <a:gd name="connsiteY39" fmla="*/ 1227725 h 2085323"/>
              <a:gd name="connsiteX40" fmla="*/ 38367 w 1035894"/>
              <a:gd name="connsiteY40" fmla="*/ 1310853 h 2085323"/>
              <a:gd name="connsiteX41" fmla="*/ 51155 w 1035894"/>
              <a:gd name="connsiteY41" fmla="*/ 1330036 h 2085323"/>
              <a:gd name="connsiteX42" fmla="*/ 70339 w 1035894"/>
              <a:gd name="connsiteY42" fmla="*/ 1368402 h 2085323"/>
              <a:gd name="connsiteX43" fmla="*/ 83127 w 1035894"/>
              <a:gd name="connsiteY43" fmla="*/ 1413163 h 2085323"/>
              <a:gd name="connsiteX44" fmla="*/ 95916 w 1035894"/>
              <a:gd name="connsiteY44" fmla="*/ 1457924 h 2085323"/>
              <a:gd name="connsiteX45" fmla="*/ 108705 w 1035894"/>
              <a:gd name="connsiteY45" fmla="*/ 1585812 h 2085323"/>
              <a:gd name="connsiteX46" fmla="*/ 121494 w 1035894"/>
              <a:gd name="connsiteY46" fmla="*/ 1604995 h 2085323"/>
              <a:gd name="connsiteX47" fmla="*/ 140677 w 1035894"/>
              <a:gd name="connsiteY47" fmla="*/ 1611390 h 2085323"/>
              <a:gd name="connsiteX48" fmla="*/ 159860 w 1035894"/>
              <a:gd name="connsiteY48" fmla="*/ 1624179 h 2085323"/>
              <a:gd name="connsiteX49" fmla="*/ 191832 w 1035894"/>
              <a:gd name="connsiteY49" fmla="*/ 1681728 h 2085323"/>
              <a:gd name="connsiteX50" fmla="*/ 217410 w 1035894"/>
              <a:gd name="connsiteY50" fmla="*/ 1720095 h 2085323"/>
              <a:gd name="connsiteX51" fmla="*/ 230199 w 1035894"/>
              <a:gd name="connsiteY51" fmla="*/ 1739278 h 2085323"/>
              <a:gd name="connsiteX52" fmla="*/ 268565 w 1035894"/>
              <a:gd name="connsiteY52" fmla="*/ 1764856 h 2085323"/>
              <a:gd name="connsiteX53" fmla="*/ 287748 w 1035894"/>
              <a:gd name="connsiteY53" fmla="*/ 1777644 h 2085323"/>
              <a:gd name="connsiteX54" fmla="*/ 313326 w 1035894"/>
              <a:gd name="connsiteY54" fmla="*/ 1784039 h 2085323"/>
              <a:gd name="connsiteX55" fmla="*/ 351692 w 1035894"/>
              <a:gd name="connsiteY55" fmla="*/ 1809616 h 2085323"/>
              <a:gd name="connsiteX56" fmla="*/ 396453 w 1035894"/>
              <a:gd name="connsiteY56" fmla="*/ 1867166 h 2085323"/>
              <a:gd name="connsiteX57" fmla="*/ 409242 w 1035894"/>
              <a:gd name="connsiteY57" fmla="*/ 1886349 h 2085323"/>
              <a:gd name="connsiteX58" fmla="*/ 466792 w 1035894"/>
              <a:gd name="connsiteY58" fmla="*/ 1911927 h 2085323"/>
              <a:gd name="connsiteX59" fmla="*/ 511553 w 1035894"/>
              <a:gd name="connsiteY59" fmla="*/ 1937505 h 2085323"/>
              <a:gd name="connsiteX60" fmla="*/ 549919 w 1035894"/>
              <a:gd name="connsiteY60" fmla="*/ 1963082 h 2085323"/>
              <a:gd name="connsiteX61" fmla="*/ 588285 w 1035894"/>
              <a:gd name="connsiteY61" fmla="*/ 1988660 h 2085323"/>
              <a:gd name="connsiteX62" fmla="*/ 607469 w 1035894"/>
              <a:gd name="connsiteY62" fmla="*/ 2001449 h 2085323"/>
              <a:gd name="connsiteX63" fmla="*/ 633046 w 1035894"/>
              <a:gd name="connsiteY63" fmla="*/ 2020632 h 2085323"/>
              <a:gd name="connsiteX64" fmla="*/ 652230 w 1035894"/>
              <a:gd name="connsiteY64" fmla="*/ 2027026 h 2085323"/>
              <a:gd name="connsiteX65" fmla="*/ 690596 w 1035894"/>
              <a:gd name="connsiteY65" fmla="*/ 2052604 h 2085323"/>
              <a:gd name="connsiteX66" fmla="*/ 882428 w 1035894"/>
              <a:gd name="connsiteY66" fmla="*/ 2071787 h 2085323"/>
              <a:gd name="connsiteX67" fmla="*/ 927189 w 1035894"/>
              <a:gd name="connsiteY67" fmla="*/ 2084576 h 2085323"/>
              <a:gd name="connsiteX68" fmla="*/ 1023105 w 1035894"/>
              <a:gd name="connsiteY68" fmla="*/ 2084576 h 208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35894" h="2085323">
                <a:moveTo>
                  <a:pt x="1035894" y="0"/>
                </a:moveTo>
                <a:cubicBezTo>
                  <a:pt x="939010" y="16146"/>
                  <a:pt x="1068386" y="-3939"/>
                  <a:pt x="876034" y="12788"/>
                </a:cubicBezTo>
                <a:cubicBezTo>
                  <a:pt x="867279" y="13549"/>
                  <a:pt x="859035" y="17277"/>
                  <a:pt x="850456" y="19183"/>
                </a:cubicBezTo>
                <a:cubicBezTo>
                  <a:pt x="839846" y="21541"/>
                  <a:pt x="829094" y="23219"/>
                  <a:pt x="818484" y="25577"/>
                </a:cubicBezTo>
                <a:cubicBezTo>
                  <a:pt x="809905" y="27483"/>
                  <a:pt x="801524" y="30248"/>
                  <a:pt x="792906" y="31972"/>
                </a:cubicBezTo>
                <a:cubicBezTo>
                  <a:pt x="762180" y="38117"/>
                  <a:pt x="734812" y="40832"/>
                  <a:pt x="703385" y="44760"/>
                </a:cubicBezTo>
                <a:cubicBezTo>
                  <a:pt x="694859" y="49023"/>
                  <a:pt x="686083" y="52820"/>
                  <a:pt x="677807" y="57549"/>
                </a:cubicBezTo>
                <a:cubicBezTo>
                  <a:pt x="671134" y="61362"/>
                  <a:pt x="665498" y="66901"/>
                  <a:pt x="658624" y="70338"/>
                </a:cubicBezTo>
                <a:cubicBezTo>
                  <a:pt x="652595" y="73352"/>
                  <a:pt x="645835" y="74601"/>
                  <a:pt x="639441" y="76732"/>
                </a:cubicBezTo>
                <a:cubicBezTo>
                  <a:pt x="633046" y="80995"/>
                  <a:pt x="627280" y="86400"/>
                  <a:pt x="620257" y="89521"/>
                </a:cubicBezTo>
                <a:cubicBezTo>
                  <a:pt x="607938" y="94996"/>
                  <a:pt x="581891" y="102310"/>
                  <a:pt x="581891" y="102310"/>
                </a:cubicBezTo>
                <a:cubicBezTo>
                  <a:pt x="526919" y="138959"/>
                  <a:pt x="596468" y="95022"/>
                  <a:pt x="543525" y="121493"/>
                </a:cubicBezTo>
                <a:cubicBezTo>
                  <a:pt x="536651" y="124930"/>
                  <a:pt x="531215" y="130845"/>
                  <a:pt x="524341" y="134282"/>
                </a:cubicBezTo>
                <a:cubicBezTo>
                  <a:pt x="514116" y="139395"/>
                  <a:pt x="489148" y="144338"/>
                  <a:pt x="479581" y="147071"/>
                </a:cubicBezTo>
                <a:cubicBezTo>
                  <a:pt x="473100" y="148923"/>
                  <a:pt x="466792" y="151334"/>
                  <a:pt x="460397" y="153465"/>
                </a:cubicBezTo>
                <a:cubicBezTo>
                  <a:pt x="454003" y="159860"/>
                  <a:pt x="447003" y="165702"/>
                  <a:pt x="441214" y="172649"/>
                </a:cubicBezTo>
                <a:cubicBezTo>
                  <a:pt x="436294" y="178553"/>
                  <a:pt x="433859" y="186398"/>
                  <a:pt x="428425" y="191832"/>
                </a:cubicBezTo>
                <a:cubicBezTo>
                  <a:pt x="422991" y="197266"/>
                  <a:pt x="415146" y="199701"/>
                  <a:pt x="409242" y="204621"/>
                </a:cubicBezTo>
                <a:cubicBezTo>
                  <a:pt x="402295" y="210410"/>
                  <a:pt x="397197" y="218252"/>
                  <a:pt x="390059" y="223804"/>
                </a:cubicBezTo>
                <a:cubicBezTo>
                  <a:pt x="366018" y="242502"/>
                  <a:pt x="327995" y="258412"/>
                  <a:pt x="313326" y="287748"/>
                </a:cubicBezTo>
                <a:cubicBezTo>
                  <a:pt x="308311" y="297777"/>
                  <a:pt x="296785" y="323472"/>
                  <a:pt x="287748" y="332509"/>
                </a:cubicBezTo>
                <a:cubicBezTo>
                  <a:pt x="282314" y="337943"/>
                  <a:pt x="274959" y="341035"/>
                  <a:pt x="268565" y="345298"/>
                </a:cubicBezTo>
                <a:cubicBezTo>
                  <a:pt x="237972" y="391188"/>
                  <a:pt x="253857" y="372796"/>
                  <a:pt x="223804" y="402847"/>
                </a:cubicBezTo>
                <a:cubicBezTo>
                  <a:pt x="209405" y="446046"/>
                  <a:pt x="229374" y="399222"/>
                  <a:pt x="198227" y="434819"/>
                </a:cubicBezTo>
                <a:cubicBezTo>
                  <a:pt x="188106" y="446387"/>
                  <a:pt x="181175" y="460397"/>
                  <a:pt x="172649" y="473186"/>
                </a:cubicBezTo>
                <a:lnTo>
                  <a:pt x="159860" y="492369"/>
                </a:lnTo>
                <a:lnTo>
                  <a:pt x="147071" y="511552"/>
                </a:lnTo>
                <a:lnTo>
                  <a:pt x="134283" y="530735"/>
                </a:lnTo>
                <a:cubicBezTo>
                  <a:pt x="130708" y="545033"/>
                  <a:pt x="121326" y="585339"/>
                  <a:pt x="115099" y="594679"/>
                </a:cubicBezTo>
                <a:lnTo>
                  <a:pt x="76733" y="652229"/>
                </a:lnTo>
                <a:cubicBezTo>
                  <a:pt x="72470" y="658623"/>
                  <a:pt x="67381" y="664538"/>
                  <a:pt x="63944" y="671412"/>
                </a:cubicBezTo>
                <a:lnTo>
                  <a:pt x="51155" y="696990"/>
                </a:lnTo>
                <a:lnTo>
                  <a:pt x="38367" y="748145"/>
                </a:lnTo>
                <a:cubicBezTo>
                  <a:pt x="31100" y="777215"/>
                  <a:pt x="22813" y="808626"/>
                  <a:pt x="19183" y="837667"/>
                </a:cubicBezTo>
                <a:cubicBezTo>
                  <a:pt x="17052" y="854719"/>
                  <a:pt x="15863" y="871915"/>
                  <a:pt x="12789" y="888822"/>
                </a:cubicBezTo>
                <a:cubicBezTo>
                  <a:pt x="11583" y="895453"/>
                  <a:pt x="8247" y="901524"/>
                  <a:pt x="6395" y="908005"/>
                </a:cubicBezTo>
                <a:cubicBezTo>
                  <a:pt x="3981" y="916455"/>
                  <a:pt x="2132" y="925057"/>
                  <a:pt x="0" y="933583"/>
                </a:cubicBezTo>
                <a:cubicBezTo>
                  <a:pt x="2132" y="986870"/>
                  <a:pt x="1841" y="1040309"/>
                  <a:pt x="6395" y="1093443"/>
                </a:cubicBezTo>
                <a:cubicBezTo>
                  <a:pt x="8251" y="1115100"/>
                  <a:pt x="19183" y="1157387"/>
                  <a:pt x="19183" y="1157387"/>
                </a:cubicBezTo>
                <a:cubicBezTo>
                  <a:pt x="21315" y="1180833"/>
                  <a:pt x="23235" y="1204299"/>
                  <a:pt x="25578" y="1227725"/>
                </a:cubicBezTo>
                <a:cubicBezTo>
                  <a:pt x="26695" y="1238896"/>
                  <a:pt x="30135" y="1291645"/>
                  <a:pt x="38367" y="1310853"/>
                </a:cubicBezTo>
                <a:cubicBezTo>
                  <a:pt x="41394" y="1317917"/>
                  <a:pt x="47718" y="1323162"/>
                  <a:pt x="51155" y="1330036"/>
                </a:cubicBezTo>
                <a:cubicBezTo>
                  <a:pt x="77625" y="1382975"/>
                  <a:pt x="33694" y="1313436"/>
                  <a:pt x="70339" y="1368402"/>
                </a:cubicBezTo>
                <a:cubicBezTo>
                  <a:pt x="85679" y="1414425"/>
                  <a:pt x="67058" y="1356924"/>
                  <a:pt x="83127" y="1413163"/>
                </a:cubicBezTo>
                <a:cubicBezTo>
                  <a:pt x="101471" y="1477366"/>
                  <a:pt x="75931" y="1377977"/>
                  <a:pt x="95916" y="1457924"/>
                </a:cubicBezTo>
                <a:cubicBezTo>
                  <a:pt x="96289" y="1464262"/>
                  <a:pt x="92025" y="1552452"/>
                  <a:pt x="108705" y="1585812"/>
                </a:cubicBezTo>
                <a:cubicBezTo>
                  <a:pt x="112142" y="1592686"/>
                  <a:pt x="115493" y="1600194"/>
                  <a:pt x="121494" y="1604995"/>
                </a:cubicBezTo>
                <a:cubicBezTo>
                  <a:pt x="126757" y="1609206"/>
                  <a:pt x="134648" y="1608376"/>
                  <a:pt x="140677" y="1611390"/>
                </a:cubicBezTo>
                <a:cubicBezTo>
                  <a:pt x="147551" y="1614827"/>
                  <a:pt x="153466" y="1619916"/>
                  <a:pt x="159860" y="1624179"/>
                </a:cubicBezTo>
                <a:cubicBezTo>
                  <a:pt x="171116" y="1657943"/>
                  <a:pt x="162516" y="1637753"/>
                  <a:pt x="191832" y="1681728"/>
                </a:cubicBezTo>
                <a:lnTo>
                  <a:pt x="217410" y="1720095"/>
                </a:lnTo>
                <a:cubicBezTo>
                  <a:pt x="221673" y="1726489"/>
                  <a:pt x="223805" y="1735015"/>
                  <a:pt x="230199" y="1739278"/>
                </a:cubicBezTo>
                <a:lnTo>
                  <a:pt x="268565" y="1764856"/>
                </a:lnTo>
                <a:cubicBezTo>
                  <a:pt x="274959" y="1769119"/>
                  <a:pt x="280293" y="1775780"/>
                  <a:pt x="287748" y="1777644"/>
                </a:cubicBezTo>
                <a:lnTo>
                  <a:pt x="313326" y="1784039"/>
                </a:lnTo>
                <a:cubicBezTo>
                  <a:pt x="326115" y="1792565"/>
                  <a:pt x="343166" y="1796827"/>
                  <a:pt x="351692" y="1809616"/>
                </a:cubicBezTo>
                <a:cubicBezTo>
                  <a:pt x="416335" y="1906581"/>
                  <a:pt x="346369" y="1807066"/>
                  <a:pt x="396453" y="1867166"/>
                </a:cubicBezTo>
                <a:cubicBezTo>
                  <a:pt x="401373" y="1873070"/>
                  <a:pt x="403808" y="1880915"/>
                  <a:pt x="409242" y="1886349"/>
                </a:cubicBezTo>
                <a:cubicBezTo>
                  <a:pt x="428053" y="1905160"/>
                  <a:pt x="441462" y="1899262"/>
                  <a:pt x="466792" y="1911927"/>
                </a:cubicBezTo>
                <a:cubicBezTo>
                  <a:pt x="499243" y="1928153"/>
                  <a:pt x="484438" y="1919429"/>
                  <a:pt x="511553" y="1937505"/>
                </a:cubicBezTo>
                <a:cubicBezTo>
                  <a:pt x="536437" y="1974833"/>
                  <a:pt x="508627" y="1942436"/>
                  <a:pt x="549919" y="1963082"/>
                </a:cubicBezTo>
                <a:cubicBezTo>
                  <a:pt x="563667" y="1969956"/>
                  <a:pt x="575496" y="1980134"/>
                  <a:pt x="588285" y="1988660"/>
                </a:cubicBezTo>
                <a:cubicBezTo>
                  <a:pt x="594680" y="1992923"/>
                  <a:pt x="601321" y="1996838"/>
                  <a:pt x="607469" y="2001449"/>
                </a:cubicBezTo>
                <a:cubicBezTo>
                  <a:pt x="615995" y="2007843"/>
                  <a:pt x="623793" y="2015345"/>
                  <a:pt x="633046" y="2020632"/>
                </a:cubicBezTo>
                <a:cubicBezTo>
                  <a:pt x="638898" y="2023976"/>
                  <a:pt x="645835" y="2024895"/>
                  <a:pt x="652230" y="2027026"/>
                </a:cubicBezTo>
                <a:lnTo>
                  <a:pt x="690596" y="2052604"/>
                </a:lnTo>
                <a:cubicBezTo>
                  <a:pt x="757696" y="2097338"/>
                  <a:pt x="702099" y="2065109"/>
                  <a:pt x="882428" y="2071787"/>
                </a:cubicBezTo>
                <a:cubicBezTo>
                  <a:pt x="892627" y="2075186"/>
                  <a:pt x="917658" y="2084074"/>
                  <a:pt x="927189" y="2084576"/>
                </a:cubicBezTo>
                <a:cubicBezTo>
                  <a:pt x="959117" y="2086257"/>
                  <a:pt x="991133" y="2084576"/>
                  <a:pt x="1023105" y="2084576"/>
                </a:cubicBezTo>
              </a:path>
            </a:pathLst>
          </a:custGeom>
          <a:noFill/>
          <a:ln w="38100">
            <a:solidFill>
              <a:srgbClr val="1F02AE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93E64C5-13DC-44D8-B5E3-75DDF9B6E127}"/>
              </a:ext>
            </a:extLst>
          </p:cNvPr>
          <p:cNvSpPr txBox="1"/>
          <p:nvPr/>
        </p:nvSpPr>
        <p:spPr>
          <a:xfrm>
            <a:off x="3145471" y="880991"/>
            <a:ext cx="19167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начальный меридиан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xmlns="" id="{CDB13828-434E-441F-9B51-BD2B9B6BDBBB}"/>
              </a:ext>
            </a:extLst>
          </p:cNvPr>
          <p:cNvSpPr/>
          <p:nvPr/>
        </p:nvSpPr>
        <p:spPr>
          <a:xfrm>
            <a:off x="2979793" y="1381192"/>
            <a:ext cx="1943899" cy="157289"/>
          </a:xfrm>
          <a:custGeom>
            <a:avLst/>
            <a:gdLst>
              <a:gd name="connsiteX0" fmla="*/ 0 w 1943899"/>
              <a:gd name="connsiteY0" fmla="*/ 0 h 157289"/>
              <a:gd name="connsiteX1" fmla="*/ 38366 w 1943899"/>
              <a:gd name="connsiteY1" fmla="*/ 19183 h 157289"/>
              <a:gd name="connsiteX2" fmla="*/ 76733 w 1943899"/>
              <a:gd name="connsiteY2" fmla="*/ 25577 h 157289"/>
              <a:gd name="connsiteX3" fmla="*/ 95916 w 1943899"/>
              <a:gd name="connsiteY3" fmla="*/ 31972 h 157289"/>
              <a:gd name="connsiteX4" fmla="*/ 191832 w 1943899"/>
              <a:gd name="connsiteY4" fmla="*/ 44760 h 157289"/>
              <a:gd name="connsiteX5" fmla="*/ 223804 w 1943899"/>
              <a:gd name="connsiteY5" fmla="*/ 51155 h 157289"/>
              <a:gd name="connsiteX6" fmla="*/ 262171 w 1943899"/>
              <a:gd name="connsiteY6" fmla="*/ 57549 h 157289"/>
              <a:gd name="connsiteX7" fmla="*/ 287748 w 1943899"/>
              <a:gd name="connsiteY7" fmla="*/ 63944 h 157289"/>
              <a:gd name="connsiteX8" fmla="*/ 332509 w 1943899"/>
              <a:gd name="connsiteY8" fmla="*/ 70338 h 157289"/>
              <a:gd name="connsiteX9" fmla="*/ 383664 w 1943899"/>
              <a:gd name="connsiteY9" fmla="*/ 83127 h 157289"/>
              <a:gd name="connsiteX10" fmla="*/ 447608 w 1943899"/>
              <a:gd name="connsiteY10" fmla="*/ 89521 h 157289"/>
              <a:gd name="connsiteX11" fmla="*/ 466792 w 1943899"/>
              <a:gd name="connsiteY11" fmla="*/ 95916 h 157289"/>
              <a:gd name="connsiteX12" fmla="*/ 543524 w 1943899"/>
              <a:gd name="connsiteY12" fmla="*/ 108705 h 157289"/>
              <a:gd name="connsiteX13" fmla="*/ 613863 w 1943899"/>
              <a:gd name="connsiteY13" fmla="*/ 121493 h 157289"/>
              <a:gd name="connsiteX14" fmla="*/ 639441 w 1943899"/>
              <a:gd name="connsiteY14" fmla="*/ 127888 h 157289"/>
              <a:gd name="connsiteX15" fmla="*/ 741751 w 1943899"/>
              <a:gd name="connsiteY15" fmla="*/ 147071 h 157289"/>
              <a:gd name="connsiteX16" fmla="*/ 805695 w 1943899"/>
              <a:gd name="connsiteY16" fmla="*/ 140677 h 157289"/>
              <a:gd name="connsiteX17" fmla="*/ 831273 w 1943899"/>
              <a:gd name="connsiteY17" fmla="*/ 134282 h 157289"/>
              <a:gd name="connsiteX18" fmla="*/ 933583 w 1943899"/>
              <a:gd name="connsiteY18" fmla="*/ 140677 h 157289"/>
              <a:gd name="connsiteX19" fmla="*/ 1176571 w 1943899"/>
              <a:gd name="connsiteY19" fmla="*/ 147071 h 157289"/>
              <a:gd name="connsiteX20" fmla="*/ 1234120 w 1943899"/>
              <a:gd name="connsiteY20" fmla="*/ 134282 h 157289"/>
              <a:gd name="connsiteX21" fmla="*/ 1464319 w 1943899"/>
              <a:gd name="connsiteY21" fmla="*/ 127888 h 157289"/>
              <a:gd name="connsiteX22" fmla="*/ 1515474 w 1943899"/>
              <a:gd name="connsiteY22" fmla="*/ 121493 h 157289"/>
              <a:gd name="connsiteX23" fmla="*/ 1534657 w 1943899"/>
              <a:gd name="connsiteY23" fmla="*/ 115099 h 157289"/>
              <a:gd name="connsiteX24" fmla="*/ 1617785 w 1943899"/>
              <a:gd name="connsiteY24" fmla="*/ 108705 h 157289"/>
              <a:gd name="connsiteX25" fmla="*/ 1643362 w 1943899"/>
              <a:gd name="connsiteY25" fmla="*/ 102310 h 157289"/>
              <a:gd name="connsiteX26" fmla="*/ 1675334 w 1943899"/>
              <a:gd name="connsiteY26" fmla="*/ 95916 h 157289"/>
              <a:gd name="connsiteX27" fmla="*/ 1694517 w 1943899"/>
              <a:gd name="connsiteY27" fmla="*/ 89521 h 157289"/>
              <a:gd name="connsiteX28" fmla="*/ 1745673 w 1943899"/>
              <a:gd name="connsiteY28" fmla="*/ 76732 h 157289"/>
              <a:gd name="connsiteX29" fmla="*/ 1764856 w 1943899"/>
              <a:gd name="connsiteY29" fmla="*/ 63944 h 157289"/>
              <a:gd name="connsiteX30" fmla="*/ 1854378 w 1943899"/>
              <a:gd name="connsiteY30" fmla="*/ 44760 h 157289"/>
              <a:gd name="connsiteX31" fmla="*/ 1886350 w 1943899"/>
              <a:gd name="connsiteY31" fmla="*/ 38366 h 157289"/>
              <a:gd name="connsiteX32" fmla="*/ 1924716 w 1943899"/>
              <a:gd name="connsiteY32" fmla="*/ 25577 h 157289"/>
              <a:gd name="connsiteX33" fmla="*/ 1943899 w 1943899"/>
              <a:gd name="connsiteY33" fmla="*/ 12788 h 157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943899" h="157289">
                <a:moveTo>
                  <a:pt x="0" y="0"/>
                </a:moveTo>
                <a:cubicBezTo>
                  <a:pt x="12789" y="6394"/>
                  <a:pt x="24802" y="14662"/>
                  <a:pt x="38366" y="19183"/>
                </a:cubicBezTo>
                <a:cubicBezTo>
                  <a:pt x="50666" y="23283"/>
                  <a:pt x="64076" y="22764"/>
                  <a:pt x="76733" y="25577"/>
                </a:cubicBezTo>
                <a:cubicBezTo>
                  <a:pt x="83313" y="27039"/>
                  <a:pt x="89336" y="30510"/>
                  <a:pt x="95916" y="31972"/>
                </a:cubicBezTo>
                <a:cubicBezTo>
                  <a:pt x="132058" y="40004"/>
                  <a:pt x="153052" y="39220"/>
                  <a:pt x="191832" y="44760"/>
                </a:cubicBezTo>
                <a:cubicBezTo>
                  <a:pt x="202591" y="46297"/>
                  <a:pt x="213111" y="49211"/>
                  <a:pt x="223804" y="51155"/>
                </a:cubicBezTo>
                <a:cubicBezTo>
                  <a:pt x="236560" y="53474"/>
                  <a:pt x="249457" y="55006"/>
                  <a:pt x="262171" y="57549"/>
                </a:cubicBezTo>
                <a:cubicBezTo>
                  <a:pt x="270788" y="59273"/>
                  <a:pt x="279102" y="62372"/>
                  <a:pt x="287748" y="63944"/>
                </a:cubicBezTo>
                <a:cubicBezTo>
                  <a:pt x="302577" y="66640"/>
                  <a:pt x="317730" y="67382"/>
                  <a:pt x="332509" y="70338"/>
                </a:cubicBezTo>
                <a:cubicBezTo>
                  <a:pt x="349744" y="73785"/>
                  <a:pt x="366175" y="81378"/>
                  <a:pt x="383664" y="83127"/>
                </a:cubicBezTo>
                <a:lnTo>
                  <a:pt x="447608" y="89521"/>
                </a:lnTo>
                <a:cubicBezTo>
                  <a:pt x="454003" y="91653"/>
                  <a:pt x="460182" y="94594"/>
                  <a:pt x="466792" y="95916"/>
                </a:cubicBezTo>
                <a:cubicBezTo>
                  <a:pt x="492219" y="101002"/>
                  <a:pt x="518368" y="102416"/>
                  <a:pt x="543524" y="108705"/>
                </a:cubicBezTo>
                <a:cubicBezTo>
                  <a:pt x="601547" y="123210"/>
                  <a:pt x="529835" y="106215"/>
                  <a:pt x="613863" y="121493"/>
                </a:cubicBezTo>
                <a:cubicBezTo>
                  <a:pt x="622510" y="123065"/>
                  <a:pt x="630848" y="126047"/>
                  <a:pt x="639441" y="127888"/>
                </a:cubicBezTo>
                <a:cubicBezTo>
                  <a:pt x="693101" y="139387"/>
                  <a:pt x="695661" y="139390"/>
                  <a:pt x="741751" y="147071"/>
                </a:cubicBezTo>
                <a:cubicBezTo>
                  <a:pt x="763066" y="144940"/>
                  <a:pt x="784489" y="143706"/>
                  <a:pt x="805695" y="140677"/>
                </a:cubicBezTo>
                <a:cubicBezTo>
                  <a:pt x="814395" y="139434"/>
                  <a:pt x="822485" y="134282"/>
                  <a:pt x="831273" y="134282"/>
                </a:cubicBezTo>
                <a:cubicBezTo>
                  <a:pt x="865443" y="134282"/>
                  <a:pt x="899480" y="138545"/>
                  <a:pt x="933583" y="140677"/>
                </a:cubicBezTo>
                <a:cubicBezTo>
                  <a:pt x="1046808" y="168982"/>
                  <a:pt x="967171" y="154051"/>
                  <a:pt x="1176571" y="147071"/>
                </a:cubicBezTo>
                <a:cubicBezTo>
                  <a:pt x="1188023" y="144208"/>
                  <a:pt x="1224039" y="134774"/>
                  <a:pt x="1234120" y="134282"/>
                </a:cubicBezTo>
                <a:cubicBezTo>
                  <a:pt x="1310791" y="130542"/>
                  <a:pt x="1387586" y="130019"/>
                  <a:pt x="1464319" y="127888"/>
                </a:cubicBezTo>
                <a:cubicBezTo>
                  <a:pt x="1481371" y="125756"/>
                  <a:pt x="1498567" y="124567"/>
                  <a:pt x="1515474" y="121493"/>
                </a:cubicBezTo>
                <a:cubicBezTo>
                  <a:pt x="1522105" y="120287"/>
                  <a:pt x="1527969" y="115935"/>
                  <a:pt x="1534657" y="115099"/>
                </a:cubicBezTo>
                <a:cubicBezTo>
                  <a:pt x="1562234" y="111652"/>
                  <a:pt x="1590076" y="110836"/>
                  <a:pt x="1617785" y="108705"/>
                </a:cubicBezTo>
                <a:cubicBezTo>
                  <a:pt x="1626311" y="106573"/>
                  <a:pt x="1634783" y="104216"/>
                  <a:pt x="1643362" y="102310"/>
                </a:cubicBezTo>
                <a:cubicBezTo>
                  <a:pt x="1653972" y="99952"/>
                  <a:pt x="1664790" y="98552"/>
                  <a:pt x="1675334" y="95916"/>
                </a:cubicBezTo>
                <a:cubicBezTo>
                  <a:pt x="1681873" y="94281"/>
                  <a:pt x="1688014" y="91295"/>
                  <a:pt x="1694517" y="89521"/>
                </a:cubicBezTo>
                <a:cubicBezTo>
                  <a:pt x="1711474" y="84896"/>
                  <a:pt x="1745673" y="76732"/>
                  <a:pt x="1745673" y="76732"/>
                </a:cubicBezTo>
                <a:cubicBezTo>
                  <a:pt x="1752067" y="72469"/>
                  <a:pt x="1757634" y="66570"/>
                  <a:pt x="1764856" y="63944"/>
                </a:cubicBezTo>
                <a:cubicBezTo>
                  <a:pt x="1795047" y="52966"/>
                  <a:pt x="1823417" y="50389"/>
                  <a:pt x="1854378" y="44760"/>
                </a:cubicBezTo>
                <a:cubicBezTo>
                  <a:pt x="1865071" y="42816"/>
                  <a:pt x="1875865" y="41226"/>
                  <a:pt x="1886350" y="38366"/>
                </a:cubicBezTo>
                <a:cubicBezTo>
                  <a:pt x="1899355" y="34819"/>
                  <a:pt x="1913500" y="33055"/>
                  <a:pt x="1924716" y="25577"/>
                </a:cubicBezTo>
                <a:lnTo>
                  <a:pt x="1943899" y="12788"/>
                </a:ln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A8CC866-5A65-483C-8088-D960D5B1EC0A}"/>
              </a:ext>
            </a:extLst>
          </p:cNvPr>
          <p:cNvSpPr txBox="1"/>
          <p:nvPr/>
        </p:nvSpPr>
        <p:spPr>
          <a:xfrm>
            <a:off x="3582530" y="1224328"/>
            <a:ext cx="1012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параллель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80EDBA1-A887-4237-BF50-AB783ECC3C6D}"/>
              </a:ext>
            </a:extLst>
          </p:cNvPr>
          <p:cNvSpPr txBox="1"/>
          <p:nvPr/>
        </p:nvSpPr>
        <p:spPr>
          <a:xfrm>
            <a:off x="1072183" y="1265309"/>
            <a:ext cx="1819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Северное полушарие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23416A0-25CC-4B57-9D18-75CD0B2870C1}"/>
              </a:ext>
            </a:extLst>
          </p:cNvPr>
          <p:cNvSpPr txBox="1"/>
          <p:nvPr/>
        </p:nvSpPr>
        <p:spPr>
          <a:xfrm>
            <a:off x="1187613" y="2042764"/>
            <a:ext cx="16217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Южное полушарие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6A988D3-1173-4C5A-B8A6-66EE2DFBEE2B}"/>
              </a:ext>
            </a:extLst>
          </p:cNvPr>
          <p:cNvSpPr txBox="1"/>
          <p:nvPr/>
        </p:nvSpPr>
        <p:spPr>
          <a:xfrm>
            <a:off x="1187613" y="459164"/>
            <a:ext cx="1837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Западное полушарие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D7D5831-8B39-45FE-9095-15CC61F2CF6E}"/>
              </a:ext>
            </a:extLst>
          </p:cNvPr>
          <p:cNvSpPr txBox="1"/>
          <p:nvPr/>
        </p:nvSpPr>
        <p:spPr>
          <a:xfrm>
            <a:off x="3129724" y="452864"/>
            <a:ext cx="1894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Восточное полушарие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AE78E68-2B6D-4D38-8DA9-3319E0D8A681}"/>
              </a:ext>
            </a:extLst>
          </p:cNvPr>
          <p:cNvSpPr txBox="1"/>
          <p:nvPr/>
        </p:nvSpPr>
        <p:spPr>
          <a:xfrm>
            <a:off x="1232887" y="726590"/>
            <a:ext cx="15104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Северный полюс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127FB91-B660-4F31-8DAE-A8BDFAF3C3B3}"/>
              </a:ext>
            </a:extLst>
          </p:cNvPr>
          <p:cNvSpPr txBox="1"/>
          <p:nvPr/>
        </p:nvSpPr>
        <p:spPr>
          <a:xfrm>
            <a:off x="1266182" y="2476640"/>
            <a:ext cx="1312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Южный полюс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2178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 animBg="1"/>
      <p:bldP spid="12" grpId="0"/>
      <p:bldP spid="14" grpId="0" animBg="1"/>
      <p:bldP spid="15" grpId="0"/>
      <p:bldP spid="17" grpId="0"/>
      <p:bldP spid="18" grpId="0"/>
      <p:bldP spid="19" grpId="0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418" y="78986"/>
            <a:ext cx="1476164" cy="32442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000" b="1" i="1" spc="15" dirty="0">
                <a:solidFill>
                  <a:srgbClr val="000000"/>
                </a:solidFill>
              </a:rPr>
              <a:t> Задание: </a:t>
            </a:r>
            <a:endParaRPr sz="2000" b="1" i="1" spc="5" dirty="0">
              <a:solidFill>
                <a:srgbClr val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0507" y="159134"/>
            <a:ext cx="252358" cy="252358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5" name="object 5"/>
          <p:cNvSpPr/>
          <p:nvPr/>
        </p:nvSpPr>
        <p:spPr>
          <a:xfrm>
            <a:off x="328750" y="679285"/>
            <a:ext cx="1092499" cy="399463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8" name="object 8"/>
          <p:cNvSpPr txBox="1"/>
          <p:nvPr/>
        </p:nvSpPr>
        <p:spPr>
          <a:xfrm>
            <a:off x="1759585" y="709468"/>
            <a:ext cx="4084241" cy="1234921"/>
          </a:xfrm>
          <a:prstGeom prst="rect">
            <a:avLst/>
          </a:prstGeom>
          <a:ln>
            <a:noFill/>
          </a:ln>
        </p:spPr>
        <p:txBody>
          <a:bodyPr vert="horz" wrap="square" lIns="0" tIns="21558" rIns="0" bIns="0" rtlCol="0">
            <a:spAutoFit/>
          </a:bodyPr>
          <a:lstStyle/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600" b="1" dirty="0">
                <a:solidFill>
                  <a:srgbClr val="1F02AE"/>
                </a:solidFill>
                <a:latin typeface="Arial"/>
                <a:cs typeface="Arial"/>
              </a:rPr>
              <a:t>1. </a:t>
            </a:r>
            <a:r>
              <a:rPr lang="ru-RU" sz="1800" b="1" dirty="0">
                <a:solidFill>
                  <a:srgbClr val="1F02AE"/>
                </a:solidFill>
                <a:latin typeface="Arial"/>
                <a:cs typeface="Arial"/>
              </a:rPr>
              <a:t>Прочитать:  </a:t>
            </a:r>
            <a:endParaRPr lang="ru-RU" sz="1600" b="1" dirty="0">
              <a:solidFill>
                <a:srgbClr val="1F02AE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600" b="1" dirty="0">
              <a:solidFill>
                <a:srgbClr val="1F02AE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600" b="1" dirty="0">
                <a:solidFill>
                  <a:srgbClr val="1F02AE"/>
                </a:solidFill>
                <a:latin typeface="Arial"/>
                <a:cs typeface="Arial"/>
              </a:rPr>
              <a:t>§ 4  Форма и размеры Земли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600" b="1" dirty="0">
              <a:solidFill>
                <a:srgbClr val="1F02AE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600" b="1" dirty="0">
              <a:solidFill>
                <a:srgbClr val="1F02AE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600" b="1" dirty="0">
                <a:solidFill>
                  <a:srgbClr val="1F02AE"/>
                </a:solidFill>
                <a:latin typeface="Arial"/>
                <a:cs typeface="Arial"/>
              </a:rPr>
              <a:t>2. </a:t>
            </a:r>
            <a:r>
              <a:rPr lang="ru-RU" sz="1800" b="1" dirty="0">
                <a:solidFill>
                  <a:srgbClr val="1F02AE"/>
                </a:solidFill>
                <a:latin typeface="Arial"/>
                <a:cs typeface="Arial"/>
              </a:rPr>
              <a:t>Ответить</a:t>
            </a:r>
            <a:r>
              <a:rPr lang="ru-RU" sz="1600" b="1" dirty="0">
                <a:solidFill>
                  <a:srgbClr val="1F02AE"/>
                </a:solidFill>
                <a:latin typeface="Arial"/>
                <a:cs typeface="Arial"/>
              </a:rPr>
              <a:t> на вопросы стр.18</a:t>
            </a:r>
          </a:p>
        </p:txBody>
      </p:sp>
      <p:sp>
        <p:nvSpPr>
          <p:cNvPr id="9" name="object 9"/>
          <p:cNvSpPr/>
          <p:nvPr/>
        </p:nvSpPr>
        <p:spPr>
          <a:xfrm>
            <a:off x="1690846" y="2989631"/>
            <a:ext cx="3747342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0" name="object 10"/>
          <p:cNvSpPr/>
          <p:nvPr/>
        </p:nvSpPr>
        <p:spPr>
          <a:xfrm>
            <a:off x="1979625" y="2862238"/>
            <a:ext cx="3644162" cy="320727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grpSp>
        <p:nvGrpSpPr>
          <p:cNvPr id="13" name="object 13"/>
          <p:cNvGrpSpPr/>
          <p:nvPr/>
        </p:nvGrpSpPr>
        <p:grpSpPr>
          <a:xfrm>
            <a:off x="377747" y="1197841"/>
            <a:ext cx="905449" cy="135183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1132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1132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21560" y="2630803"/>
            <a:ext cx="1042408" cy="231435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1132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1132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24650282-18CC-4477-AC9C-F53C0D050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394"/>
            <a:ext cx="5759450" cy="406148"/>
          </a:xfrm>
          <a:solidFill>
            <a:srgbClr val="1F02AE"/>
          </a:solidFill>
        </p:spPr>
        <p:txBody>
          <a:bodyPr/>
          <a:lstStyle/>
          <a:p>
            <a:r>
              <a:rPr lang="ru-RU" b="1" i="1" dirty="0">
                <a:solidFill>
                  <a:schemeClr val="bg1"/>
                </a:solidFill>
              </a:rPr>
              <a:t>В древние времена разные народы имели неодинаковые представления о форме и размерах Земли.</a:t>
            </a:r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5692646-E123-4013-A260-6F00236CE6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379"/>
          <a:stretch/>
        </p:blipFill>
        <p:spPr>
          <a:xfrm>
            <a:off x="3131753" y="503920"/>
            <a:ext cx="2558704" cy="1584176"/>
          </a:xfrm>
          <a:prstGeom prst="rect">
            <a:avLst/>
          </a:prstGeom>
        </p:spPr>
      </p:pic>
      <p:sp>
        <p:nvSpPr>
          <p:cNvPr id="12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xmlns="" id="{A5034190-93FC-4003-A672-997AFA4DA971}"/>
              </a:ext>
            </a:extLst>
          </p:cNvPr>
          <p:cNvSpPr/>
          <p:nvPr/>
        </p:nvSpPr>
        <p:spPr>
          <a:xfrm>
            <a:off x="3131752" y="2232112"/>
            <a:ext cx="2558703" cy="864096"/>
          </a:xfrm>
          <a:prstGeom prst="wedgeRoundRectCallout">
            <a:avLst>
              <a:gd name="adj1" fmla="val -4589"/>
              <a:gd name="adj2" fmla="val -65798"/>
              <a:gd name="adj3" fmla="val 16667"/>
            </a:avLst>
          </a:prstGeom>
          <a:solidFill>
            <a:schemeClr val="bg1"/>
          </a:solidFill>
          <a:ln>
            <a:solidFill>
              <a:srgbClr val="1F0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1F02AE"/>
                </a:solidFill>
              </a:rPr>
              <a:t>Индийцы представляли Землю </a:t>
            </a:r>
          </a:p>
          <a:p>
            <a:pPr algn="ctr"/>
            <a:r>
              <a:rPr lang="ru-RU" dirty="0">
                <a:solidFill>
                  <a:srgbClr val="1F02AE"/>
                </a:solidFill>
              </a:rPr>
              <a:t>в виде </a:t>
            </a:r>
            <a:r>
              <a:rPr lang="ru-RU" dirty="0" err="1">
                <a:solidFill>
                  <a:srgbClr val="1F02AE"/>
                </a:solidFill>
              </a:rPr>
              <a:t>полушара</a:t>
            </a:r>
            <a:r>
              <a:rPr lang="ru-RU" dirty="0">
                <a:solidFill>
                  <a:srgbClr val="1F02AE"/>
                </a:solidFill>
              </a:rPr>
              <a:t>, который держится на слонах, а слоны </a:t>
            </a:r>
          </a:p>
          <a:p>
            <a:pPr algn="ctr"/>
            <a:r>
              <a:rPr lang="ru-RU" dirty="0">
                <a:solidFill>
                  <a:srgbClr val="1F02AE"/>
                </a:solidFill>
              </a:rPr>
              <a:t>в свою очередь стоят на спине гигантской черепахи.</a:t>
            </a:r>
            <a:endParaRPr lang="en-US" dirty="0">
              <a:solidFill>
                <a:srgbClr val="1F02AE"/>
              </a:solidFill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0E5165A4-437F-463F-9B22-034347766A9F}"/>
              </a:ext>
            </a:extLst>
          </p:cNvPr>
          <p:cNvCxnSpPr/>
          <p:nvPr/>
        </p:nvCxnSpPr>
        <p:spPr>
          <a:xfrm>
            <a:off x="2987737" y="503920"/>
            <a:ext cx="0" cy="2520280"/>
          </a:xfrm>
          <a:prstGeom prst="line">
            <a:avLst/>
          </a:prstGeom>
          <a:ln w="28575">
            <a:solidFill>
              <a:srgbClr val="1F02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блачко с текстом: прямоугольное со скругленными углами 22">
            <a:extLst>
              <a:ext uri="{FF2B5EF4-FFF2-40B4-BE49-F238E27FC236}">
                <a16:creationId xmlns:a16="http://schemas.microsoft.com/office/drawing/2014/main" xmlns="" id="{5820A73A-D935-4EF7-8A98-2A97AA6C68FF}"/>
              </a:ext>
            </a:extLst>
          </p:cNvPr>
          <p:cNvSpPr/>
          <p:nvPr/>
        </p:nvSpPr>
        <p:spPr>
          <a:xfrm>
            <a:off x="68994" y="503920"/>
            <a:ext cx="2774724" cy="756664"/>
          </a:xfrm>
          <a:prstGeom prst="wedgeRoundRectCallout">
            <a:avLst>
              <a:gd name="adj1" fmla="val -20603"/>
              <a:gd name="adj2" fmla="val 85317"/>
              <a:gd name="adj3" fmla="val 16667"/>
            </a:avLst>
          </a:prstGeom>
          <a:solidFill>
            <a:schemeClr val="bg1"/>
          </a:solidFill>
          <a:ln>
            <a:solidFill>
              <a:srgbClr val="1F0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1F02AE"/>
                </a:solidFill>
              </a:rPr>
              <a:t>Древние греки считали, что Земля имеет плоскую куполообразную форму и что ее окружает большая река – океан.</a:t>
            </a:r>
            <a:endParaRPr lang="en-US" dirty="0">
              <a:solidFill>
                <a:srgbClr val="1F02AE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D0B18D5F-8120-45A2-B654-09935CCF0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53" y="1577986"/>
            <a:ext cx="2658356" cy="159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55426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24650282-18CC-4477-AC9C-F53C0D050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394"/>
            <a:ext cx="5759450" cy="510314"/>
          </a:xfrm>
          <a:solidFill>
            <a:srgbClr val="1F02AE"/>
          </a:solidFill>
        </p:spPr>
        <p:txBody>
          <a:bodyPr/>
          <a:lstStyle/>
          <a:p>
            <a:r>
              <a:rPr lang="ru-RU" b="1" i="1" dirty="0">
                <a:solidFill>
                  <a:schemeClr val="bg1"/>
                </a:solidFill>
              </a:rPr>
              <a:t>В древние времена разные народы имели неодинаковые представления о форме и размерах Земли.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12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xmlns="" id="{A5034190-93FC-4003-A672-997AFA4DA971}"/>
              </a:ext>
            </a:extLst>
          </p:cNvPr>
          <p:cNvSpPr/>
          <p:nvPr/>
        </p:nvSpPr>
        <p:spPr>
          <a:xfrm>
            <a:off x="3131752" y="2232112"/>
            <a:ext cx="2558703" cy="864096"/>
          </a:xfrm>
          <a:prstGeom prst="wedgeRoundRectCallout">
            <a:avLst>
              <a:gd name="adj1" fmla="val -19334"/>
              <a:gd name="adj2" fmla="val -73938"/>
              <a:gd name="adj3" fmla="val 16667"/>
            </a:avLst>
          </a:prstGeom>
          <a:solidFill>
            <a:schemeClr val="bg1"/>
          </a:solidFill>
          <a:ln>
            <a:solidFill>
              <a:srgbClr val="1F0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1F02AE"/>
                </a:solidFill>
              </a:rPr>
              <a:t>Совершая далекие путешествия, плавая по морям на кораблях, люди начали убеждаться  в</a:t>
            </a:r>
          </a:p>
          <a:p>
            <a:pPr algn="ctr"/>
            <a:r>
              <a:rPr lang="ru-RU" dirty="0">
                <a:solidFill>
                  <a:srgbClr val="1F02AE"/>
                </a:solidFill>
              </a:rPr>
              <a:t>шарообразности Земли</a:t>
            </a:r>
            <a:endParaRPr lang="en-US" dirty="0">
              <a:solidFill>
                <a:srgbClr val="1F02AE"/>
              </a:solidFill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0E5165A4-437F-463F-9B22-034347766A9F}"/>
              </a:ext>
            </a:extLst>
          </p:cNvPr>
          <p:cNvCxnSpPr>
            <a:cxnSpLocks/>
          </p:cNvCxnSpPr>
          <p:nvPr/>
        </p:nvCxnSpPr>
        <p:spPr>
          <a:xfrm>
            <a:off x="2987737" y="683940"/>
            <a:ext cx="0" cy="2340260"/>
          </a:xfrm>
          <a:prstGeom prst="line">
            <a:avLst/>
          </a:prstGeom>
          <a:ln w="28575">
            <a:solidFill>
              <a:srgbClr val="1F02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блачко с текстом: прямоугольное со скругленными углами 22">
            <a:extLst>
              <a:ext uri="{FF2B5EF4-FFF2-40B4-BE49-F238E27FC236}">
                <a16:creationId xmlns:a16="http://schemas.microsoft.com/office/drawing/2014/main" xmlns="" id="{5820A73A-D935-4EF7-8A98-2A97AA6C68FF}"/>
              </a:ext>
            </a:extLst>
          </p:cNvPr>
          <p:cNvSpPr/>
          <p:nvPr/>
        </p:nvSpPr>
        <p:spPr>
          <a:xfrm>
            <a:off x="68994" y="575928"/>
            <a:ext cx="2774724" cy="1044116"/>
          </a:xfrm>
          <a:prstGeom prst="wedgeRoundRectCallout">
            <a:avLst>
              <a:gd name="adj1" fmla="val -20833"/>
              <a:gd name="adj2" fmla="val 58983"/>
              <a:gd name="adj3" fmla="val 16667"/>
            </a:avLst>
          </a:prstGeom>
          <a:solidFill>
            <a:schemeClr val="bg1"/>
          </a:solidFill>
          <a:ln>
            <a:solidFill>
              <a:srgbClr val="1F0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1F02AE"/>
                </a:solidFill>
              </a:rPr>
              <a:t>Народы, населявшие Среднюю Азию, думали, что Земля держится на рогах быка, и землетрясения случаются тогда, когда бык перебрасывает Землю с одного рога на другой</a:t>
            </a:r>
            <a:endParaRPr lang="en-US" dirty="0">
              <a:solidFill>
                <a:srgbClr val="1F02AE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9CB6C1D-DF2F-4E93-B704-71AD70A9A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26" y="1764061"/>
            <a:ext cx="2628284" cy="134664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94F7FF7-F710-4ED5-BB89-EAE4B39B2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805" y="601243"/>
            <a:ext cx="1404153" cy="128714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000328"/>
      </p:ext>
    </p:extLst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26167057-505C-4FDA-A63F-F48E6BBA7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741" y="110654"/>
            <a:ext cx="4601710" cy="86131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1800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Шарообразная форма Земли </a:t>
            </a:r>
            <a:br>
              <a:rPr lang="ru-RU" sz="1800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была доказана древнегреческим ученым Аристотелем </a:t>
            </a:r>
            <a:br>
              <a:rPr lang="ru-RU" sz="1800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en-US" sz="1800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ru-RU" sz="1800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веке до нашей эры.  </a:t>
            </a:r>
            <a:endParaRPr lang="en-US" sz="1800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6B1DDF9-1F5D-4BEF-AD33-99AC406227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1" t="8198" r="3722" b="14749"/>
          <a:stretch/>
        </p:blipFill>
        <p:spPr>
          <a:xfrm>
            <a:off x="395449" y="55262"/>
            <a:ext cx="974907" cy="10413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D8FC77E-3E9C-433B-8F5B-429677D98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751" y="1944080"/>
            <a:ext cx="2520277" cy="12318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B67B137-3ECD-496E-BE39-D0C2490B5C5E}"/>
              </a:ext>
            </a:extLst>
          </p:cNvPr>
          <p:cNvSpPr txBox="1"/>
          <p:nvPr/>
        </p:nvSpPr>
        <p:spPr>
          <a:xfrm>
            <a:off x="19876" y="1061252"/>
            <a:ext cx="29318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Аристотель </a:t>
            </a:r>
          </a:p>
          <a:p>
            <a:r>
              <a:rPr lang="ru-RU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(который сделал довольно много наблюдений о сферической природе Земли) заметил, что во время лунных затмений (когда орбита Земли помещает планету точно между Солнцем и Луной, порождая тень) тень на лунной поверхности — круглая. Эта тень и есть Земля, а отбрасываемая ей тень прямо указывает на сферическую форму. планеты</a:t>
            </a:r>
            <a:endParaRPr lang="en-U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A73D6E2-8BD3-4E06-8271-E3599297E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21" y="2551314"/>
            <a:ext cx="2664291" cy="633512"/>
          </a:xfrm>
          <a:prstGeom prst="rect">
            <a:avLst/>
          </a:prstGeom>
        </p:spPr>
      </p:pic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DF4C5D09-1ED2-495E-B919-D7B8935C6B95}"/>
              </a:ext>
            </a:extLst>
          </p:cNvPr>
          <p:cNvCxnSpPr/>
          <p:nvPr/>
        </p:nvCxnSpPr>
        <p:spPr>
          <a:xfrm>
            <a:off x="2951733" y="1043980"/>
            <a:ext cx="0" cy="2088232"/>
          </a:xfrm>
          <a:prstGeom prst="line">
            <a:avLst/>
          </a:prstGeom>
          <a:ln w="28575">
            <a:solidFill>
              <a:srgbClr val="1F02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12242F2-F513-4634-9B63-763A1D8B5695}"/>
              </a:ext>
            </a:extLst>
          </p:cNvPr>
          <p:cNvSpPr txBox="1"/>
          <p:nvPr/>
        </p:nvSpPr>
        <p:spPr>
          <a:xfrm>
            <a:off x="3023742" y="1042617"/>
            <a:ext cx="266501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Видимый горизонт на ровном открытом месте и на море по мере поднятия человека на верх расширяется; почти все крупные небесные тела имеют шарообразную форму;</a:t>
            </a:r>
            <a:endParaRPr lang="en-US" sz="10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0051"/>
      </p:ext>
    </p:extLst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7" y="441204"/>
            <a:ext cx="2616295" cy="1790908"/>
          </a:xfrm>
          <a:prstGeom prst="rect">
            <a:avLst/>
          </a:prstGeom>
          <a:noFill/>
          <a:ln>
            <a:noFill/>
          </a:ln>
          <a:effectLst>
            <a:glow rad="101600">
              <a:srgbClr val="92D05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6379" y="-75561"/>
            <a:ext cx="1262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rgbClr val="22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Глобус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" t="5985" r="4506" b="4121"/>
          <a:stretch/>
        </p:blipFill>
        <p:spPr bwMode="auto">
          <a:xfrm>
            <a:off x="3053467" y="441205"/>
            <a:ext cx="2526558" cy="1790908"/>
          </a:xfrm>
          <a:prstGeom prst="rect">
            <a:avLst/>
          </a:prstGeom>
          <a:noFill/>
          <a:ln>
            <a:noFill/>
          </a:ln>
          <a:effectLst>
            <a:glow rad="101600">
              <a:srgbClr val="92D05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417" y="2376128"/>
            <a:ext cx="5544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2200B0"/>
                </a:solidFill>
                <a:latin typeface="Arial" pitchFamily="34" charset="0"/>
                <a:cs typeface="Arial" pitchFamily="34" charset="0"/>
              </a:rPr>
              <a:t>Многократно уменьшенная модель Земли. </a:t>
            </a:r>
          </a:p>
          <a:p>
            <a:pPr algn="ctr"/>
            <a:r>
              <a:rPr lang="ru-RU" sz="1400" b="1" dirty="0">
                <a:solidFill>
                  <a:srgbClr val="2200B0"/>
                </a:solidFill>
                <a:latin typeface="Arial" pitchFamily="34" charset="0"/>
                <a:cs typeface="Arial" pitchFamily="34" charset="0"/>
              </a:rPr>
              <a:t>В настоящее время существуют разнообразные глобусы, различающиеся по содержанию и размерам.</a:t>
            </a:r>
          </a:p>
        </p:txBody>
      </p:sp>
    </p:spTree>
    <p:extLst>
      <p:ext uri="{BB962C8B-B14F-4D97-AF65-F5344CB8AC3E}">
        <p14:creationId xmlns:p14="http://schemas.microsoft.com/office/powerpoint/2010/main" val="210242749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459" y="0"/>
            <a:ext cx="5759450" cy="1077218"/>
          </a:xfrm>
          <a:prstGeom prst="rect">
            <a:avLst/>
          </a:prstGeom>
          <a:solidFill>
            <a:srgbClr val="1F02AE"/>
          </a:solidFill>
          <a:ln>
            <a:solidFill>
              <a:srgbClr val="4504F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В Европе первый, глобус был изготовлен в 1492 году ученым  Мартином </a:t>
            </a:r>
            <a:r>
              <a:rPr lang="ru-RU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Бехаймом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На его глобусе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показаны такие части света, как  Америка, Австралия и Антарктида.</a:t>
            </a: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98" y="1262758"/>
            <a:ext cx="2208730" cy="1841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8"/>
          <a:stretch/>
        </p:blipFill>
        <p:spPr bwMode="auto">
          <a:xfrm>
            <a:off x="3023741" y="1254248"/>
            <a:ext cx="2548747" cy="1859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91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3" y="73807"/>
            <a:ext cx="2307095" cy="306020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685" y="73807"/>
            <a:ext cx="3122476" cy="169025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9685" y="1872072"/>
            <a:ext cx="3122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2200B0"/>
                </a:solidFill>
              </a:rPr>
              <a:t>«Ташкентский глобус»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E9C3D09-A0D8-4179-95C8-1BAE6027F029}"/>
              </a:ext>
            </a:extLst>
          </p:cNvPr>
          <p:cNvSpPr txBox="1"/>
          <p:nvPr/>
        </p:nvSpPr>
        <p:spPr>
          <a:xfrm>
            <a:off x="2387542" y="2268116"/>
            <a:ext cx="33867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Высота -  2,5 метра</a:t>
            </a:r>
          </a:p>
          <a:p>
            <a:r>
              <a:rPr lang="ru-RU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Длина окружности  -  около 6 метров</a:t>
            </a:r>
          </a:p>
          <a:p>
            <a:r>
              <a:rPr lang="ru-RU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Масса  - 490 кг </a:t>
            </a:r>
            <a:endParaRPr lang="en-US" sz="1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29247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4EA41EF2-0CBA-45AD-92C4-4821CCF1E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8529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ГЕОГРАФИЧЕСКИЕ ПОЛЮСА, ЭКВАТОР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40C67F7-463C-4CA0-A6C8-B9FB161608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2" t="13330" r="11234" b="4441"/>
          <a:stretch/>
        </p:blipFill>
        <p:spPr>
          <a:xfrm>
            <a:off x="287437" y="639769"/>
            <a:ext cx="1836204" cy="24842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7611FDC-11D6-48BD-823C-FE6127228B18}"/>
              </a:ext>
            </a:extLst>
          </p:cNvPr>
          <p:cNvSpPr txBox="1"/>
          <p:nvPr/>
        </p:nvSpPr>
        <p:spPr>
          <a:xfrm>
            <a:off x="2662479" y="518529"/>
            <a:ext cx="2952328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Географический полюс </a:t>
            </a:r>
            <a:r>
              <a:rPr lang="ru-RU" sz="14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точка, в которой ось вращения Земли пересекается с поверхностью Земли. Имеется два географических полюса: Северный полюс — находится в Арктике и Южный полюс — находится в Антарктиде. </a:t>
            </a:r>
            <a:endParaRPr lang="en-US" sz="1400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географическом полюсе сходятся все меридианы, поэтому географический полюс не имеет долготы.</a:t>
            </a:r>
            <a:endParaRPr lang="en-US" sz="1400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92220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4EA41EF2-0CBA-45AD-92C4-4821CCF1E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8529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ГЕОГРАФИЧЕСКИЕ ПОЛЮСА, ЭКВАТОР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40C67F7-463C-4CA0-A6C8-B9FB161608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2" t="13330" r="11234" b="4441"/>
          <a:stretch/>
        </p:blipFill>
        <p:spPr>
          <a:xfrm>
            <a:off x="287437" y="639769"/>
            <a:ext cx="1836204" cy="24842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D5695E3-0C54-427F-8780-887CF1844741}"/>
              </a:ext>
            </a:extLst>
          </p:cNvPr>
          <p:cNvSpPr txBox="1"/>
          <p:nvPr/>
        </p:nvSpPr>
        <p:spPr>
          <a:xfrm>
            <a:off x="2375669" y="827957"/>
            <a:ext cx="309634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Прямая линия условно проходящая через центр Земли и соединяющая полюса, называется </a:t>
            </a:r>
          </a:p>
          <a:p>
            <a:pPr algn="ctr"/>
            <a:r>
              <a:rPr lang="ru-RU" sz="36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осью Земли</a:t>
            </a:r>
            <a:endParaRPr lang="en-US" sz="3600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15854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152998</TotalTime>
  <Words>488</Words>
  <Application>Microsoft Office PowerPoint</Application>
  <PresentationFormat>Произвольный</PresentationFormat>
  <Paragraphs>72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1_Office Theme</vt:lpstr>
      <vt:lpstr>Презентация PowerPoint</vt:lpstr>
      <vt:lpstr>В древние времена разные народы имели неодинаковые представления о форме и размерах Земли.</vt:lpstr>
      <vt:lpstr>В древние времена разные народы имели неодинаковые представления о форме и размерах Земли.</vt:lpstr>
      <vt:lpstr>Шарообразная форма Земли  была доказана древнегреческим ученым Аристотелем  в IV веке до нашей эры.  </vt:lpstr>
      <vt:lpstr>Презентация PowerPoint</vt:lpstr>
      <vt:lpstr>Презентация PowerPoint</vt:lpstr>
      <vt:lpstr>Презентация PowerPoint</vt:lpstr>
      <vt:lpstr>ГЕОГРАФИЧЕСКИЕ ПОЛЮСА, ЭКВАТОР</vt:lpstr>
      <vt:lpstr>ГЕОГРАФИЧЕСКИЕ ПОЛЮСА, ЭКВАТОР</vt:lpstr>
      <vt:lpstr>ГЕОГРАФИЧЕСКИЕ ПОЛЮСА, ЭКВАТОР</vt:lpstr>
      <vt:lpstr>МЕРИДИАНЫ</vt:lpstr>
      <vt:lpstr>ПАРАЛЛЕЛИ</vt:lpstr>
      <vt:lpstr>ФОРМА ЗЕМЛИ</vt:lpstr>
      <vt:lpstr>ПОЛЮСА, ЭКВАТОР, МЕРИДИАНЫ И ПАРАЛЛЕЛИ</vt:lpstr>
      <vt:lpstr>МАРИАНСКАЯ ВПАДИНА</vt:lpstr>
      <vt:lpstr>ПИК    ДЖОМОЛУНГМА</vt:lpstr>
      <vt:lpstr>ПОЛЮСА, ЭКВАТОР, МЕРИДИАНЫ И ПАРАЛЛЕЛИ</vt:lpstr>
      <vt:lpstr> Задание: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WINDOWS 10</cp:lastModifiedBy>
  <cp:revision>1603</cp:revision>
  <dcterms:created xsi:type="dcterms:W3CDTF">2014-10-08T23:03:32Z</dcterms:created>
  <dcterms:modified xsi:type="dcterms:W3CDTF">2021-11-18T03:39:35Z</dcterms:modified>
</cp:coreProperties>
</file>