
<file path=[Content_Types].xml><?xml version="1.0" encoding="utf-8"?>
<Types xmlns="http://schemas.openxmlformats.org/package/2006/content-types">
  <Default Extension="png" ContentType="image/pn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58" r:id="rId1"/>
  </p:sldMasterIdLst>
  <p:notesMasterIdLst>
    <p:notesMasterId r:id="rId8"/>
  </p:notesMasterIdLst>
  <p:sldIdLst>
    <p:sldId id="264" r:id="rId2"/>
    <p:sldId id="362" r:id="rId3"/>
    <p:sldId id="357" r:id="rId4"/>
    <p:sldId id="358" r:id="rId5"/>
    <p:sldId id="365" r:id="rId6"/>
    <p:sldId id="275" r:id="rId7"/>
  </p:sldIdLst>
  <p:sldSz cx="12192000" cy="6858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Franklin Gothic Book"/>
      </a:defRPr>
    </a:lvl1pPr>
    <a:lvl2pPr marL="0" marR="0" indent="4572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Franklin Gothic Book"/>
      </a:defRPr>
    </a:lvl2pPr>
    <a:lvl3pPr marL="0" marR="0" indent="9144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Franklin Gothic Book"/>
      </a:defRPr>
    </a:lvl3pPr>
    <a:lvl4pPr marL="0" marR="0" indent="13716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Franklin Gothic Book"/>
      </a:defRPr>
    </a:lvl4pPr>
    <a:lvl5pPr marL="0" marR="0" indent="18288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Franklin Gothic Book"/>
      </a:defRPr>
    </a:lvl5pPr>
    <a:lvl6pPr marL="0" marR="0" indent="22860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Franklin Gothic Book"/>
      </a:defRPr>
    </a:lvl6pPr>
    <a:lvl7pPr marL="0" marR="0" indent="27432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Franklin Gothic Book"/>
      </a:defRPr>
    </a:lvl7pPr>
    <a:lvl8pPr marL="0" marR="0" indent="32004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Franklin Gothic Book"/>
      </a:defRPr>
    </a:lvl8pPr>
    <a:lvl9pPr marL="0" marR="0" indent="36576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Franklin Gothic Book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Админ" initials="А" lastIdx="1" clrIdx="0">
    <p:extLst>
      <p:ext uri="{19B8F6BF-5375-455C-9EA6-DF929625EA0E}">
        <p15:presenceInfo xmlns:p15="http://schemas.microsoft.com/office/powerpoint/2012/main" userId="Админ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A0A1C"/>
    <a:srgbClr val="BC1A48"/>
    <a:srgbClr val="002B82"/>
    <a:srgbClr val="26910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ADAD8"/>
          </a:solidFill>
        </a:fill>
      </a:tcStyle>
    </a:wholeTbl>
    <a:band2H>
      <a:tcTxStyle/>
      <a:tcStyle>
        <a:tcBdr/>
        <a:fill>
          <a:solidFill>
            <a:srgbClr val="EDEDED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9D6D1"/>
          </a:solidFill>
        </a:fill>
      </a:tcStyle>
    </a:wholeTbl>
    <a:band2H>
      <a:tcTxStyle/>
      <a:tcStyle>
        <a:tcBdr/>
        <a:fill>
          <a:solidFill>
            <a:srgbClr val="EDECEA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4D8DC"/>
          </a:solidFill>
        </a:fill>
      </a:tcStyle>
    </a:wholeTbl>
    <a:band2H>
      <a:tcTxStyle/>
      <a:tcStyle>
        <a:tcBdr/>
        <a:fill>
          <a:solidFill>
            <a:srgbClr val="FAECEE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Shape 100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01" name="Shape 101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58284977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defRPr sz="1200">
        <a:latin typeface="+mj-lt"/>
        <a:ea typeface="+mj-ea"/>
        <a:cs typeface="+mj-cs"/>
        <a:sym typeface="Franklin Gothic Book"/>
      </a:defRPr>
    </a:lvl1pPr>
    <a:lvl2pPr indent="228600" defTabSz="457200" latinLnBrk="0">
      <a:defRPr sz="1200">
        <a:latin typeface="+mj-lt"/>
        <a:ea typeface="+mj-ea"/>
        <a:cs typeface="+mj-cs"/>
        <a:sym typeface="Franklin Gothic Book"/>
      </a:defRPr>
    </a:lvl2pPr>
    <a:lvl3pPr indent="457200" defTabSz="457200" latinLnBrk="0">
      <a:defRPr sz="1200">
        <a:latin typeface="+mj-lt"/>
        <a:ea typeface="+mj-ea"/>
        <a:cs typeface="+mj-cs"/>
        <a:sym typeface="Franklin Gothic Book"/>
      </a:defRPr>
    </a:lvl3pPr>
    <a:lvl4pPr indent="685800" defTabSz="457200" latinLnBrk="0">
      <a:defRPr sz="1200">
        <a:latin typeface="+mj-lt"/>
        <a:ea typeface="+mj-ea"/>
        <a:cs typeface="+mj-cs"/>
        <a:sym typeface="Franklin Gothic Book"/>
      </a:defRPr>
    </a:lvl4pPr>
    <a:lvl5pPr indent="914400" defTabSz="457200" latinLnBrk="0">
      <a:defRPr sz="1200">
        <a:latin typeface="+mj-lt"/>
        <a:ea typeface="+mj-ea"/>
        <a:cs typeface="+mj-cs"/>
        <a:sym typeface="Franklin Gothic Book"/>
      </a:defRPr>
    </a:lvl5pPr>
    <a:lvl6pPr indent="1143000" defTabSz="457200" latinLnBrk="0">
      <a:defRPr sz="1200">
        <a:latin typeface="+mj-lt"/>
        <a:ea typeface="+mj-ea"/>
        <a:cs typeface="+mj-cs"/>
        <a:sym typeface="Franklin Gothic Book"/>
      </a:defRPr>
    </a:lvl6pPr>
    <a:lvl7pPr indent="1371600" defTabSz="457200" latinLnBrk="0">
      <a:defRPr sz="1200">
        <a:latin typeface="+mj-lt"/>
        <a:ea typeface="+mj-ea"/>
        <a:cs typeface="+mj-cs"/>
        <a:sym typeface="Franklin Gothic Book"/>
      </a:defRPr>
    </a:lvl7pPr>
    <a:lvl8pPr indent="1600200" defTabSz="457200" latinLnBrk="0">
      <a:defRPr sz="1200">
        <a:latin typeface="+mj-lt"/>
        <a:ea typeface="+mj-ea"/>
        <a:cs typeface="+mj-cs"/>
        <a:sym typeface="Franklin Gothic Book"/>
      </a:defRPr>
    </a:lvl8pPr>
    <a:lvl9pPr indent="1828800" defTabSz="457200" latinLnBrk="0">
      <a:defRPr sz="1200">
        <a:latin typeface="+mj-lt"/>
        <a:ea typeface="+mj-ea"/>
        <a:cs typeface="+mj-cs"/>
        <a:sym typeface="Franklin Gothic Book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3B6FE-8760-41B6-978F-013E8A15011C}" type="datetimeFigureOut">
              <a:rPr lang="ru-RU" smtClean="0"/>
              <a:t>08.11.2020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201434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3B6FE-8760-41B6-978F-013E8A15011C}" type="datetimeFigureOut">
              <a:rPr lang="ru-RU" smtClean="0"/>
              <a:t>08.11.2020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686879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3B6FE-8760-41B6-978F-013E8A15011C}" type="datetimeFigureOut">
              <a:rPr lang="ru-RU" smtClean="0"/>
              <a:t>08.11.2020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695274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3B6FE-8760-41B6-978F-013E8A15011C}" type="datetimeFigureOut">
              <a:rPr lang="ru-RU" smtClean="0"/>
              <a:t>08.11.2020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727562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3B6FE-8760-41B6-978F-013E8A15011C}" type="datetimeFigureOut">
              <a:rPr lang="ru-RU" smtClean="0"/>
              <a:t>08.11.2020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801921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3B6FE-8760-41B6-978F-013E8A15011C}" type="datetimeFigureOut">
              <a:rPr lang="ru-RU" smtClean="0"/>
              <a:t>08.11.2020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525664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3B6FE-8760-41B6-978F-013E8A15011C}" type="datetimeFigureOut">
              <a:rPr lang="ru-RU" smtClean="0"/>
              <a:t>08.11.2020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373400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3B6FE-8760-41B6-978F-013E8A15011C}" type="datetimeFigureOut">
              <a:rPr lang="ru-RU" smtClean="0"/>
              <a:t>08.11.2020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223826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3B6FE-8760-41B6-978F-013E8A15011C}" type="datetimeFigureOut">
              <a:rPr lang="ru-RU" smtClean="0"/>
              <a:t>08.11.2020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54540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3B6FE-8760-41B6-978F-013E8A15011C}" type="datetimeFigureOut">
              <a:rPr lang="ru-RU" smtClean="0"/>
              <a:t>08.11.2020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037265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3B6FE-8760-41B6-978F-013E8A15011C}" type="datetimeFigureOut">
              <a:rPr lang="ru-RU" smtClean="0"/>
              <a:t>08.11.2020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445067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33B6FE-8760-41B6-978F-013E8A15011C}" type="datetimeFigureOut">
              <a:rPr lang="ru-RU" smtClean="0"/>
              <a:t>08.11.2020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CB4B4D-7CA3-9044-876B-883B54F867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043777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68" r:id="rId10"/>
    <p:sldLayoutId id="214748366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-16884"/>
            <a:ext cx="12192000" cy="1755166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endParaRPr sz="3804"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833672" y="412609"/>
            <a:ext cx="5051568" cy="1046830"/>
          </a:xfrm>
          <a:prstGeom prst="rect">
            <a:avLst/>
          </a:prstGeom>
        </p:spPr>
        <p:txBody>
          <a:bodyPr vert="horz" wrap="square" lIns="0" tIns="30866" rIns="0" bIns="0" rtlCol="0" anchor="ctr">
            <a:spAutoFit/>
          </a:bodyPr>
          <a:lstStyle/>
          <a:p>
            <a:pPr marL="26841">
              <a:lnSpc>
                <a:spcPct val="100000"/>
              </a:lnSpc>
              <a:spcBef>
                <a:spcPts val="241"/>
              </a:spcBef>
            </a:pPr>
            <a:r>
              <a:rPr lang="en-US" sz="6600" b="1" spc="1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ALGEBRA</a:t>
            </a:r>
            <a:endParaRPr lang="en-US" sz="6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7" name="object 7"/>
          <p:cNvGrpSpPr/>
          <p:nvPr/>
        </p:nvGrpSpPr>
        <p:grpSpPr>
          <a:xfrm>
            <a:off x="860172" y="367355"/>
            <a:ext cx="10359130" cy="1034927"/>
            <a:chOff x="439458" y="228104"/>
            <a:chExt cx="4866424" cy="489674"/>
          </a:xfrm>
        </p:grpSpPr>
        <p:sp>
          <p:nvSpPr>
            <p:cNvPr id="8" name="object 8"/>
            <p:cNvSpPr/>
            <p:nvPr/>
          </p:nvSpPr>
          <p:spPr>
            <a:xfrm>
              <a:off x="439458" y="322808"/>
              <a:ext cx="396240" cy="394970"/>
            </a:xfrm>
            <a:custGeom>
              <a:avLst/>
              <a:gdLst/>
              <a:ahLst/>
              <a:cxnLst/>
              <a:rect l="l" t="t" r="r" b="b"/>
              <a:pathLst>
                <a:path w="396240" h="394970">
                  <a:moveTo>
                    <a:pt x="65938" y="0"/>
                  </a:moveTo>
                  <a:lnTo>
                    <a:pt x="0" y="0"/>
                  </a:lnTo>
                  <a:lnTo>
                    <a:pt x="0" y="33020"/>
                  </a:lnTo>
                  <a:lnTo>
                    <a:pt x="0" y="361950"/>
                  </a:lnTo>
                  <a:lnTo>
                    <a:pt x="0" y="394970"/>
                  </a:lnTo>
                  <a:lnTo>
                    <a:pt x="65938" y="394970"/>
                  </a:lnTo>
                  <a:lnTo>
                    <a:pt x="65938" y="361950"/>
                  </a:lnTo>
                  <a:lnTo>
                    <a:pt x="32969" y="361950"/>
                  </a:lnTo>
                  <a:lnTo>
                    <a:pt x="32969" y="33020"/>
                  </a:lnTo>
                  <a:lnTo>
                    <a:pt x="65938" y="33020"/>
                  </a:lnTo>
                  <a:lnTo>
                    <a:pt x="65938" y="0"/>
                  </a:lnTo>
                  <a:close/>
                </a:path>
                <a:path w="396240" h="394970">
                  <a:moveTo>
                    <a:pt x="296710" y="65366"/>
                  </a:moveTo>
                  <a:lnTo>
                    <a:pt x="98907" y="65366"/>
                  </a:lnTo>
                  <a:lnTo>
                    <a:pt x="98907" y="96126"/>
                  </a:lnTo>
                  <a:lnTo>
                    <a:pt x="184454" y="197243"/>
                  </a:lnTo>
                  <a:lnTo>
                    <a:pt x="98907" y="298361"/>
                  </a:lnTo>
                  <a:lnTo>
                    <a:pt x="98907" y="329120"/>
                  </a:lnTo>
                  <a:lnTo>
                    <a:pt x="296710" y="329120"/>
                  </a:lnTo>
                  <a:lnTo>
                    <a:pt x="296710" y="263182"/>
                  </a:lnTo>
                  <a:lnTo>
                    <a:pt x="263740" y="263182"/>
                  </a:lnTo>
                  <a:lnTo>
                    <a:pt x="263740" y="296151"/>
                  </a:lnTo>
                  <a:lnTo>
                    <a:pt x="143954" y="296151"/>
                  </a:lnTo>
                  <a:lnTo>
                    <a:pt x="227647" y="197243"/>
                  </a:lnTo>
                  <a:lnTo>
                    <a:pt x="143954" y="98336"/>
                  </a:lnTo>
                  <a:lnTo>
                    <a:pt x="263740" y="98336"/>
                  </a:lnTo>
                  <a:lnTo>
                    <a:pt x="263740" y="131305"/>
                  </a:lnTo>
                  <a:lnTo>
                    <a:pt x="296710" y="131305"/>
                  </a:lnTo>
                  <a:lnTo>
                    <a:pt x="296710" y="65366"/>
                  </a:lnTo>
                  <a:close/>
                </a:path>
                <a:path w="396240" h="394970">
                  <a:moveTo>
                    <a:pt x="395617" y="0"/>
                  </a:moveTo>
                  <a:lnTo>
                    <a:pt x="329679" y="0"/>
                  </a:lnTo>
                  <a:lnTo>
                    <a:pt x="329679" y="33020"/>
                  </a:lnTo>
                  <a:lnTo>
                    <a:pt x="362648" y="33020"/>
                  </a:lnTo>
                  <a:lnTo>
                    <a:pt x="362648" y="361950"/>
                  </a:lnTo>
                  <a:lnTo>
                    <a:pt x="329679" y="361950"/>
                  </a:lnTo>
                  <a:lnTo>
                    <a:pt x="329679" y="394970"/>
                  </a:lnTo>
                  <a:lnTo>
                    <a:pt x="395617" y="394970"/>
                  </a:lnTo>
                  <a:lnTo>
                    <a:pt x="395617" y="361950"/>
                  </a:lnTo>
                  <a:lnTo>
                    <a:pt x="395617" y="33020"/>
                  </a:lnTo>
                  <a:lnTo>
                    <a:pt x="395617" y="0"/>
                  </a:lnTo>
                  <a:close/>
                </a:path>
              </a:pathLst>
            </a:custGeom>
            <a:solidFill>
              <a:srgbClr val="00AFEF"/>
            </a:solidFill>
          </p:spPr>
          <p:txBody>
            <a:bodyPr wrap="square" lIns="0" tIns="0" rIns="0" bIns="0" rtlCol="0"/>
            <a:lstStyle/>
            <a:p>
              <a:endParaRPr sz="3804"/>
            </a:p>
          </p:txBody>
        </p:sp>
        <p:sp>
          <p:nvSpPr>
            <p:cNvPr id="9" name="object 9"/>
            <p:cNvSpPr/>
            <p:nvPr/>
          </p:nvSpPr>
          <p:spPr>
            <a:xfrm>
              <a:off x="4588093" y="232879"/>
              <a:ext cx="717789" cy="484899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603605" y="0"/>
                  </a:moveTo>
                  <a:lnTo>
                    <a:pt x="0" y="0"/>
                  </a:lnTo>
                  <a:lnTo>
                    <a:pt x="0" y="603618"/>
                  </a:lnTo>
                  <a:lnTo>
                    <a:pt x="603605" y="603618"/>
                  </a:lnTo>
                  <a:lnTo>
                    <a:pt x="603605" y="0"/>
                  </a:lnTo>
                  <a:close/>
                </a:path>
              </a:pathLst>
            </a:custGeom>
            <a:solidFill>
              <a:srgbClr val="00A859"/>
            </a:solidFill>
          </p:spPr>
          <p:txBody>
            <a:bodyPr wrap="square" lIns="0" tIns="0" rIns="0" bIns="0" rtlCol="0"/>
            <a:lstStyle/>
            <a:p>
              <a:endParaRPr sz="3804"/>
            </a:p>
          </p:txBody>
        </p:sp>
        <p:sp>
          <p:nvSpPr>
            <p:cNvPr id="10" name="object 10"/>
            <p:cNvSpPr/>
            <p:nvPr/>
          </p:nvSpPr>
          <p:spPr>
            <a:xfrm>
              <a:off x="4588093" y="228104"/>
              <a:ext cx="717789" cy="489674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5" y="0"/>
                  </a:lnTo>
                  <a:lnTo>
                    <a:pt x="603605" y="603618"/>
                  </a:lnTo>
                  <a:lnTo>
                    <a:pt x="0" y="603618"/>
                  </a:lnTo>
                  <a:lnTo>
                    <a:pt x="0" y="0"/>
                  </a:lnTo>
                  <a:close/>
                </a:path>
              </a:pathLst>
            </a:custGeom>
            <a:ln w="30481">
              <a:solidFill>
                <a:srgbClr val="FEFEFE"/>
              </a:solidFill>
            </a:ln>
          </p:spPr>
          <p:txBody>
            <a:bodyPr wrap="square" lIns="0" tIns="0" rIns="0" bIns="0" rtlCol="0"/>
            <a:lstStyle/>
            <a:p>
              <a:endParaRPr sz="3804"/>
            </a:p>
          </p:txBody>
        </p:sp>
      </p:grpSp>
      <p:sp>
        <p:nvSpPr>
          <p:cNvPr id="11" name="object 11"/>
          <p:cNvSpPr/>
          <p:nvPr/>
        </p:nvSpPr>
        <p:spPr>
          <a:xfrm>
            <a:off x="9253640" y="2612358"/>
            <a:ext cx="2315110" cy="224503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3804"/>
          </a:p>
        </p:txBody>
      </p:sp>
      <p:sp>
        <p:nvSpPr>
          <p:cNvPr id="12" name="object 12"/>
          <p:cNvSpPr txBox="1"/>
          <p:nvPr/>
        </p:nvSpPr>
        <p:spPr>
          <a:xfrm>
            <a:off x="9698840" y="439584"/>
            <a:ext cx="1501532" cy="649433"/>
          </a:xfrm>
          <a:prstGeom prst="rect">
            <a:avLst/>
          </a:prstGeom>
        </p:spPr>
        <p:txBody>
          <a:bodyPr vert="horz" wrap="square" lIns="0" tIns="33552" rIns="0" bIns="0" rtlCol="0">
            <a:spAutoFit/>
          </a:bodyPr>
          <a:lstStyle/>
          <a:p>
            <a:pPr>
              <a:spcBef>
                <a:spcPts val="264"/>
              </a:spcBef>
            </a:pPr>
            <a:r>
              <a:rPr lang="en-US" sz="3600" b="1" spc="21" dirty="0" smtClean="0">
                <a:solidFill>
                  <a:srgbClr val="FEFEFE"/>
                </a:solidFill>
                <a:latin typeface="Arial"/>
                <a:cs typeface="Arial"/>
              </a:rPr>
              <a:t> 7</a:t>
            </a:r>
            <a:r>
              <a:rPr lang="en-US" sz="4000" spc="21" dirty="0" smtClean="0">
                <a:solidFill>
                  <a:srgbClr val="FEFEFE"/>
                </a:solidFill>
                <a:latin typeface="Arial"/>
                <a:cs typeface="Arial"/>
              </a:rPr>
              <a:t>-</a:t>
            </a:r>
            <a:r>
              <a:rPr lang="en-US" sz="4000" b="1" spc="-11" dirty="0" smtClean="0">
                <a:solidFill>
                  <a:srgbClr val="FEFEFE"/>
                </a:solidFill>
                <a:latin typeface="Arial"/>
                <a:cs typeface="Arial"/>
              </a:rPr>
              <a:t>sinf</a:t>
            </a:r>
            <a:endParaRPr lang="en-US" sz="4000" b="1" dirty="0">
              <a:latin typeface="Arial"/>
              <a:cs typeface="Arial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10411195" y="632382"/>
            <a:ext cx="876282" cy="456635"/>
          </a:xfrm>
          <a:prstGeom prst="rect">
            <a:avLst/>
          </a:prstGeom>
        </p:spPr>
        <p:txBody>
          <a:bodyPr vert="horz" wrap="square" lIns="0" tIns="25499" rIns="0" bIns="0" rtlCol="0">
            <a:spAutoFit/>
          </a:bodyPr>
          <a:lstStyle/>
          <a:p>
            <a:pPr>
              <a:spcBef>
                <a:spcPts val="201"/>
              </a:spcBef>
            </a:pPr>
            <a:r>
              <a:rPr lang="en-US" sz="2800" b="1" spc="-11" dirty="0" smtClean="0">
                <a:solidFill>
                  <a:srgbClr val="FEFEFE"/>
                </a:solidFill>
                <a:latin typeface="Arial"/>
                <a:cs typeface="Arial"/>
              </a:rPr>
              <a:t> </a:t>
            </a:r>
            <a:endParaRPr sz="2800" b="1" dirty="0">
              <a:latin typeface="Arial"/>
              <a:cs typeface="Arial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1374553" y="1738282"/>
            <a:ext cx="8594744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60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                </a:t>
            </a:r>
            <a:r>
              <a:rPr lang="en-US" sz="6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Mavzu</a:t>
            </a:r>
            <a:r>
              <a:rPr lang="en-US" sz="6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6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Ko‘phadlarni</a:t>
            </a:r>
            <a:r>
              <a:rPr lang="en-US" sz="6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qo‘shish</a:t>
            </a:r>
            <a:r>
              <a:rPr lang="en-US" sz="6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6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ayirish</a:t>
            </a:r>
            <a:r>
              <a:rPr lang="en-US" sz="6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463639" y="2354685"/>
            <a:ext cx="640457" cy="1380189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Прямоугольник 14"/>
          <p:cNvSpPr/>
          <p:nvPr/>
        </p:nvSpPr>
        <p:spPr>
          <a:xfrm>
            <a:off x="463638" y="4600604"/>
            <a:ext cx="640458" cy="1380189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844485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2" name="Picture 4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331" t="27679" r="32014" b="58495"/>
          <a:stretch>
            <a:fillRect/>
          </a:stretch>
        </p:blipFill>
        <p:spPr bwMode="auto">
          <a:xfrm>
            <a:off x="1649414" y="1551902"/>
            <a:ext cx="5884727" cy="9726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8357" name="Picture 5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093" t="27679" r="61751" b="58990"/>
          <a:stretch>
            <a:fillRect/>
          </a:stretch>
        </p:blipFill>
        <p:spPr bwMode="auto">
          <a:xfrm>
            <a:off x="7371921" y="1551903"/>
            <a:ext cx="2893458" cy="9787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0" y="1"/>
            <a:ext cx="12192000" cy="877330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O‘xshash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hadlarni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ixchamlang</a:t>
            </a:r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4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3" name="Прямая соединительная линия 2"/>
          <p:cNvCxnSpPr/>
          <p:nvPr/>
        </p:nvCxnSpPr>
        <p:spPr>
          <a:xfrm>
            <a:off x="1594095" y="2548568"/>
            <a:ext cx="1058526" cy="6439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>
            <a:off x="4171988" y="2534963"/>
            <a:ext cx="766747" cy="3220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7073025" y="1600930"/>
            <a:ext cx="461116" cy="92333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ru-RU" sz="5400" dirty="0"/>
          </a:p>
        </p:txBody>
      </p:sp>
      <p:pic>
        <p:nvPicPr>
          <p:cNvPr id="14" name="Picture 6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331" t="27679" r="22113" b="56514"/>
          <a:stretch>
            <a:fillRect/>
          </a:stretch>
        </p:blipFill>
        <p:spPr bwMode="auto">
          <a:xfrm>
            <a:off x="1207728" y="3708068"/>
            <a:ext cx="7473977" cy="1140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TextBox 14"/>
          <p:cNvSpPr txBox="1"/>
          <p:nvPr/>
        </p:nvSpPr>
        <p:spPr>
          <a:xfrm>
            <a:off x="3922476" y="3695187"/>
            <a:ext cx="293029" cy="106894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sp>
        <p:nvSpPr>
          <p:cNvPr id="16" name="TextBox 15"/>
          <p:cNvSpPr txBox="1"/>
          <p:nvPr/>
        </p:nvSpPr>
        <p:spPr>
          <a:xfrm>
            <a:off x="1207728" y="3686500"/>
            <a:ext cx="386367" cy="106894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sp>
        <p:nvSpPr>
          <p:cNvPr id="17" name="TextBox 16"/>
          <p:cNvSpPr txBox="1"/>
          <p:nvPr/>
        </p:nvSpPr>
        <p:spPr>
          <a:xfrm>
            <a:off x="4707232" y="3805765"/>
            <a:ext cx="293029" cy="106894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sp>
        <p:nvSpPr>
          <p:cNvPr id="18" name="TextBox 17"/>
          <p:cNvSpPr txBox="1"/>
          <p:nvPr/>
        </p:nvSpPr>
        <p:spPr>
          <a:xfrm>
            <a:off x="7408245" y="3780007"/>
            <a:ext cx="306764" cy="106894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pic>
        <p:nvPicPr>
          <p:cNvPr id="19" name="Picture 7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093" t="29659" r="64223" b="58304"/>
          <a:stretch>
            <a:fillRect/>
          </a:stretch>
        </p:blipFill>
        <p:spPr bwMode="auto">
          <a:xfrm>
            <a:off x="8499765" y="3826509"/>
            <a:ext cx="2288080" cy="8463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" name="TextBox 19"/>
          <p:cNvSpPr txBox="1"/>
          <p:nvPr/>
        </p:nvSpPr>
        <p:spPr>
          <a:xfrm>
            <a:off x="8179838" y="3805765"/>
            <a:ext cx="423538" cy="76944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ru-RU" sz="4400" dirty="0"/>
          </a:p>
        </p:txBody>
      </p:sp>
      <p:cxnSp>
        <p:nvCxnSpPr>
          <p:cNvPr id="21" name="Прямая соединительная линия 20"/>
          <p:cNvCxnSpPr/>
          <p:nvPr/>
        </p:nvCxnSpPr>
        <p:spPr>
          <a:xfrm flipV="1">
            <a:off x="5393124" y="2508297"/>
            <a:ext cx="1126474" cy="8074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/>
          <p:cNvCxnSpPr/>
          <p:nvPr/>
        </p:nvCxnSpPr>
        <p:spPr>
          <a:xfrm flipV="1">
            <a:off x="2882294" y="2549475"/>
            <a:ext cx="849891" cy="11063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/>
          <p:cNvCxnSpPr/>
          <p:nvPr/>
        </p:nvCxnSpPr>
        <p:spPr>
          <a:xfrm>
            <a:off x="6519598" y="4680241"/>
            <a:ext cx="1058526" cy="6439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единительная линия 23"/>
          <p:cNvCxnSpPr/>
          <p:nvPr/>
        </p:nvCxnSpPr>
        <p:spPr>
          <a:xfrm>
            <a:off x="1643461" y="4755447"/>
            <a:ext cx="1058526" cy="6439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единительная линия 29"/>
          <p:cNvCxnSpPr/>
          <p:nvPr/>
        </p:nvCxnSpPr>
        <p:spPr>
          <a:xfrm flipV="1">
            <a:off x="2966376" y="4749915"/>
            <a:ext cx="849891" cy="11063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единительная линия 30"/>
          <p:cNvCxnSpPr/>
          <p:nvPr/>
        </p:nvCxnSpPr>
        <p:spPr>
          <a:xfrm flipV="1">
            <a:off x="4991789" y="4755447"/>
            <a:ext cx="964572" cy="17503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28198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3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2283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Прямоугольник 14"/>
          <p:cNvSpPr/>
          <p:nvPr/>
        </p:nvSpPr>
        <p:spPr>
          <a:xfrm>
            <a:off x="0" y="-25758"/>
            <a:ext cx="12192000" cy="746975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Ko‘phadlarni</a:t>
            </a:r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qo‘shish</a:t>
            </a:r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ayirish</a:t>
            </a:r>
            <a:endParaRPr lang="ru-RU" sz="4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41989" y="812291"/>
            <a:ext cx="1125630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200" i="1" dirty="0" smtClean="0"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en-US" sz="32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32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nechta</a:t>
            </a:r>
            <a:r>
              <a:rPr lang="en-US" sz="32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ko‘phadning</a:t>
            </a:r>
            <a:r>
              <a:rPr lang="en-US" sz="32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algebraik</a:t>
            </a:r>
            <a:r>
              <a:rPr lang="en-US" sz="32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yig‘indisini</a:t>
            </a:r>
            <a:r>
              <a:rPr lang="en-US" sz="32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standart</a:t>
            </a:r>
            <a:r>
              <a:rPr lang="en-US" sz="32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shakldagi</a:t>
            </a:r>
            <a:r>
              <a:rPr lang="en-US" sz="32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ko‘phad</a:t>
            </a:r>
            <a:r>
              <a:rPr lang="en-US" sz="32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ko‘rinishida</a:t>
            </a:r>
            <a:r>
              <a:rPr lang="en-US" sz="32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yozish</a:t>
            </a:r>
            <a:r>
              <a:rPr lang="en-US" sz="32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32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qavslarni</a:t>
            </a:r>
            <a:r>
              <a:rPr lang="en-US" sz="32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ochish</a:t>
            </a:r>
            <a:r>
              <a:rPr lang="en-US" sz="32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32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o‘xshash</a:t>
            </a:r>
            <a:r>
              <a:rPr lang="en-US" sz="32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hadlarni</a:t>
            </a:r>
            <a:r>
              <a:rPr lang="en-US" sz="32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ixchamlash</a:t>
            </a:r>
            <a:r>
              <a:rPr lang="en-US" sz="32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kerak</a:t>
            </a:r>
            <a:r>
              <a:rPr lang="en-US" sz="32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3200" b="1" i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6228845" y="3312770"/>
            <a:ext cx="473078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8xy² + 4x³ – 3x³  </a:t>
            </a:r>
            <a:r>
              <a:rPr lang="en-US" sz="32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</a:t>
            </a:r>
            <a:r>
              <a:rPr lang="en-US" sz="3200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9xy² </a:t>
            </a:r>
            <a:r>
              <a:rPr lang="en-US" sz="3200" i="1" dirty="0" smtClean="0">
                <a:solidFill>
                  <a:srgbClr val="4A0A1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</a:t>
            </a:r>
            <a:endParaRPr lang="ru-RU" sz="3200" i="1" dirty="0">
              <a:solidFill>
                <a:srgbClr val="4A0A1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8" name="Прямая соединительная линия 27"/>
          <p:cNvCxnSpPr/>
          <p:nvPr/>
        </p:nvCxnSpPr>
        <p:spPr>
          <a:xfrm>
            <a:off x="6185572" y="3847748"/>
            <a:ext cx="887477" cy="12879"/>
          </a:xfrm>
          <a:prstGeom prst="line">
            <a:avLst/>
          </a:prstGeom>
          <a:ln w="38100">
            <a:solidFill>
              <a:srgbClr val="26910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единительная линия 28"/>
          <p:cNvCxnSpPr/>
          <p:nvPr/>
        </p:nvCxnSpPr>
        <p:spPr>
          <a:xfrm>
            <a:off x="9599637" y="3870286"/>
            <a:ext cx="887477" cy="12879"/>
          </a:xfrm>
          <a:prstGeom prst="line">
            <a:avLst/>
          </a:prstGeom>
          <a:ln w="38100">
            <a:solidFill>
              <a:srgbClr val="26910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Прямая соединительная линия 31"/>
          <p:cNvCxnSpPr/>
          <p:nvPr/>
        </p:nvCxnSpPr>
        <p:spPr>
          <a:xfrm>
            <a:off x="7384565" y="3857408"/>
            <a:ext cx="739953" cy="6439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Прямая соединительная линия 33"/>
          <p:cNvCxnSpPr/>
          <p:nvPr/>
        </p:nvCxnSpPr>
        <p:spPr>
          <a:xfrm>
            <a:off x="8470532" y="3863847"/>
            <a:ext cx="739953" cy="6439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Box 35"/>
          <p:cNvSpPr txBox="1"/>
          <p:nvPr/>
        </p:nvSpPr>
        <p:spPr>
          <a:xfrm>
            <a:off x="254814" y="4119433"/>
            <a:ext cx="476604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i="1" dirty="0" smtClean="0">
                <a:latin typeface="Arial" panose="020B0604020202020204" pitchFamily="34" charset="0"/>
                <a:cs typeface="Arial" panose="020B0604020202020204" pitchFamily="34" charset="0"/>
              </a:rPr>
              <a:t>=</a:t>
            </a:r>
            <a:r>
              <a:rPr lang="en-US" sz="32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8xy² + 9xy²</a:t>
            </a:r>
            <a:r>
              <a:rPr lang="ru-RU" sz="3200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+ 4x³- 3x³ </a:t>
            </a:r>
            <a:r>
              <a:rPr lang="en-US" sz="3200" i="1" dirty="0" smtClean="0">
                <a:latin typeface="Arial" panose="020B0604020202020204" pitchFamily="34" charset="0"/>
                <a:cs typeface="Arial" panose="020B0604020202020204" pitchFamily="34" charset="0"/>
              </a:rPr>
              <a:t>=</a:t>
            </a:r>
            <a:endParaRPr lang="ru-RU" sz="320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4808847" y="4124129"/>
            <a:ext cx="229101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17xy² + x³  </a:t>
            </a:r>
            <a:endParaRPr lang="ru-RU" sz="3200" b="1" i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175676" y="3250359"/>
            <a:ext cx="602280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i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sz="3200" b="1" i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en-US" sz="3200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(8xy² + 4x³)</a:t>
            </a:r>
            <a:r>
              <a:rPr lang="ru-RU" sz="3200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</a:t>
            </a:r>
            <a:r>
              <a:rPr lang="ru-RU" sz="3200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(–3x³  </a:t>
            </a:r>
            <a:r>
              <a:rPr lang="en-US" sz="32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</a:t>
            </a:r>
            <a:r>
              <a:rPr lang="en-US" sz="3200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9xy²) </a:t>
            </a:r>
            <a:r>
              <a:rPr lang="en-US" sz="3200" i="1" dirty="0" smtClean="0">
                <a:solidFill>
                  <a:srgbClr val="4A0A1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</a:t>
            </a:r>
            <a:endParaRPr lang="ru-RU" sz="3200" i="1" dirty="0">
              <a:solidFill>
                <a:srgbClr val="4A0A1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241989" y="2498207"/>
            <a:ext cx="1204849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i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8xy² + </a:t>
            </a:r>
            <a:r>
              <a:rPr lang="en-US" sz="2800" b="1" i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4x³ </a:t>
            </a:r>
            <a:r>
              <a:rPr lang="en-US" sz="2800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800" b="1" i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en-US" sz="2800" b="1" i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3x³  </a:t>
            </a:r>
            <a:r>
              <a:rPr lang="en-US" sz="2800" b="1" i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+ 9xy² </a:t>
            </a:r>
            <a:r>
              <a:rPr lang="en-US" sz="2800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ko‘phadlarning</a:t>
            </a:r>
            <a:r>
              <a:rPr lang="en-US" sz="2800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yig‘indisini</a:t>
            </a:r>
            <a:r>
              <a:rPr lang="en-US" sz="2800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800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ayirmasini</a:t>
            </a:r>
            <a:r>
              <a:rPr lang="en-US" sz="2800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toping:</a:t>
            </a:r>
            <a:endParaRPr lang="ru-RU" sz="28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116646" y="4947236"/>
            <a:ext cx="5981125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i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2) </a:t>
            </a:r>
            <a:r>
              <a:rPr lang="en-US" sz="3200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(8xy² + 4x³</a:t>
            </a:r>
            <a:r>
              <a:rPr lang="en-US" sz="3200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ru-RU" sz="3200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</a:t>
            </a:r>
            <a:r>
              <a:rPr lang="ru-RU" sz="3200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(–</a:t>
            </a:r>
            <a:r>
              <a:rPr lang="en-US" sz="3200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3x³  + 9xy²) =</a:t>
            </a:r>
            <a:endParaRPr lang="ru-RU" sz="3200" i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6096000" y="4894930"/>
            <a:ext cx="461697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8xy² + 4x³ </a:t>
            </a:r>
            <a:r>
              <a:rPr lang="en-US" sz="3200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</a:t>
            </a:r>
            <a:r>
              <a:rPr lang="en-US" sz="3200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3x³ – 9xy² =</a:t>
            </a:r>
            <a:endParaRPr lang="ru-RU" sz="3200" i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39" name="Прямая соединительная линия 38"/>
          <p:cNvCxnSpPr/>
          <p:nvPr/>
        </p:nvCxnSpPr>
        <p:spPr>
          <a:xfrm>
            <a:off x="5982025" y="5479523"/>
            <a:ext cx="887477" cy="12879"/>
          </a:xfrm>
          <a:prstGeom prst="line">
            <a:avLst/>
          </a:prstGeom>
          <a:ln w="38100">
            <a:solidFill>
              <a:srgbClr val="26910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Прямая соединительная линия 39"/>
          <p:cNvCxnSpPr/>
          <p:nvPr/>
        </p:nvCxnSpPr>
        <p:spPr>
          <a:xfrm>
            <a:off x="9365031" y="5479523"/>
            <a:ext cx="887477" cy="12879"/>
          </a:xfrm>
          <a:prstGeom prst="line">
            <a:avLst/>
          </a:prstGeom>
          <a:ln w="38100">
            <a:solidFill>
              <a:srgbClr val="26910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Прямая соединительная линия 40"/>
          <p:cNvCxnSpPr/>
          <p:nvPr/>
        </p:nvCxnSpPr>
        <p:spPr>
          <a:xfrm>
            <a:off x="7295441" y="5460741"/>
            <a:ext cx="739953" cy="6439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Прямая соединительная линия 41"/>
          <p:cNvCxnSpPr/>
          <p:nvPr/>
        </p:nvCxnSpPr>
        <p:spPr>
          <a:xfrm>
            <a:off x="8335204" y="5473084"/>
            <a:ext cx="739953" cy="6439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Прямоугольник 4"/>
          <p:cNvSpPr/>
          <p:nvPr/>
        </p:nvSpPr>
        <p:spPr>
          <a:xfrm>
            <a:off x="254814" y="5889385"/>
            <a:ext cx="485742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</a:t>
            </a:r>
            <a:r>
              <a:rPr lang="en-US" sz="3200" b="1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8xy² – 9xy²</a:t>
            </a:r>
            <a:r>
              <a:rPr lang="ru-RU" sz="3200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+ 4x³+ </a:t>
            </a:r>
            <a:r>
              <a:rPr lang="en-US" sz="3200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3x³ =</a:t>
            </a:r>
            <a:endParaRPr lang="ru-RU" sz="3200" i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5020862" y="5837079"/>
            <a:ext cx="2313454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ru-RU" sz="3200" b="1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xy² </a:t>
            </a:r>
            <a:r>
              <a:rPr lang="en-US" sz="3200" b="1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 </a:t>
            </a:r>
            <a:r>
              <a:rPr lang="en-US" sz="3200" b="1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7x³  </a:t>
            </a:r>
            <a:endParaRPr lang="ru-RU" sz="3200" b="1" i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535232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/>
      <p:bldP spid="36" grpId="0"/>
      <p:bldP spid="44" grpId="0"/>
      <p:bldP spid="21" grpId="0"/>
      <p:bldP spid="38" grpId="0"/>
      <p:bldP spid="5" grpId="0"/>
      <p:bldP spid="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Прямоугольник 14"/>
          <p:cNvSpPr/>
          <p:nvPr/>
        </p:nvSpPr>
        <p:spPr>
          <a:xfrm>
            <a:off x="0" y="-25758"/>
            <a:ext cx="12192000" cy="1017431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264 - </a:t>
            </a:r>
            <a:r>
              <a:rPr lang="en-US" sz="4800" b="1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misol</a:t>
            </a:r>
            <a:endParaRPr lang="ru-RU" sz="4800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0" y="2096860"/>
                <a:ext cx="6024983" cy="219778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4000" b="1" dirty="0" smtClean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1)  </a:t>
                </a:r>
                <a:r>
                  <a:rPr lang="en-US" sz="40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(2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4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3</m:t>
                        </m:r>
                      </m:num>
                      <m:den>
                        <m:r>
                          <a:rPr lang="en-US" sz="4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5</m:t>
                        </m:r>
                      </m:den>
                    </m:f>
                    <m:r>
                      <a:rPr lang="en-US" sz="4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𝑏</m:t>
                    </m:r>
                  </m:oMath>
                </a14:m>
                <a:r>
                  <a:rPr lang="en-US" sz="40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-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4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3</m:t>
                        </m:r>
                      </m:num>
                      <m:den>
                        <m:r>
                          <a:rPr lang="en-US" sz="4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4</m:t>
                        </m:r>
                      </m:den>
                    </m:f>
                    <m:r>
                      <a:rPr lang="en-US" sz="4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𝑏</m:t>
                    </m:r>
                    <m:r>
                      <a:rPr lang="en-US" sz="4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²</m:t>
                    </m:r>
                  </m:oMath>
                </a14:m>
                <a:r>
                  <a:rPr lang="en-US" sz="40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)+(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4000" b="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num>
                      <m:den>
                        <m:r>
                          <a:rPr lang="en-US" sz="4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4</m:t>
                        </m:r>
                      </m:den>
                    </m:f>
                    <m:r>
                      <a:rPr lang="en-US" sz="4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𝑏</m:t>
                    </m:r>
                    <m:r>
                      <a:rPr lang="en-US" sz="4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²</m:t>
                    </m:r>
                  </m:oMath>
                </a14:m>
                <a:r>
                  <a:rPr lang="en-US" sz="40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-1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4000" b="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3</m:t>
                        </m:r>
                      </m:num>
                      <m:den>
                        <m:r>
                          <a:rPr lang="en-US" sz="4000" b="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5</m:t>
                        </m:r>
                      </m:den>
                    </m:f>
                    <m:r>
                      <a:rPr lang="en-US" sz="4000" b="0" i="1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𝑏</m:t>
                    </m:r>
                  </m:oMath>
                </a14:m>
                <a:r>
                  <a:rPr lang="en-US" sz="40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)=</a:t>
                </a:r>
                <a:endParaRPr lang="ru-RU" sz="40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endParaRPr lang="ru-RU" sz="40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endParaRPr lang="ru-RU" sz="40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2096860"/>
                <a:ext cx="6024983" cy="2197781"/>
              </a:xfrm>
              <a:prstGeom prst="rect">
                <a:avLst/>
              </a:prstGeom>
              <a:blipFill rotWithShape="0">
                <a:blip r:embed="rId2"/>
                <a:stretch>
                  <a:fillRect l="-3543" r="-253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Прямоугольник 2"/>
          <p:cNvSpPr/>
          <p:nvPr/>
        </p:nvSpPr>
        <p:spPr>
          <a:xfrm>
            <a:off x="756327" y="1115367"/>
            <a:ext cx="846738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Ko‘phadlarni</a:t>
            </a:r>
            <a:r>
              <a:rPr lang="en-US" sz="32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algebraik</a:t>
            </a:r>
            <a:r>
              <a:rPr lang="en-US" sz="32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yig‘indisini</a:t>
            </a:r>
            <a:r>
              <a:rPr lang="en-US" sz="32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 toping</a:t>
            </a:r>
            <a:r>
              <a:rPr lang="en-US" sz="32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endParaRPr lang="ru-RU" sz="3200" i="1" dirty="0">
              <a:solidFill>
                <a:srgbClr val="002060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0" y="4016796"/>
            <a:ext cx="8536311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US" sz="36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 </a:t>
            </a:r>
            <a:r>
              <a:rPr lang="en-US" sz="3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(13</a:t>
            </a:r>
            <a:r>
              <a:rPr lang="en-US" sz="3600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 </a:t>
            </a:r>
            <a:r>
              <a:rPr lang="en-US" sz="3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-11</a:t>
            </a:r>
            <a:r>
              <a:rPr lang="en-US" sz="3600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 </a:t>
            </a:r>
            <a:r>
              <a:rPr lang="en-US" sz="3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+10</a:t>
            </a:r>
            <a:r>
              <a:rPr lang="en-US" sz="3600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</a:t>
            </a:r>
            <a:r>
              <a:rPr lang="en-US" sz="3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- 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(-15</a:t>
            </a:r>
            <a:r>
              <a:rPr lang="en-US" sz="3600" i="1" dirty="0" smtClean="0">
                <a:latin typeface="Arial" panose="020B0604020202020204" pitchFamily="34" charset="0"/>
                <a:cs typeface="Arial" panose="020B0604020202020204" pitchFamily="34" charset="0"/>
              </a:rPr>
              <a:t>x 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+ 10</a:t>
            </a:r>
            <a:r>
              <a:rPr lang="en-US" sz="3600" i="1" dirty="0" smtClean="0">
                <a:latin typeface="Arial" panose="020B0604020202020204" pitchFamily="34" charset="0"/>
                <a:cs typeface="Arial" panose="020B0604020202020204" pitchFamily="34" charset="0"/>
              </a:rPr>
              <a:t>y 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- 15</a:t>
            </a:r>
            <a:r>
              <a:rPr lang="en-US" sz="3600" i="1" dirty="0" smtClean="0">
                <a:latin typeface="Arial" panose="020B0604020202020204" pitchFamily="34" charset="0"/>
                <a:cs typeface="Arial" panose="020B0604020202020204" pitchFamily="34" charset="0"/>
              </a:rPr>
              <a:t>z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) =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Прямоугольник 1"/>
              <p:cNvSpPr/>
              <p:nvPr/>
            </p:nvSpPr>
            <p:spPr>
              <a:xfrm>
                <a:off x="6024983" y="2130930"/>
                <a:ext cx="4834529" cy="87921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36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2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36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3</m:t>
                        </m:r>
                      </m:num>
                      <m:den>
                        <m:r>
                          <a:rPr lang="en-US" sz="36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5</m:t>
                        </m:r>
                      </m:den>
                    </m:f>
                    <m:r>
                      <a:rPr lang="en-US" sz="3600" i="1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𝑏</m:t>
                    </m:r>
                  </m:oMath>
                </a14:m>
                <a:r>
                  <a:rPr lang="en-US" sz="36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-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36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3</m:t>
                        </m:r>
                      </m:num>
                      <m:den>
                        <m:r>
                          <a:rPr lang="en-US" sz="36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4</m:t>
                        </m:r>
                      </m:den>
                    </m:f>
                    <m:sSup>
                      <m:sSupPr>
                        <m:ctrlPr>
                          <a:rPr lang="en-US" sz="36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36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𝑏</m:t>
                        </m:r>
                      </m:e>
                      <m:sup>
                        <m:r>
                          <a:rPr lang="en-US" sz="36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sz="36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+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36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num>
                      <m:den>
                        <m:r>
                          <a:rPr lang="en-US" sz="36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4</m:t>
                        </m:r>
                      </m:den>
                    </m:f>
                    <m:r>
                      <a:rPr lang="en-US" sz="3600" i="1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𝑏</m:t>
                    </m:r>
                    <m:r>
                      <a:rPr lang="en-US" sz="3600" i="1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²</m:t>
                    </m:r>
                  </m:oMath>
                </a14:m>
                <a:r>
                  <a:rPr lang="en-US" sz="36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-1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36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3</m:t>
                        </m:r>
                      </m:num>
                      <m:den>
                        <m:r>
                          <a:rPr lang="en-US" sz="36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5</m:t>
                        </m:r>
                      </m:den>
                    </m:f>
                    <m:r>
                      <a:rPr lang="en-US" sz="3600" i="1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𝑏</m:t>
                    </m:r>
                  </m:oMath>
                </a14:m>
                <a:r>
                  <a:rPr lang="en-US" sz="36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=</a:t>
                </a:r>
                <a:endParaRPr lang="ru-RU" sz="36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" name="Прямоугольник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24983" y="2130930"/>
                <a:ext cx="4834529" cy="879215"/>
              </a:xfrm>
              <a:prstGeom prst="rect">
                <a:avLst/>
              </a:prstGeom>
              <a:blipFill rotWithShape="0">
                <a:blip r:embed="rId3"/>
                <a:stretch>
                  <a:fillRect l="-3783" r="-2900" b="-1111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Овал 6"/>
          <p:cNvSpPr/>
          <p:nvPr/>
        </p:nvSpPr>
        <p:spPr>
          <a:xfrm>
            <a:off x="6057573" y="2130183"/>
            <a:ext cx="848139" cy="914248"/>
          </a:xfrm>
          <a:prstGeom prst="ellipse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Овал 15"/>
          <p:cNvSpPr/>
          <p:nvPr/>
        </p:nvSpPr>
        <p:spPr>
          <a:xfrm>
            <a:off x="9545960" y="2131893"/>
            <a:ext cx="859609" cy="914248"/>
          </a:xfrm>
          <a:prstGeom prst="ellipse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Прямоугольник 7"/>
              <p:cNvSpPr/>
              <p:nvPr/>
            </p:nvSpPr>
            <p:spPr>
              <a:xfrm>
                <a:off x="10632640" y="2096860"/>
                <a:ext cx="1556836" cy="88992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3600" b="1" i="1" smtClean="0">
                        <a:solidFill>
                          <a:srgbClr val="4A0A1C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𝒃</m:t>
                    </m:r>
                  </m:oMath>
                </a14:m>
                <a:r>
                  <a:rPr lang="en-US" sz="3600" b="1" i="1" dirty="0" smtClean="0">
                    <a:solidFill>
                      <a:srgbClr val="4A0A1C"/>
                    </a:solidFill>
                    <a:cs typeface="Arial" panose="020B0604020202020204" pitchFamily="34" charset="0"/>
                  </a:rPr>
                  <a:t> </a:t>
                </a:r>
                <a:r>
                  <a:rPr lang="en-US" sz="3600" b="1" dirty="0" smtClean="0">
                    <a:solidFill>
                      <a:srgbClr val="4A0A1C"/>
                    </a:solidFill>
                    <a:cs typeface="Arial" panose="020B0604020202020204" pitchFamily="34" charset="0"/>
                  </a:rPr>
                  <a:t>-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b="1" i="1" smtClean="0">
                            <a:solidFill>
                              <a:srgbClr val="4A0A1C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3600" b="1" i="1">
                            <a:solidFill>
                              <a:srgbClr val="4A0A1C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𝟏</m:t>
                        </m:r>
                      </m:num>
                      <m:den>
                        <m:r>
                          <a:rPr lang="en-US" sz="3600" b="1" i="1" smtClean="0">
                            <a:solidFill>
                              <a:srgbClr val="4A0A1C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𝟐</m:t>
                        </m:r>
                      </m:den>
                    </m:f>
                    <m:r>
                      <a:rPr lang="en-US" sz="3600" b="1" i="1">
                        <a:solidFill>
                          <a:srgbClr val="4A0A1C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𝒃</m:t>
                    </m:r>
                    <m:r>
                      <a:rPr lang="en-US" sz="3600" b="1" i="1" smtClean="0">
                        <a:solidFill>
                          <a:srgbClr val="4A0A1C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²</m:t>
                    </m:r>
                  </m:oMath>
                </a14:m>
                <a:endParaRPr lang="ru-RU" sz="3600" b="1" dirty="0">
                  <a:solidFill>
                    <a:srgbClr val="4A0A1C"/>
                  </a:solidFill>
                </a:endParaRPr>
              </a:p>
            </p:txBody>
          </p:sp>
        </mc:Choice>
        <mc:Fallback xmlns="">
          <p:sp>
            <p:nvSpPr>
              <p:cNvPr id="8" name="Прямоугольник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632640" y="2096860"/>
                <a:ext cx="1556836" cy="889924"/>
              </a:xfrm>
              <a:prstGeom prst="rect">
                <a:avLst/>
              </a:prstGeom>
              <a:blipFill rotWithShape="0">
                <a:blip r:embed="rId4"/>
                <a:stretch>
                  <a:fillRect b="-1301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7" name="Овал 16"/>
          <p:cNvSpPr/>
          <p:nvPr/>
        </p:nvSpPr>
        <p:spPr>
          <a:xfrm>
            <a:off x="7132783" y="2096860"/>
            <a:ext cx="966907" cy="949281"/>
          </a:xfrm>
          <a:prstGeom prst="ellipse">
            <a:avLst/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Овал 17"/>
          <p:cNvSpPr/>
          <p:nvPr/>
        </p:nvSpPr>
        <p:spPr>
          <a:xfrm>
            <a:off x="8448541" y="2131893"/>
            <a:ext cx="870348" cy="914248"/>
          </a:xfrm>
          <a:prstGeom prst="ellipse">
            <a:avLst/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134968" y="5297490"/>
            <a:ext cx="7199407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 </a:t>
            </a:r>
            <a:r>
              <a:rPr lang="en-US" sz="3600" dirty="0" smtClean="0">
                <a:solidFill>
                  <a:srgbClr val="002B8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13</a:t>
            </a:r>
            <a:r>
              <a:rPr lang="en-US" sz="3600" i="1" dirty="0" smtClean="0">
                <a:solidFill>
                  <a:srgbClr val="002B8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 </a:t>
            </a:r>
            <a:r>
              <a:rPr lang="en-US" sz="360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-11</a:t>
            </a:r>
            <a:r>
              <a:rPr lang="en-US" sz="3600" i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 </a:t>
            </a:r>
            <a:r>
              <a:rPr lang="en-US" sz="3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+10</a:t>
            </a:r>
            <a:r>
              <a:rPr lang="en-US" sz="3600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 </a:t>
            </a:r>
            <a:r>
              <a:rPr lang="en-US" sz="3600" dirty="0" smtClean="0">
                <a:solidFill>
                  <a:srgbClr val="002B8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+15</a:t>
            </a:r>
            <a:r>
              <a:rPr lang="en-US" sz="3600" i="1" dirty="0" smtClean="0">
                <a:solidFill>
                  <a:srgbClr val="002B8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 </a:t>
            </a:r>
            <a:r>
              <a:rPr lang="en-US" sz="360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-10</a:t>
            </a:r>
            <a:r>
              <a:rPr lang="en-US" sz="3600" i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 </a:t>
            </a:r>
            <a:r>
              <a:rPr lang="en-US" sz="3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+15</a:t>
            </a:r>
            <a:r>
              <a:rPr lang="en-US" sz="3600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</a:t>
            </a:r>
            <a:r>
              <a:rPr lang="en-US" sz="3600" i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=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7181967" y="5297489"/>
            <a:ext cx="340349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i="1" dirty="0" smtClean="0">
                <a:solidFill>
                  <a:srgbClr val="4A0A1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28x - 21y + 25z</a:t>
            </a:r>
            <a:endParaRPr lang="ru-RU" sz="3600" b="1" i="1" dirty="0">
              <a:solidFill>
                <a:srgbClr val="4A0A1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646701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2" grpId="0"/>
      <p:bldP spid="7" grpId="0" animBg="1"/>
      <p:bldP spid="16" grpId="0" animBg="1"/>
      <p:bldP spid="8" grpId="0"/>
      <p:bldP spid="17" grpId="0" animBg="1"/>
      <p:bldP spid="18" grpId="0" animBg="1"/>
      <p:bldP spid="10" grpId="0"/>
      <p:bldP spid="1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0" y="0"/>
            <a:ext cx="12192000" cy="1223319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Ko‘phadlarni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qo‘shish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ayirishning</a:t>
            </a: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ustun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usuli</a:t>
            </a:r>
            <a:endParaRPr lang="ru-RU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7727324" y="4288664"/>
            <a:ext cx="497983" cy="85767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sp>
        <p:nvSpPr>
          <p:cNvPr id="3" name="TextBox 2"/>
          <p:cNvSpPr txBox="1"/>
          <p:nvPr/>
        </p:nvSpPr>
        <p:spPr>
          <a:xfrm>
            <a:off x="6282056" y="3349651"/>
            <a:ext cx="2890535" cy="18158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24a + 17b - c</a:t>
            </a:r>
          </a:p>
          <a:p>
            <a:r>
              <a:rPr lang="en-US" sz="3600" u="sng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23a  - 17b - c</a:t>
            </a:r>
          </a:p>
          <a:p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en-US" sz="4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+ 34b</a:t>
            </a:r>
            <a:endParaRPr lang="ru-RU" sz="40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752744" y="2454919"/>
            <a:ext cx="529312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sz="5400" dirty="0"/>
          </a:p>
          <a:p>
            <a:r>
              <a:rPr lang="en-US" sz="5400" dirty="0" smtClean="0"/>
              <a:t>_</a:t>
            </a:r>
            <a:endParaRPr lang="ru-RU" sz="5400" dirty="0"/>
          </a:p>
        </p:txBody>
      </p:sp>
      <p:sp>
        <p:nvSpPr>
          <p:cNvPr id="6" name="TextBox 5"/>
          <p:cNvSpPr txBox="1"/>
          <p:nvPr/>
        </p:nvSpPr>
        <p:spPr>
          <a:xfrm>
            <a:off x="416417" y="1718435"/>
            <a:ext cx="11248361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24a + 17b – 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  </a:t>
            </a:r>
            <a:r>
              <a:rPr lang="en-US" sz="36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3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23a – 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17b – </a:t>
            </a:r>
            <a:r>
              <a:rPr lang="en-US" sz="36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ko‘phadlarni</a:t>
            </a:r>
            <a:r>
              <a:rPr lang="en-US" sz="3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60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en-US" sz="3600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ustun</a:t>
            </a:r>
            <a:r>
              <a:rPr lang="en-US" sz="360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</a:t>
            </a:r>
            <a:r>
              <a:rPr lang="en-US" sz="3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usulida</a:t>
            </a:r>
            <a:r>
              <a:rPr lang="en-US" sz="3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hisoblang</a:t>
            </a:r>
            <a:r>
              <a:rPr lang="en-US" sz="3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en-US" sz="36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sz="28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63640" y="4119092"/>
            <a:ext cx="497983" cy="85767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sp>
        <p:nvSpPr>
          <p:cNvPr id="12" name="TextBox 11"/>
          <p:cNvSpPr txBox="1"/>
          <p:nvPr/>
        </p:nvSpPr>
        <p:spPr>
          <a:xfrm>
            <a:off x="1456061" y="3380723"/>
            <a:ext cx="2890535" cy="18158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24a + 17b - c</a:t>
            </a:r>
          </a:p>
          <a:p>
            <a:r>
              <a:rPr lang="en-US" sz="3600" u="sng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23a  - 17b - c</a:t>
            </a:r>
          </a:p>
          <a:p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47</a:t>
            </a:r>
            <a:r>
              <a:rPr lang="en-US" sz="4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- 2c</a:t>
            </a:r>
            <a:endParaRPr lang="ru-RU" sz="40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991399" y="3734371"/>
            <a:ext cx="465192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400" b="1" dirty="0" smtClean="0"/>
              <a:t>+</a:t>
            </a:r>
            <a:endParaRPr lang="ru-RU" sz="4400" b="1" dirty="0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 flipH="1">
            <a:off x="2794715" y="3567448"/>
            <a:ext cx="811370" cy="321972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 flipH="1">
            <a:off x="2794715" y="4076145"/>
            <a:ext cx="811370" cy="321972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 flipH="1">
            <a:off x="8757634" y="3567448"/>
            <a:ext cx="305495" cy="321972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 flipH="1">
            <a:off x="8809149" y="4069724"/>
            <a:ext cx="270457" cy="334851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06585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-39188"/>
            <a:ext cx="12192000" cy="1188719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Mustaqil</a:t>
            </a:r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bajarish</a:t>
            </a:r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topshiriqlar</a:t>
            </a:r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en-US" sz="4800" dirty="0" smtClean="0"/>
              <a:t>  </a:t>
            </a:r>
            <a:endParaRPr lang="ru-RU" sz="4800" dirty="0"/>
          </a:p>
        </p:txBody>
      </p:sp>
      <p:sp>
        <p:nvSpPr>
          <p:cNvPr id="8" name="TextBox 7"/>
          <p:cNvSpPr txBox="1"/>
          <p:nvPr/>
        </p:nvSpPr>
        <p:spPr>
          <a:xfrm>
            <a:off x="293689" y="2268353"/>
            <a:ext cx="12039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endParaRPr lang="ru-RU" dirty="0"/>
          </a:p>
        </p:txBody>
      </p:sp>
      <p:sp>
        <p:nvSpPr>
          <p:cNvPr id="2" name="TextBox 1"/>
          <p:cNvSpPr txBox="1"/>
          <p:nvPr/>
        </p:nvSpPr>
        <p:spPr>
          <a:xfrm>
            <a:off x="192051" y="1498912"/>
            <a:ext cx="933850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Darslikning</a:t>
            </a:r>
            <a:r>
              <a:rPr lang="en-US" sz="4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80- </a:t>
            </a:r>
            <a:r>
              <a:rPr lang="en-US" sz="4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sahifasida</a:t>
            </a:r>
            <a:r>
              <a:rPr lang="en-US" sz="48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berilgan</a:t>
            </a:r>
            <a:r>
              <a:rPr lang="ru-RU" sz="4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4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62- 266- </a:t>
            </a:r>
            <a:r>
              <a:rPr lang="en-US" sz="4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misollarni</a:t>
            </a:r>
            <a:r>
              <a:rPr lang="en-US" sz="48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ctr"/>
            <a:r>
              <a:rPr lang="en-US" sz="4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</a:t>
            </a:r>
            <a:r>
              <a:rPr lang="en-US" sz="4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echish</a:t>
            </a:r>
            <a:r>
              <a:rPr lang="en-US" sz="4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4800" b="1" dirty="0" smtClean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" name="Picture 15" descr="J023213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97830" y="3037794"/>
            <a:ext cx="3291644" cy="26093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651340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rop">
  <a:themeElements>
    <a:clrScheme name="Crop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0000FF"/>
      </a:hlink>
      <a:folHlink>
        <a:srgbClr val="FF00FF"/>
      </a:folHlink>
    </a:clrScheme>
    <a:fontScheme name="Crop">
      <a:majorFont>
        <a:latin typeface="Franklin Gothic Book"/>
        <a:ea typeface="Franklin Gothic Book"/>
        <a:cs typeface="Franklin Gothic Book"/>
      </a:majorFont>
      <a:minorFont>
        <a:latin typeface="Helvetica"/>
        <a:ea typeface="Helvetica"/>
        <a:cs typeface="Helvetica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34925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Franklin Gothic Book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34925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Franklin Gothic Book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3211</TotalTime>
  <Words>241</Words>
  <Application>Microsoft Office PowerPoint</Application>
  <PresentationFormat>Широкоэкранный</PresentationFormat>
  <Paragraphs>39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2" baseType="lpstr">
      <vt:lpstr>Arial</vt:lpstr>
      <vt:lpstr>Calibri</vt:lpstr>
      <vt:lpstr>Calibri Light</vt:lpstr>
      <vt:lpstr>Cambria Math</vt:lpstr>
      <vt:lpstr>Franklin Gothic Book</vt:lpstr>
      <vt:lpstr>Тема Office</vt:lpstr>
      <vt:lpstr>ALGEBRA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XTVTXTIDUm 7-”E” Algebra mavzu: qavslarni ochish qoidalari </dc:title>
  <cp:lastModifiedBy>Админ</cp:lastModifiedBy>
  <cp:revision>395</cp:revision>
  <dcterms:modified xsi:type="dcterms:W3CDTF">2020-11-08T19:18:29Z</dcterms:modified>
</cp:coreProperties>
</file>