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766" r:id="rId2"/>
    <p:sldId id="956" r:id="rId3"/>
    <p:sldId id="1013" r:id="rId4"/>
    <p:sldId id="1030" r:id="rId5"/>
    <p:sldId id="999" r:id="rId6"/>
    <p:sldId id="1005" r:id="rId7"/>
    <p:sldId id="1007" r:id="rId8"/>
    <p:sldId id="1009" r:id="rId9"/>
    <p:sldId id="973" r:id="rId10"/>
    <p:sldId id="974" r:id="rId11"/>
    <p:sldId id="1024" r:id="rId12"/>
    <p:sldId id="1026" r:id="rId13"/>
    <p:sldId id="975" r:id="rId14"/>
    <p:sldId id="976" r:id="rId15"/>
    <p:sldId id="1002" r:id="rId16"/>
    <p:sldId id="977" r:id="rId17"/>
    <p:sldId id="979" r:id="rId18"/>
    <p:sldId id="997" r:id="rId19"/>
    <p:sldId id="998" r:id="rId20"/>
    <p:sldId id="982" r:id="rId21"/>
    <p:sldId id="985" r:id="rId22"/>
    <p:sldId id="1020" r:id="rId23"/>
    <p:sldId id="991" r:id="rId24"/>
    <p:sldId id="992" r:id="rId25"/>
    <p:sldId id="993" r:id="rId26"/>
    <p:sldId id="994" r:id="rId27"/>
    <p:sldId id="1017" r:id="rId28"/>
    <p:sldId id="995" r:id="rId29"/>
    <p:sldId id="1011" r:id="rId30"/>
    <p:sldId id="1028" r:id="rId31"/>
    <p:sldId id="1015" r:id="rId32"/>
    <p:sldId id="1032" r:id="rId33"/>
    <p:sldId id="1037" r:id="rId34"/>
    <p:sldId id="1038" r:id="rId35"/>
    <p:sldId id="1036" r:id="rId36"/>
  </p:sldIdLst>
  <p:sldSz cx="12192000" cy="6858000"/>
  <p:notesSz cx="6858000" cy="9144000"/>
  <p:custDataLst>
    <p:tags r:id="rId3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939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19" autoAdjust="0"/>
    <p:restoredTop sz="99762" autoAdjust="0"/>
  </p:normalViewPr>
  <p:slideViewPr>
    <p:cSldViewPr>
      <p:cViewPr>
        <p:scale>
          <a:sx n="71" d="100"/>
          <a:sy n="71" d="100"/>
        </p:scale>
        <p:origin x="-1788" y="-8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EA273-2379-434E-9EEF-70B9F6626DF8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D9DB5-202D-41FA-A589-C3B2A115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436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11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65621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91429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34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34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845152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95" y="280671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28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28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280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9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4267124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29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102220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9A639-90C8-4B9E-9D89-2282EEEA05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23"/>
          <p:cNvCxnSpPr>
            <a:stCxn id="16" idx="3"/>
            <a:endCxn id="18" idx="1"/>
          </p:cNvCxnSpPr>
          <p:nvPr/>
        </p:nvCxnSpPr>
        <p:spPr>
          <a:xfrm>
            <a:off x="5181600" y="2286000"/>
            <a:ext cx="12192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3"/>
          <p:cNvCxnSpPr>
            <a:stCxn id="12" idx="3"/>
            <a:endCxn id="19" idx="1"/>
          </p:cNvCxnSpPr>
          <p:nvPr/>
        </p:nvCxnSpPr>
        <p:spPr>
          <a:xfrm>
            <a:off x="5181600" y="3200400"/>
            <a:ext cx="12192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3"/>
          <p:cNvCxnSpPr>
            <a:stCxn id="13" idx="3"/>
            <a:endCxn id="17" idx="1"/>
          </p:cNvCxnSpPr>
          <p:nvPr/>
        </p:nvCxnSpPr>
        <p:spPr>
          <a:xfrm flipV="1">
            <a:off x="5181600" y="3200400"/>
            <a:ext cx="12192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21" idx="1"/>
          </p:cNvCxnSpPr>
          <p:nvPr/>
        </p:nvCxnSpPr>
        <p:spPr>
          <a:xfrm>
            <a:off x="5181600" y="5029200"/>
            <a:ext cx="12192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3"/>
          <p:cNvCxnSpPr>
            <a:stCxn id="10" idx="3"/>
            <a:endCxn id="15" idx="1"/>
          </p:cNvCxnSpPr>
          <p:nvPr/>
        </p:nvCxnSpPr>
        <p:spPr>
          <a:xfrm flipV="1">
            <a:off x="5181600" y="2286000"/>
            <a:ext cx="12192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7"/>
          <p:cNvSpPr>
            <a:spLocks noGrp="1"/>
          </p:cNvSpPr>
          <p:nvPr>
            <p:ph type="body" sz="quarter" idx="13"/>
          </p:nvPr>
        </p:nvSpPr>
        <p:spPr>
          <a:xfrm>
            <a:off x="1219200" y="20574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/>
          </p:nvPr>
        </p:nvSpPr>
        <p:spPr>
          <a:xfrm>
            <a:off x="1219200" y="29718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/>
          </p:nvPr>
        </p:nvSpPr>
        <p:spPr>
          <a:xfrm>
            <a:off x="1219200" y="38862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/>
          </p:nvPr>
        </p:nvSpPr>
        <p:spPr>
          <a:xfrm>
            <a:off x="1219200" y="48006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/>
          </p:nvPr>
        </p:nvSpPr>
        <p:spPr>
          <a:xfrm>
            <a:off x="1219200" y="57150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/>
          </p:nvPr>
        </p:nvSpPr>
        <p:spPr>
          <a:xfrm>
            <a:off x="6400800" y="20574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/>
          </p:nvPr>
        </p:nvSpPr>
        <p:spPr>
          <a:xfrm>
            <a:off x="6400800" y="29718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/>
          </p:nvPr>
        </p:nvSpPr>
        <p:spPr>
          <a:xfrm>
            <a:off x="6400800" y="38862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/>
          </p:nvPr>
        </p:nvSpPr>
        <p:spPr>
          <a:xfrm>
            <a:off x="6400800" y="48006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/>
          </p:nvPr>
        </p:nvSpPr>
        <p:spPr>
          <a:xfrm>
            <a:off x="6400800" y="5715000"/>
            <a:ext cx="39624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Rectangle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 algn="r" eaLnBrk="1" latinLnBrk="0" hangingPunct="1">
              <a:defRPr kumimoji="0" lang="ru-RU"/>
            </a:lvl1pPr>
            <a:extLst/>
          </a:lstStyle>
          <a:p>
            <a:pPr>
              <a:defRPr/>
            </a:pPr>
            <a:fld id="{E6633470-B844-45DF-9B0A-476AFF7F110F}" type="datetimeFigureOut">
              <a:rPr lang="en-US"/>
              <a:pPr>
                <a:defRPr/>
              </a:pPr>
              <a:t>10/1/2020</a:t>
            </a:fld>
            <a:endParaRPr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88ECF4-1025-4A11-9A11-7CF2B9C54221}" type="slidenum">
              <a:rPr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64739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451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6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0809141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02406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84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844" y="217487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6340316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50634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030959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7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9010234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6214034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0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0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70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>
    <p:cover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openxmlformats.org/officeDocument/2006/relationships/image" Target="http://static-p4.fotolia.com/jpg/00/12/63/75/400_F_12637513_1FolWB2xaOGCRCrHp5mS1iRKUghi3PAu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enseoftime.ucoz.ru/0110-3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://i048.radikal.ru/0808/98/f3bbd4f5af57.png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i048.radikal.ru/0808/98/f3bbd4f5af57.p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827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463" y="472327"/>
            <a:ext cx="6853767" cy="1122295"/>
          </a:xfrm>
        </p:spPr>
        <p:txBody>
          <a:bodyPr wrap="square" tIns="29401">
            <a:spAutoFit/>
          </a:bodyPr>
          <a:lstStyle/>
          <a:p>
            <a:pPr marL="25566" algn="l" defTabSz="1161232">
              <a:spcBef>
                <a:spcPts val="230"/>
              </a:spcBef>
              <a:defRPr/>
            </a:pPr>
            <a:r>
              <a:rPr lang="ru-RU" sz="6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sz="6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487488" y="2852939"/>
            <a:ext cx="9793088" cy="2295685"/>
          </a:xfrm>
          <a:prstGeom prst="rect">
            <a:avLst/>
          </a:prstGeom>
        </p:spPr>
        <p:txBody>
          <a:bodyPr wrap="square" lIns="0" tIns="28123" rIns="0" bIns="0">
            <a:spAutoFit/>
          </a:bodyPr>
          <a:lstStyle/>
          <a:p>
            <a:pPr marL="32690" defTabSz="1023886">
              <a:spcBef>
                <a:spcPts val="196"/>
              </a:spcBef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</a:t>
            </a: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   </a:t>
            </a:r>
          </a:p>
          <a:p>
            <a:pPr marL="32690" defTabSz="1023886">
              <a:spcBef>
                <a:spcPts val="196"/>
              </a:spcBef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«УРОК </a:t>
            </a:r>
          </a:p>
          <a:p>
            <a:pPr marL="32690" defTabSz="1023886">
              <a:spcBef>
                <a:spcPts val="196"/>
              </a:spcBef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ПОВТОРЕНИЯ».</a:t>
            </a:r>
            <a:endParaRPr lang="ru-RU" sz="4800" b="1" i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953653" y="500047"/>
            <a:ext cx="1261403" cy="1238271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2414" y="482600"/>
            <a:ext cx="1276351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1" y="548692"/>
            <a:ext cx="361587" cy="709381"/>
          </a:xfrm>
          <a:prstGeom prst="rect">
            <a:avLst/>
          </a:prstGeom>
        </p:spPr>
        <p:txBody>
          <a:bodyPr wrap="square" lIns="0" tIns="31960" rIns="0" bIns="0">
            <a:spAutoFit/>
          </a:bodyPr>
          <a:lstStyle/>
          <a:p>
            <a:pPr defTabSz="1161087">
              <a:spcBef>
                <a:spcPts val="252"/>
              </a:spcBef>
              <a:defRPr/>
            </a:pPr>
            <a:r>
              <a:rPr lang="ru-RU" sz="4400" b="1" spc="2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025091" y="1146827"/>
            <a:ext cx="1143008" cy="424637"/>
          </a:xfrm>
          <a:prstGeom prst="rect">
            <a:avLst/>
          </a:prstGeom>
        </p:spPr>
        <p:txBody>
          <a:bodyPr wrap="square" lIns="0" tIns="24290" rIns="0" bIns="0">
            <a:spAutoFit/>
          </a:bodyPr>
          <a:lstStyle/>
          <a:p>
            <a:pPr algn="ctr" defTabSz="1161087">
              <a:spcBef>
                <a:spcPts val="192"/>
              </a:spcBef>
              <a:defRPr/>
            </a:pPr>
            <a:r>
              <a:rPr lang="ru-RU" sz="2600" spc="-10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9" y="550696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43661"/>
            <a:endParaRPr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5405" y="2786058"/>
            <a:ext cx="614255" cy="287519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 dirty="0"/>
          </a:p>
        </p:txBody>
      </p:sp>
      <p:pic>
        <p:nvPicPr>
          <p:cNvPr id="36868" name="Picture 4" descr="http://dainz.net/cms/content/images/KinderZeit-Zeitre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080" y="2276872"/>
            <a:ext cx="4968552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263352" y="1412777"/>
            <a:ext cx="11305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 i="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800" b="1" i="0" dirty="0" smtClean="0">
                <a:latin typeface="Arial" pitchFamily="34" charset="0"/>
                <a:cs typeface="Arial" pitchFamily="34" charset="0"/>
              </a:rPr>
              <a:t>Они изобретены в эпоху бронзы. Помогали людям в  охоте. </a:t>
            </a:r>
            <a:endParaRPr lang="ru-RU" sz="2800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1" name="WordArt 11"/>
          <p:cNvSpPr>
            <a:spLocks noChangeArrowheads="1" noChangeShapeType="1" noTextEdit="1"/>
          </p:cNvSpPr>
          <p:nvPr/>
        </p:nvSpPr>
        <p:spPr bwMode="auto">
          <a:xfrm>
            <a:off x="6959600" y="2133607"/>
            <a:ext cx="239184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</a:t>
            </a:r>
            <a:endParaRPr lang="ru-RU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52" name="WordArt 12"/>
          <p:cNvSpPr>
            <a:spLocks noChangeArrowheads="1" noChangeShapeType="1" noTextEdit="1"/>
          </p:cNvSpPr>
          <p:nvPr/>
        </p:nvSpPr>
        <p:spPr bwMode="auto">
          <a:xfrm>
            <a:off x="5230289" y="2133607"/>
            <a:ext cx="23918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</a:t>
            </a:r>
            <a:endParaRPr lang="ru-RU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53" name="WordArt 13"/>
          <p:cNvSpPr>
            <a:spLocks noChangeArrowheads="1" noChangeShapeType="1" noTextEdit="1"/>
          </p:cNvSpPr>
          <p:nvPr/>
        </p:nvSpPr>
        <p:spPr bwMode="auto">
          <a:xfrm>
            <a:off x="4078822" y="2133607"/>
            <a:ext cx="23918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</a:t>
            </a:r>
            <a:endParaRPr lang="ru-RU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54" name="WordArt 14"/>
          <p:cNvSpPr>
            <a:spLocks noChangeArrowheads="1" noChangeShapeType="1" noTextEdit="1"/>
          </p:cNvSpPr>
          <p:nvPr/>
        </p:nvSpPr>
        <p:spPr bwMode="auto">
          <a:xfrm>
            <a:off x="6381755" y="2133607"/>
            <a:ext cx="23918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Е</a:t>
            </a:r>
            <a:endParaRPr lang="ru-RU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55" name="WordArt 15"/>
          <p:cNvSpPr>
            <a:spLocks noChangeArrowheads="1" noChangeShapeType="1" noTextEdit="1"/>
          </p:cNvSpPr>
          <p:nvPr/>
        </p:nvSpPr>
        <p:spPr bwMode="auto">
          <a:xfrm>
            <a:off x="5806022" y="2133607"/>
            <a:ext cx="23918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Л</a:t>
            </a:r>
            <a:endParaRPr lang="ru-RU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56" name="WordArt 16"/>
          <p:cNvSpPr>
            <a:spLocks noChangeArrowheads="1" noChangeShapeType="1" noTextEdit="1"/>
          </p:cNvSpPr>
          <p:nvPr/>
        </p:nvSpPr>
        <p:spPr bwMode="auto">
          <a:xfrm>
            <a:off x="4654555" y="2133607"/>
            <a:ext cx="239183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Ы</a:t>
            </a:r>
            <a:endParaRPr lang="ru-RU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5611" name="Text Box 17"/>
          <p:cNvSpPr txBox="1">
            <a:spLocks noChangeArrowheads="1"/>
          </p:cNvSpPr>
          <p:nvPr/>
        </p:nvSpPr>
        <p:spPr bwMode="auto">
          <a:xfrm>
            <a:off x="335360" y="2492899"/>
            <a:ext cx="76813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 i="0" dirty="0">
                <a:latin typeface="Arial" pitchFamily="34" charset="0"/>
                <a:cs typeface="Arial" pitchFamily="34" charset="0"/>
              </a:rPr>
              <a:t>2. Столица объединенного Египта</a:t>
            </a:r>
            <a:r>
              <a:rPr lang="ru-RU" sz="1400" i="0" dirty="0" smtClean="0">
                <a:latin typeface="Book Antiqua" pitchFamily="18" charset="0"/>
              </a:rPr>
              <a:t>.</a:t>
            </a:r>
            <a:endParaRPr lang="ru-RU" sz="1400" i="0" dirty="0">
              <a:latin typeface="Book Antiqua" pitchFamily="18" charset="0"/>
            </a:endParaRPr>
          </a:p>
        </p:txBody>
      </p:sp>
      <p:sp>
        <p:nvSpPr>
          <p:cNvPr id="25612" name="WordArt 26"/>
          <p:cNvSpPr>
            <a:spLocks noChangeArrowheads="1" noChangeShapeType="1" noTextEdit="1"/>
          </p:cNvSpPr>
          <p:nvPr/>
        </p:nvSpPr>
        <p:spPr bwMode="auto">
          <a:xfrm>
            <a:off x="7104115" y="3212976"/>
            <a:ext cx="251884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112667" name="WordArt 27"/>
          <p:cNvSpPr>
            <a:spLocks noChangeArrowheads="1" noChangeShapeType="1" noTextEdit="1"/>
          </p:cNvSpPr>
          <p:nvPr/>
        </p:nvSpPr>
        <p:spPr bwMode="auto">
          <a:xfrm>
            <a:off x="4727851" y="3212976"/>
            <a:ext cx="251884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</a:t>
            </a:r>
          </a:p>
        </p:txBody>
      </p:sp>
      <p:sp>
        <p:nvSpPr>
          <p:cNvPr id="112668" name="WordArt 28"/>
          <p:cNvSpPr>
            <a:spLocks noChangeArrowheads="1" noChangeShapeType="1" noTextEdit="1"/>
          </p:cNvSpPr>
          <p:nvPr/>
        </p:nvSpPr>
        <p:spPr bwMode="auto">
          <a:xfrm>
            <a:off x="6456043" y="3212976"/>
            <a:ext cx="251884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</a:t>
            </a:r>
          </a:p>
        </p:txBody>
      </p:sp>
      <p:sp>
        <p:nvSpPr>
          <p:cNvPr id="112669" name="WordArt 29"/>
          <p:cNvSpPr>
            <a:spLocks noChangeArrowheads="1" noChangeShapeType="1" noTextEdit="1"/>
          </p:cNvSpPr>
          <p:nvPr/>
        </p:nvSpPr>
        <p:spPr bwMode="auto">
          <a:xfrm>
            <a:off x="4079777" y="3212976"/>
            <a:ext cx="25188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</a:t>
            </a:r>
          </a:p>
        </p:txBody>
      </p:sp>
      <p:sp>
        <p:nvSpPr>
          <p:cNvPr id="112670" name="WordArt 30"/>
          <p:cNvSpPr>
            <a:spLocks noChangeArrowheads="1" noChangeShapeType="1" noTextEdit="1"/>
          </p:cNvSpPr>
          <p:nvPr/>
        </p:nvSpPr>
        <p:spPr bwMode="auto">
          <a:xfrm>
            <a:off x="5303913" y="3212976"/>
            <a:ext cx="25188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Ф</a:t>
            </a:r>
          </a:p>
        </p:txBody>
      </p:sp>
      <p:sp>
        <p:nvSpPr>
          <p:cNvPr id="112671" name="WordArt 31"/>
          <p:cNvSpPr>
            <a:spLocks noChangeArrowheads="1" noChangeShapeType="1" noTextEdit="1"/>
          </p:cNvSpPr>
          <p:nvPr/>
        </p:nvSpPr>
        <p:spPr bwMode="auto">
          <a:xfrm>
            <a:off x="5807969" y="3212976"/>
            <a:ext cx="251883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Е</a:t>
            </a:r>
          </a:p>
        </p:txBody>
      </p:sp>
      <p:sp>
        <p:nvSpPr>
          <p:cNvPr id="25618" name="Text Box 32"/>
          <p:cNvSpPr txBox="1">
            <a:spLocks noChangeArrowheads="1"/>
          </p:cNvSpPr>
          <p:nvPr/>
        </p:nvSpPr>
        <p:spPr bwMode="auto">
          <a:xfrm>
            <a:off x="335360" y="3645027"/>
            <a:ext cx="10945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 i="0" dirty="0">
                <a:latin typeface="Arial" pitchFamily="34" charset="0"/>
                <a:cs typeface="Arial" pitchFamily="34" charset="0"/>
              </a:rPr>
              <a:t>3.Материал, использовавшийся египтянами для письма.</a:t>
            </a:r>
          </a:p>
        </p:txBody>
      </p:sp>
      <p:sp>
        <p:nvSpPr>
          <p:cNvPr id="112674" name="WordArt 34"/>
          <p:cNvSpPr>
            <a:spLocks noChangeArrowheads="1" noChangeShapeType="1" noTextEdit="1"/>
          </p:cNvSpPr>
          <p:nvPr/>
        </p:nvSpPr>
        <p:spPr bwMode="auto">
          <a:xfrm>
            <a:off x="7032109" y="4077078"/>
            <a:ext cx="23918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</a:t>
            </a:r>
          </a:p>
        </p:txBody>
      </p:sp>
      <p:sp>
        <p:nvSpPr>
          <p:cNvPr id="25620" name="WordArt 35"/>
          <p:cNvSpPr>
            <a:spLocks noChangeArrowheads="1" noChangeShapeType="1" noTextEdit="1"/>
          </p:cNvSpPr>
          <p:nvPr/>
        </p:nvSpPr>
        <p:spPr bwMode="auto">
          <a:xfrm>
            <a:off x="4655841" y="4149086"/>
            <a:ext cx="287867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112676" name="WordArt 36"/>
          <p:cNvSpPr>
            <a:spLocks noChangeArrowheads="1" noChangeShapeType="1" noTextEdit="1"/>
          </p:cNvSpPr>
          <p:nvPr/>
        </p:nvSpPr>
        <p:spPr bwMode="auto">
          <a:xfrm>
            <a:off x="6456045" y="4077078"/>
            <a:ext cx="23918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</a:t>
            </a:r>
          </a:p>
        </p:txBody>
      </p:sp>
      <p:sp>
        <p:nvSpPr>
          <p:cNvPr id="112677" name="WordArt 37"/>
          <p:cNvSpPr>
            <a:spLocks noChangeArrowheads="1" noChangeShapeType="1" noTextEdit="1"/>
          </p:cNvSpPr>
          <p:nvPr/>
        </p:nvSpPr>
        <p:spPr bwMode="auto">
          <a:xfrm>
            <a:off x="4151784" y="4077078"/>
            <a:ext cx="239184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</a:t>
            </a:r>
          </a:p>
        </p:txBody>
      </p:sp>
      <p:sp>
        <p:nvSpPr>
          <p:cNvPr id="112678" name="WordArt 38"/>
          <p:cNvSpPr>
            <a:spLocks noChangeArrowheads="1" noChangeShapeType="1" noTextEdit="1"/>
          </p:cNvSpPr>
          <p:nvPr/>
        </p:nvSpPr>
        <p:spPr bwMode="auto">
          <a:xfrm>
            <a:off x="5303912" y="4077078"/>
            <a:ext cx="239184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</a:t>
            </a:r>
          </a:p>
        </p:txBody>
      </p:sp>
      <p:sp>
        <p:nvSpPr>
          <p:cNvPr id="112679" name="WordArt 39"/>
          <p:cNvSpPr>
            <a:spLocks noChangeArrowheads="1" noChangeShapeType="1" noTextEdit="1"/>
          </p:cNvSpPr>
          <p:nvPr/>
        </p:nvSpPr>
        <p:spPr bwMode="auto">
          <a:xfrm>
            <a:off x="5879981" y="4077078"/>
            <a:ext cx="23918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</a:t>
            </a:r>
          </a:p>
        </p:txBody>
      </p:sp>
      <p:sp>
        <p:nvSpPr>
          <p:cNvPr id="112680" name="WordArt 40"/>
          <p:cNvSpPr>
            <a:spLocks noChangeArrowheads="1" noChangeShapeType="1" noTextEdit="1"/>
          </p:cNvSpPr>
          <p:nvPr/>
        </p:nvSpPr>
        <p:spPr bwMode="auto">
          <a:xfrm>
            <a:off x="7608168" y="4077078"/>
            <a:ext cx="239184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</a:t>
            </a:r>
          </a:p>
        </p:txBody>
      </p:sp>
      <p:sp>
        <p:nvSpPr>
          <p:cNvPr id="25626" name="Text Box 41"/>
          <p:cNvSpPr txBox="1">
            <a:spLocks noChangeArrowheads="1"/>
          </p:cNvSpPr>
          <p:nvPr/>
        </p:nvSpPr>
        <p:spPr bwMode="auto">
          <a:xfrm>
            <a:off x="407373" y="4581128"/>
            <a:ext cx="78253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 i="0" dirty="0">
                <a:latin typeface="Arial" pitchFamily="34" charset="0"/>
                <a:cs typeface="Arial" pitchFamily="34" charset="0"/>
              </a:rPr>
              <a:t>4. «Дар Нила</a:t>
            </a:r>
            <a:r>
              <a:rPr lang="ru-RU" sz="1400" i="0" dirty="0">
                <a:latin typeface="Book Antiqua" pitchFamily="18" charset="0"/>
              </a:rPr>
              <a:t>».</a:t>
            </a:r>
          </a:p>
        </p:txBody>
      </p:sp>
      <p:sp>
        <p:nvSpPr>
          <p:cNvPr id="112683" name="WordArt 43"/>
          <p:cNvSpPr>
            <a:spLocks noChangeArrowheads="1" noChangeShapeType="1" noTextEdit="1"/>
          </p:cNvSpPr>
          <p:nvPr/>
        </p:nvSpPr>
        <p:spPr bwMode="auto">
          <a:xfrm>
            <a:off x="7032109" y="4941174"/>
            <a:ext cx="23918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Е</a:t>
            </a:r>
          </a:p>
        </p:txBody>
      </p:sp>
      <p:sp>
        <p:nvSpPr>
          <p:cNvPr id="112684" name="WordArt 44"/>
          <p:cNvSpPr>
            <a:spLocks noChangeArrowheads="1" noChangeShapeType="1" noTextEdit="1"/>
          </p:cNvSpPr>
          <p:nvPr/>
        </p:nvSpPr>
        <p:spPr bwMode="auto">
          <a:xfrm>
            <a:off x="4655845" y="4941174"/>
            <a:ext cx="23918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</a:t>
            </a:r>
          </a:p>
        </p:txBody>
      </p:sp>
      <p:sp>
        <p:nvSpPr>
          <p:cNvPr id="112685" name="WordArt 45"/>
          <p:cNvSpPr>
            <a:spLocks noChangeArrowheads="1" noChangeShapeType="1" noTextEdit="1"/>
          </p:cNvSpPr>
          <p:nvPr/>
        </p:nvSpPr>
        <p:spPr bwMode="auto">
          <a:xfrm>
            <a:off x="6456045" y="4941174"/>
            <a:ext cx="23918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Г</a:t>
            </a:r>
          </a:p>
        </p:txBody>
      </p:sp>
      <p:sp>
        <p:nvSpPr>
          <p:cNvPr id="112686" name="WordArt 46"/>
          <p:cNvSpPr>
            <a:spLocks noChangeArrowheads="1" noChangeShapeType="1" noTextEdit="1"/>
          </p:cNvSpPr>
          <p:nvPr/>
        </p:nvSpPr>
        <p:spPr bwMode="auto">
          <a:xfrm>
            <a:off x="4079776" y="4941174"/>
            <a:ext cx="239184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</a:t>
            </a:r>
          </a:p>
        </p:txBody>
      </p:sp>
      <p:sp>
        <p:nvSpPr>
          <p:cNvPr id="112687" name="WordArt 47"/>
          <p:cNvSpPr>
            <a:spLocks noChangeArrowheads="1" noChangeShapeType="1" noTextEdit="1"/>
          </p:cNvSpPr>
          <p:nvPr/>
        </p:nvSpPr>
        <p:spPr bwMode="auto">
          <a:xfrm>
            <a:off x="5375920" y="4941174"/>
            <a:ext cx="239184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</a:t>
            </a:r>
          </a:p>
        </p:txBody>
      </p:sp>
      <p:sp>
        <p:nvSpPr>
          <p:cNvPr id="112688" name="WordArt 48"/>
          <p:cNvSpPr>
            <a:spLocks noChangeArrowheads="1" noChangeShapeType="1" noTextEdit="1"/>
          </p:cNvSpPr>
          <p:nvPr/>
        </p:nvSpPr>
        <p:spPr bwMode="auto">
          <a:xfrm>
            <a:off x="5951984" y="4941174"/>
            <a:ext cx="239184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Е</a:t>
            </a:r>
          </a:p>
        </p:txBody>
      </p:sp>
      <p:sp>
        <p:nvSpPr>
          <p:cNvPr id="25633" name="Text Box 49"/>
          <p:cNvSpPr txBox="1">
            <a:spLocks noChangeArrowheads="1"/>
          </p:cNvSpPr>
          <p:nvPr/>
        </p:nvSpPr>
        <p:spPr bwMode="auto">
          <a:xfrm>
            <a:off x="407368" y="5589243"/>
            <a:ext cx="10657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 i="0" dirty="0">
                <a:latin typeface="Arial" pitchFamily="34" charset="0"/>
                <a:cs typeface="Arial" pitchFamily="34" charset="0"/>
              </a:rPr>
              <a:t>5. Ученый, разгадавший тайну египетского письма</a:t>
            </a:r>
          </a:p>
        </p:txBody>
      </p:sp>
      <p:sp>
        <p:nvSpPr>
          <p:cNvPr id="112698" name="WordArt 58"/>
          <p:cNvSpPr>
            <a:spLocks noChangeArrowheads="1" noChangeShapeType="1" noTextEdit="1"/>
          </p:cNvSpPr>
          <p:nvPr/>
        </p:nvSpPr>
        <p:spPr bwMode="auto">
          <a:xfrm>
            <a:off x="6023997" y="6093302"/>
            <a:ext cx="23918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</a:t>
            </a:r>
          </a:p>
        </p:txBody>
      </p:sp>
      <p:sp>
        <p:nvSpPr>
          <p:cNvPr id="112699" name="WordArt 59"/>
          <p:cNvSpPr>
            <a:spLocks noChangeArrowheads="1" noChangeShapeType="1" noTextEdit="1"/>
          </p:cNvSpPr>
          <p:nvPr/>
        </p:nvSpPr>
        <p:spPr bwMode="auto">
          <a:xfrm>
            <a:off x="3863752" y="6093302"/>
            <a:ext cx="239184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</a:t>
            </a:r>
          </a:p>
        </p:txBody>
      </p:sp>
      <p:sp>
        <p:nvSpPr>
          <p:cNvPr id="112700" name="WordArt 60"/>
          <p:cNvSpPr>
            <a:spLocks noChangeArrowheads="1" noChangeShapeType="1" noTextEdit="1"/>
          </p:cNvSpPr>
          <p:nvPr/>
        </p:nvSpPr>
        <p:spPr bwMode="auto">
          <a:xfrm>
            <a:off x="5519936" y="6093302"/>
            <a:ext cx="239184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</a:t>
            </a:r>
          </a:p>
        </p:txBody>
      </p:sp>
      <p:sp>
        <p:nvSpPr>
          <p:cNvPr id="112701" name="WordArt 61"/>
          <p:cNvSpPr>
            <a:spLocks noChangeArrowheads="1" noChangeShapeType="1" noTextEdit="1"/>
          </p:cNvSpPr>
          <p:nvPr/>
        </p:nvSpPr>
        <p:spPr bwMode="auto">
          <a:xfrm>
            <a:off x="3287693" y="6093302"/>
            <a:ext cx="23918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112702" name="WordArt 62"/>
          <p:cNvSpPr>
            <a:spLocks noChangeArrowheads="1" noChangeShapeType="1" noTextEdit="1"/>
          </p:cNvSpPr>
          <p:nvPr/>
        </p:nvSpPr>
        <p:spPr bwMode="auto">
          <a:xfrm>
            <a:off x="4439816" y="6093302"/>
            <a:ext cx="239184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Ь</a:t>
            </a:r>
          </a:p>
        </p:txBody>
      </p:sp>
      <p:sp>
        <p:nvSpPr>
          <p:cNvPr id="112703" name="WordArt 63"/>
          <p:cNvSpPr>
            <a:spLocks noChangeArrowheads="1" noChangeShapeType="1" noTextEdit="1"/>
          </p:cNvSpPr>
          <p:nvPr/>
        </p:nvSpPr>
        <p:spPr bwMode="auto">
          <a:xfrm>
            <a:off x="4943872" y="6093302"/>
            <a:ext cx="239184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Л</a:t>
            </a:r>
          </a:p>
        </p:txBody>
      </p:sp>
      <p:sp>
        <p:nvSpPr>
          <p:cNvPr id="112704" name="WordArt 64"/>
          <p:cNvSpPr>
            <a:spLocks noChangeArrowheads="1" noChangeShapeType="1" noTextEdit="1"/>
          </p:cNvSpPr>
          <p:nvPr/>
        </p:nvSpPr>
        <p:spPr bwMode="auto">
          <a:xfrm>
            <a:off x="7608173" y="6093302"/>
            <a:ext cx="23918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Ш</a:t>
            </a:r>
          </a:p>
        </p:txBody>
      </p:sp>
      <p:sp>
        <p:nvSpPr>
          <p:cNvPr id="112705" name="WordArt 65"/>
          <p:cNvSpPr>
            <a:spLocks noChangeArrowheads="1" noChangeShapeType="1" noTextEdit="1"/>
          </p:cNvSpPr>
          <p:nvPr/>
        </p:nvSpPr>
        <p:spPr bwMode="auto">
          <a:xfrm>
            <a:off x="7104117" y="6093302"/>
            <a:ext cx="23918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</a:t>
            </a:r>
          </a:p>
        </p:txBody>
      </p:sp>
      <p:sp>
        <p:nvSpPr>
          <p:cNvPr id="112706" name="WordArt 66"/>
          <p:cNvSpPr>
            <a:spLocks noChangeArrowheads="1" noChangeShapeType="1" noTextEdit="1"/>
          </p:cNvSpPr>
          <p:nvPr/>
        </p:nvSpPr>
        <p:spPr bwMode="auto">
          <a:xfrm>
            <a:off x="6528053" y="6093302"/>
            <a:ext cx="239183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О</a:t>
            </a:r>
          </a:p>
        </p:txBody>
      </p:sp>
      <p:sp>
        <p:nvSpPr>
          <p:cNvPr id="45" name="object 2"/>
          <p:cNvSpPr>
            <a:spLocks/>
          </p:cNvSpPr>
          <p:nvPr/>
        </p:nvSpPr>
        <p:spPr bwMode="auto">
          <a:xfrm>
            <a:off x="0" y="3221"/>
            <a:ext cx="12192000" cy="1121567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ПУТАНИЦА</a:t>
            </a:r>
            <a:endParaRPr lang="ru-RU" sz="4800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38728E-6 L -0.05678 1.3872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2 1.38728E-6 L 0.0868 1.3872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38728E-6 L -0.0585 1.38728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1.48148E-6 L 0.02639 1.481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1.48148E-6 L 0.16198 1.48148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05053 3.7037E-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3.7037E-7 L -0.09774 3.7037E-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1026 3.7037E-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3.7037E-7 L 0.04549 3.7037E-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2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3.7037E-7 L 0.1934 3.7037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2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6 1.85185E-6 L -0.28906 1.85185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2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10417 1.85185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2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10417 1.85185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2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3 1.85185E-6 L 0.0435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1.85185E-6 L 0.13055 1.85185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2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1.85185E-6 L 0.25643 1.85185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0.22257 4.07407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-0.12447 4.07407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2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06302 4.07407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06145 4.07407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72 4.07407E-6 L 0.05434 4.07407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2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4.07407E-6 L 0.22864 4.07407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-0.38767 -3.7037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2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14757 -3.7037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2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7 -3.7037E-6 L 0.04966 -3.7037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12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-0.09323 -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2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3.7037E-6 L -0.09635 -3.7037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2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3.7037E-6 L 0.10069 -3.7037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2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3.7037E-6 L 0.19444 -3.7037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2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33855 -3.7037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12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3.7037E-6 L 0.04757 -3.7037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12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1" grpId="0" animBg="1"/>
      <p:bldP spid="112652" grpId="0" animBg="1"/>
      <p:bldP spid="112653" grpId="0" animBg="1"/>
      <p:bldP spid="112654" grpId="0" animBg="1"/>
      <p:bldP spid="112655" grpId="0" animBg="1"/>
      <p:bldP spid="112656" grpId="0" animBg="1"/>
      <p:bldP spid="112667" grpId="0" animBg="1"/>
      <p:bldP spid="112668" grpId="0" animBg="1"/>
      <p:bldP spid="112669" grpId="0" animBg="1"/>
      <p:bldP spid="112670" grpId="0" animBg="1"/>
      <p:bldP spid="112671" grpId="0" animBg="1"/>
      <p:bldP spid="112674" grpId="0" animBg="1"/>
      <p:bldP spid="112676" grpId="0" animBg="1"/>
      <p:bldP spid="112677" grpId="0" animBg="1"/>
      <p:bldP spid="112678" grpId="0" animBg="1"/>
      <p:bldP spid="112679" grpId="0" animBg="1"/>
      <p:bldP spid="112680" grpId="0" animBg="1"/>
      <p:bldP spid="112683" grpId="0" animBg="1"/>
      <p:bldP spid="112684" grpId="0" animBg="1"/>
      <p:bldP spid="112685" grpId="0" animBg="1"/>
      <p:bldP spid="112686" grpId="0" animBg="1"/>
      <p:bldP spid="112687" grpId="0" animBg="1"/>
      <p:bldP spid="112688" grpId="0" animBg="1"/>
      <p:bldP spid="112698" grpId="0" animBg="1"/>
      <p:bldP spid="112699" grpId="0" animBg="1"/>
      <p:bldP spid="112700" grpId="0" animBg="1"/>
      <p:bldP spid="112701" grpId="0" animBg="1"/>
      <p:bldP spid="112702" grpId="0" animBg="1"/>
      <p:bldP spid="112703" grpId="0" animBg="1"/>
      <p:bldP spid="112704" grpId="0" animBg="1"/>
      <p:bldP spid="112705" grpId="0" animBg="1"/>
      <p:bldP spid="1127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368" y="2420888"/>
            <a:ext cx="4032448" cy="25922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376" y="1772816"/>
            <a:ext cx="2688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613245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3512" y="148478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latin typeface="Arial" pitchFamily="34" charset="0"/>
                <a:cs typeface="Arial" pitchFamily="34" charset="0"/>
              </a:rPr>
              <a:t>//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i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0016" y="2564904"/>
            <a:ext cx="3264363" cy="2301375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 rot="18427620">
            <a:off x="7726434" y="2759381"/>
            <a:ext cx="2286348" cy="710917"/>
          </a:xfrm>
          <a:prstGeom prst="left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840416" y="3212976"/>
            <a:ext cx="941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err="1">
                <a:latin typeface="Arial" pitchFamily="34" charset="0"/>
                <a:cs typeface="Arial" pitchFamily="34" charset="0"/>
              </a:rPr>
              <a:t>ь</a:t>
            </a:r>
            <a:endParaRPr lang="ru-RU" sz="9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68" y="5157192"/>
            <a:ext cx="23096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2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6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корова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80176" y="5157192"/>
            <a:ext cx="14623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пол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791744" y="5589240"/>
            <a:ext cx="2965741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АКРОПОЛЬ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-2691680"/>
            <a:ext cx="10753195" cy="96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2200" dirty="0" smtClean="0">
                <a:latin typeface="Arial" pitchFamily="34" charset="0"/>
                <a:cs typeface="Arial" pitchFamily="34" charset="0"/>
              </a:rPr>
              <a:t>а</a:t>
            </a:r>
            <a:endParaRPr lang="ru-RU" sz="6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9856" y="2420888"/>
            <a:ext cx="441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7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8642" y="1844824"/>
            <a:ext cx="4902673" cy="3456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44140" y="764705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Arial" pitchFamily="34" charset="0"/>
                <a:cs typeface="Arial" pitchFamily="34" charset="0"/>
              </a:rPr>
              <a:t>,,</a:t>
            </a:r>
            <a:endParaRPr lang="ru-RU" sz="7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6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69532">
            <a:off x="2831639" y="3356992"/>
            <a:ext cx="1728192" cy="8616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1531" y="5085185"/>
            <a:ext cx="4416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                ,</a:t>
            </a:r>
          </a:p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Ва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– вилы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]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16214" y="5085185"/>
            <a:ext cx="2338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      , ,</a:t>
            </a:r>
          </a:p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слон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]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943872" y="5373216"/>
            <a:ext cx="2965741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ВАВИЛОН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Картинка 4 из 115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3268" y="1601788"/>
            <a:ext cx="9313333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2832105" y="2420938"/>
            <a:ext cx="7152217" cy="2025650"/>
            <a:chOff x="1338" y="1525"/>
            <a:chExt cx="3379" cy="127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338" y="1525"/>
              <a:ext cx="1671" cy="1160"/>
              <a:chOff x="2241" y="2214"/>
              <a:chExt cx="3500" cy="2312"/>
            </a:xfrm>
          </p:grpSpPr>
          <p:pic>
            <p:nvPicPr>
              <p:cNvPr id="36875" name="i-main-pic" descr="Картинка 5 из 22"/>
              <p:cNvPicPr>
                <a:picLocks noChangeAspect="1" noChangeArrowheads="1"/>
              </p:cNvPicPr>
              <p:nvPr/>
            </p:nvPicPr>
            <p:blipFill>
              <a:blip r:embed="rId3" r:link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7217" t="10651" r="54807" b="3604"/>
              <a:stretch>
                <a:fillRect/>
              </a:stretch>
            </p:blipFill>
            <p:spPr bwMode="auto">
              <a:xfrm>
                <a:off x="3719" y="2832"/>
                <a:ext cx="16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876" name="WordArt 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965" y="2884"/>
                <a:ext cx="123" cy="10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6600">
                        <a:alpha val="50195"/>
                      </a:srgbClr>
                    </a:solidFill>
                    <a:latin typeface="Times New Roman"/>
                    <a:cs typeface="Times New Roman"/>
                  </a:rPr>
                  <a:t>,,</a:t>
                </a:r>
              </a:p>
            </p:txBody>
          </p:sp>
          <p:sp>
            <p:nvSpPr>
              <p:cNvPr id="36877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41" y="2214"/>
                <a:ext cx="3500" cy="231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3333CC"/>
                      </a:solidFill>
                      <a:round/>
                      <a:headEnd/>
                      <a:tailEnd/>
                    </a:ln>
                    <a:solidFill>
                      <a:srgbClr val="B2B2B2">
                        <a:alpha val="50195"/>
                      </a:srgbClr>
                    </a:solidFill>
                    <a:effectLst>
                      <a:outerShdw dist="45791" dir="2021404" algn="ctr" rotWithShape="0">
                        <a:srgbClr val="9999FF"/>
                      </a:outerShdw>
                    </a:effectLst>
                    <a:latin typeface="Bookman Old Style"/>
                  </a:rPr>
                  <a:t>А</a:t>
                </a:r>
              </a:p>
            </p:txBody>
          </p:sp>
        </p:grpSp>
        <p:pic>
          <p:nvPicPr>
            <p:cNvPr id="36874" name="Picture 36" descr="Без имени-2копирование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07" y="1593"/>
              <a:ext cx="161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655840" y="5733256"/>
            <a:ext cx="2965741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ВАВИЛОН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Картинка 4 из 115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3268" y="1601788"/>
            <a:ext cx="9313333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19967" y="2708275"/>
            <a:ext cx="6248400" cy="1727200"/>
            <a:chOff x="1881" y="5094"/>
            <a:chExt cx="7380" cy="2719"/>
          </a:xfrm>
        </p:grpSpPr>
        <p:pic>
          <p:nvPicPr>
            <p:cNvPr id="40969" name="i-main-pic" descr="Картинка 48 из 2232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r:link="rId6" cstate="print"/>
            <a:srcRect/>
            <a:stretch>
              <a:fillRect/>
            </a:stretch>
          </p:blipFill>
          <p:spPr bwMode="auto">
            <a:xfrm>
              <a:off x="1881" y="5094"/>
              <a:ext cx="3066" cy="2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0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221" y="5274"/>
              <a:ext cx="1083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45791" dir="2021404" algn="ctr" rotWithShape="0">
                      <a:srgbClr val="C0C0C0"/>
                    </a:outerShdw>
                  </a:effectLst>
                  <a:latin typeface="Arial"/>
                  <a:cs typeface="Arial"/>
                </a:rPr>
                <a:t>е=и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5121" y="5454"/>
              <a:ext cx="4140" cy="2340"/>
              <a:chOff x="5481" y="5814"/>
              <a:chExt cx="4140" cy="2340"/>
            </a:xfrm>
          </p:grpSpPr>
          <p:sp>
            <p:nvSpPr>
              <p:cNvPr id="40973" name="AutoShape 9"/>
              <p:cNvSpPr>
                <a:spLocks noChangeArrowheads="1"/>
              </p:cNvSpPr>
              <p:nvPr/>
            </p:nvSpPr>
            <p:spPr bwMode="auto">
              <a:xfrm>
                <a:off x="5481" y="5814"/>
                <a:ext cx="4140" cy="2340"/>
              </a:xfrm>
              <a:prstGeom prst="parallelogram">
                <a:avLst>
                  <a:gd name="adj" fmla="val 77953"/>
                </a:avLst>
              </a:prstGeom>
              <a:solidFill>
                <a:srgbClr val="CCFFCC"/>
              </a:solidFill>
              <a:ln w="9525">
                <a:miter lim="800000"/>
                <a:headEnd/>
                <a:tailEnd/>
              </a:ln>
              <a:effectLst/>
              <a:scene3d>
                <a:camera prst="legacyPerspectiveRight">
                  <a:rot lat="20999997" lon="20999997" rev="0"/>
                </a:camera>
                <a:lightRig rig="legacyFlat4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>
                <a:flatTx/>
              </a:bodyPr>
              <a:lstStyle/>
              <a:p>
                <a:pPr eaLnBrk="1" hangingPunct="1"/>
                <a:endParaRPr lang="ru-RU"/>
              </a:p>
            </p:txBody>
          </p:sp>
          <p:sp>
            <p:nvSpPr>
              <p:cNvPr id="40974" name="WordArt 10"/>
              <p:cNvSpPr>
                <a:spLocks noChangeArrowheads="1" noChangeShapeType="1" noTextEdit="1"/>
              </p:cNvSpPr>
              <p:nvPr/>
            </p:nvSpPr>
            <p:spPr bwMode="auto">
              <a:xfrm rot="228878">
                <a:off x="6920" y="6545"/>
                <a:ext cx="1794" cy="36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41495"/>
                  </a:avLst>
                </a:prstTxWarp>
              </a:bodyPr>
              <a:lstStyle/>
              <a:p>
                <a:pPr algn="ctr"/>
                <a:r>
                  <a:rPr lang="ru-RU" sz="3600" kern="10">
                    <a:ln w="12700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800000">
                        <a:alpha val="50195"/>
                      </a:srgbClr>
                    </a:solidFill>
                    <a:effectLst>
                      <a:outerShdw dist="45791" dir="2021404" algn="ctr" rotWithShape="0">
                        <a:srgbClr val="C0C0C0"/>
                      </a:outerShdw>
                    </a:effectLst>
                    <a:latin typeface="Book Antiqua"/>
                  </a:rPr>
                  <a:t>Пропись</a:t>
                </a:r>
              </a:p>
            </p:txBody>
          </p:sp>
        </p:grpSp>
        <p:sp>
          <p:nvSpPr>
            <p:cNvPr id="40972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6201" y="5634"/>
              <a:ext cx="360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Bookman Old Style"/>
                </a:rPr>
                <a:t>,,</a:t>
              </a:r>
            </a:p>
          </p:txBody>
        </p:sp>
      </p:grpSp>
      <p:sp>
        <p:nvSpPr>
          <p:cNvPr id="15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439816" y="5733256"/>
            <a:ext cx="2965741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КЛИНОПИСЬ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16"/>
            <a:ext cx="613447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Я знак, я буква, слово, слог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Для многих знания исток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Меня могли нарисовать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 на папирусе писать.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Я - составная алфавита.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Где гласных нет,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 древнее мое письмо забыто…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 descr="https://pbs.twimg.com/profile_banners/1360676688/1475068720/1500x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096" y="1268760"/>
            <a:ext cx="4176464" cy="1666156"/>
          </a:xfrm>
          <a:prstGeom prst="rect">
            <a:avLst/>
          </a:prstGeom>
          <a:noFill/>
        </p:spPr>
      </p:pic>
      <p:pic>
        <p:nvPicPr>
          <p:cNvPr id="57348" name="Picture 4" descr="http://knigoplaneta.ru/wp-content/uploads/2014/03/papirus.jpg"/>
          <p:cNvPicPr>
            <a:picLocks noChangeAspect="1" noChangeArrowheads="1"/>
          </p:cNvPicPr>
          <p:nvPr/>
        </p:nvPicPr>
        <p:blipFill>
          <a:blip r:embed="rId3" cstate="print"/>
          <a:srcRect l="4478" t="9898" r="3721" b="6886"/>
          <a:stretch>
            <a:fillRect/>
          </a:stretch>
        </p:blipFill>
        <p:spPr bwMode="auto">
          <a:xfrm>
            <a:off x="5951984" y="2996952"/>
            <a:ext cx="6048672" cy="3559420"/>
          </a:xfrm>
          <a:prstGeom prst="rect">
            <a:avLst/>
          </a:prstGeom>
          <a:noFill/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847528" y="6021288"/>
            <a:ext cx="302433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ИЕРОГЛИФЫ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77" t="30313" r="2756" b="35454"/>
          <a:stretch>
            <a:fillRect/>
          </a:stretch>
        </p:blipFill>
        <p:spPr bwMode="auto">
          <a:xfrm>
            <a:off x="8976320" y="4797157"/>
            <a:ext cx="1534749" cy="110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479376" y="1268760"/>
            <a:ext cx="102251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По-китайски «человек» будет «</a:t>
            </a:r>
            <a:r>
              <a:rPr lang="ru-RU" sz="32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жэнь</a:t>
            </a:r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», это слово обозначается особым </a:t>
            </a:r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знаком.</a:t>
            </a:r>
            <a:endParaRPr lang="ru-RU" sz="32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85" name="Text Box 7"/>
          <p:cNvSpPr txBox="1">
            <a:spLocks noChangeArrowheads="1"/>
          </p:cNvSpPr>
          <p:nvPr/>
        </p:nvSpPr>
        <p:spPr bwMode="auto">
          <a:xfrm>
            <a:off x="551388" y="2924944"/>
            <a:ext cx="844761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Слово «ограда» по-китайски «</a:t>
            </a:r>
            <a:r>
              <a:rPr lang="ru-RU" sz="32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вэй</a:t>
            </a:r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»и обозначается другим знаком. </a:t>
            </a:r>
          </a:p>
        </p:txBody>
      </p:sp>
      <p:sp>
        <p:nvSpPr>
          <p:cNvPr id="71686" name="Text Box 8"/>
          <p:cNvSpPr txBox="1">
            <a:spLocks noChangeArrowheads="1"/>
          </p:cNvSpPr>
          <p:nvPr/>
        </p:nvSpPr>
        <p:spPr bwMode="auto">
          <a:xfrm>
            <a:off x="983432" y="4365107"/>
            <a:ext cx="84476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Оба этих знака, взятые вместе, означают третье слово, по-китайски «</a:t>
            </a:r>
            <a:r>
              <a:rPr lang="ru-RU" sz="32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цю</a:t>
            </a:r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». Что обозначает это слово?</a:t>
            </a:r>
            <a:endParaRPr lang="ru-RU" sz="32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8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284" r="77063" b="31534"/>
          <a:stretch>
            <a:fillRect/>
          </a:stretch>
        </p:blipFill>
        <p:spPr bwMode="auto">
          <a:xfrm>
            <a:off x="9840416" y="1628800"/>
            <a:ext cx="1656184" cy="124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9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560" t="30750" r="40660" b="36324"/>
          <a:stretch>
            <a:fillRect/>
          </a:stretch>
        </p:blipFill>
        <p:spPr bwMode="auto">
          <a:xfrm>
            <a:off x="8616280" y="2996957"/>
            <a:ext cx="1272240" cy="95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472264" y="6093296"/>
            <a:ext cx="2965741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РАБ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63357" y="1484790"/>
            <a:ext cx="7598619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ru-RU" i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.</a:t>
            </a:r>
            <a:endParaRPr lang="ru-RU" i="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 algn="ctr" eaLnBrk="1" hangingPunct="1">
              <a:defRPr/>
            </a:pPr>
            <a:r>
              <a:rPr lang="ru-RU" sz="3600" b="1" i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Начало в алфавите вы найдите.</a:t>
            </a:r>
          </a:p>
          <a:p>
            <a:pPr algn="ctr" eaLnBrk="1" hangingPunct="1">
              <a:defRPr/>
            </a:pPr>
            <a:r>
              <a:rPr lang="ru-RU" sz="3600" b="1" i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Затем к вершине их пойдите.</a:t>
            </a:r>
          </a:p>
          <a:p>
            <a:pPr algn="ctr" eaLnBrk="1" hangingPunct="1">
              <a:defRPr/>
            </a:pPr>
            <a:r>
              <a:rPr lang="ru-RU" sz="3600" b="1" i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 если вместе их  возьмешь,</a:t>
            </a:r>
          </a:p>
          <a:p>
            <a:pPr algn="ctr" eaLnBrk="1" hangingPunct="1">
              <a:defRPr/>
            </a:pPr>
            <a:r>
              <a:rPr lang="ru-RU" sz="3600" b="1" i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То рыночную  </a:t>
            </a:r>
            <a:r>
              <a:rPr lang="ru-RU" sz="3600" b="1" i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площадь </a:t>
            </a:r>
            <a:endParaRPr lang="ru-RU" sz="3600" b="1" i="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3600" b="1" i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Греции  </a:t>
            </a:r>
            <a:r>
              <a:rPr lang="ru-RU" sz="3600" b="1" i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найдешь.</a:t>
            </a: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703512" y="5373216"/>
            <a:ext cx="3888432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 + ГОРА = АГОРА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http://i1.ytimg.com/vi/zHzebnBrBag/maxresdefault.jpg"/>
          <p:cNvPicPr>
            <a:picLocks noChangeAspect="1" noChangeArrowheads="1"/>
          </p:cNvPicPr>
          <p:nvPr/>
        </p:nvPicPr>
        <p:blipFill>
          <a:blip r:embed="rId2" cstate="print"/>
          <a:srcRect l="15947" r="16723"/>
          <a:stretch>
            <a:fillRect/>
          </a:stretch>
        </p:blipFill>
        <p:spPr bwMode="auto">
          <a:xfrm>
            <a:off x="7752184" y="1412776"/>
            <a:ext cx="4248472" cy="4993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360" y="1484784"/>
            <a:ext cx="7992888" cy="4608512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Tx/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Древние греки вели обширную торговлю со всеми странами Средиземноморья, и в Грецию стекались товары и диковинки со всех стран. Именно таким образом в Грецию попало и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- по преданию,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привезли в Фивы из Финикии.  Потом греки добавили к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ЭТОМУ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еще кое-что, сделав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популярным во всем мире. Что же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 marL="0" indent="0" algn="ctr" eaLnBrk="1" hangingPunct="1">
              <a:buFontTx/>
              <a:buNone/>
            </a:pPr>
            <a:endParaRPr lang="ru-RU" sz="2000" dirty="0" smtClean="0">
              <a:solidFill>
                <a:srgbClr val="000066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ru-RU" sz="2000" dirty="0" smtClean="0">
              <a:solidFill>
                <a:srgbClr val="000066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ru-RU" sz="2000" dirty="0" smtClean="0">
              <a:solidFill>
                <a:srgbClr val="000066"/>
              </a:solidFill>
            </a:endParaRPr>
          </a:p>
        </p:txBody>
      </p:sp>
      <p:pic>
        <p:nvPicPr>
          <p:cNvPr id="5" name="Picture 13" descr="fo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2264" y="1268760"/>
            <a:ext cx="3024336" cy="164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fs00.infourok.ru/images/doc/265/270052/1/img17.jpg"/>
          <p:cNvPicPr>
            <a:picLocks noChangeAspect="1" noChangeArrowheads="1"/>
          </p:cNvPicPr>
          <p:nvPr/>
        </p:nvPicPr>
        <p:blipFill>
          <a:blip r:embed="rId3" cstate="print"/>
          <a:srcRect l="4725" t="22050" r="55901" b="7601"/>
          <a:stretch>
            <a:fillRect/>
          </a:stretch>
        </p:blipFill>
        <p:spPr bwMode="auto">
          <a:xfrm>
            <a:off x="8472264" y="3356998"/>
            <a:ext cx="2952328" cy="3228839"/>
          </a:xfrm>
          <a:prstGeom prst="rect">
            <a:avLst/>
          </a:prstGeom>
          <a:noFill/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071664" y="6165304"/>
            <a:ext cx="2965741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АЛФАВИТ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95405" y="1988846"/>
            <a:ext cx="4320479" cy="3240359"/>
            <a:chOff x="5121" y="5094"/>
            <a:chExt cx="1710" cy="1455"/>
          </a:xfrm>
        </p:grpSpPr>
        <p:sp>
          <p:nvSpPr>
            <p:cNvPr id="95265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5121" y="5371"/>
              <a:ext cx="1710" cy="11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>
                      <a:alpha val="72156"/>
                    </a:srgbClr>
                  </a:solidFill>
                  <a:latin typeface="Book Antiqua"/>
                </a:rPr>
                <a:t>ЦЕ</a:t>
              </a:r>
            </a:p>
          </p:txBody>
        </p:sp>
        <p:sp>
          <p:nvSpPr>
            <p:cNvPr id="95266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5481" y="5094"/>
              <a:ext cx="1080" cy="145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40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>
                      <a:alpha val="72156"/>
                    </a:srgbClr>
                  </a:solidFill>
                  <a:latin typeface="Book Antiqua"/>
                </a:rPr>
                <a:t>РЬ</a:t>
              </a:r>
            </a:p>
          </p:txBody>
        </p:sp>
      </p:grpSp>
      <p:sp>
        <p:nvSpPr>
          <p:cNvPr id="39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168013" y="1700808"/>
            <a:ext cx="456631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Он  ввел однажды </a:t>
            </a:r>
          </a:p>
          <a:p>
            <a:pPr algn="ctr"/>
            <a:r>
              <a:rPr lang="ru-RU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календарь.</a:t>
            </a:r>
          </a:p>
          <a:p>
            <a:pPr algn="ctr"/>
            <a:r>
              <a:rPr lang="ru-RU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так кто же это </a:t>
            </a:r>
          </a:p>
          <a:p>
            <a:pPr algn="ctr"/>
            <a:r>
              <a:rPr lang="ru-RU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– отгадай?</a:t>
            </a:r>
            <a:endParaRPr lang="ru-RU" sz="3600" dirty="0"/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6888088" y="4581128"/>
            <a:ext cx="2965741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ЦЕЗАРЬ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23392" y="1220916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ИГРЫ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479421" y="2292486"/>
            <a:ext cx="1123324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ЗАГАДКИ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51384" y="3429000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ШАРАДЫ</a:t>
            </a:r>
            <a:endParaRPr lang="ru-RU" sz="4000" dirty="0" smtClean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1384" y="4437112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ГОЛОВОЛОМКИ</a:t>
            </a:r>
            <a:endParaRPr lang="ru-RU" sz="4000" dirty="0" smtClean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19404" y="5373217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РЕБУСЫ</a:t>
            </a:r>
            <a:endParaRPr lang="ru-RU" sz="4000" dirty="0" smtClean="0"/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7" grpId="0" animBg="1" autoUpdateAnimBg="0"/>
      <p:bldP spid="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23992" y="1600216"/>
            <a:ext cx="5256584" cy="4525963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Древний город;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Назван в честь богини;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Центр ремесла, торговли и кораблестроения;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Столица современного европейского государства.</a:t>
            </a:r>
          </a:p>
          <a:p>
            <a:endParaRPr lang="ru-RU" dirty="0"/>
          </a:p>
        </p:txBody>
      </p:sp>
      <p:pic>
        <p:nvPicPr>
          <p:cNvPr id="17410" name="Picture 2" descr="афины "/>
          <p:cNvPicPr>
            <a:picLocks noChangeAspect="1" noChangeArrowheads="1"/>
          </p:cNvPicPr>
          <p:nvPr/>
        </p:nvPicPr>
        <p:blipFill>
          <a:blip r:embed="rId2" cstate="print"/>
          <a:srcRect t="13433"/>
          <a:stretch>
            <a:fillRect/>
          </a:stretch>
        </p:blipFill>
        <p:spPr bwMode="auto">
          <a:xfrm>
            <a:off x="335360" y="1700808"/>
            <a:ext cx="5616624" cy="4608512"/>
          </a:xfrm>
          <a:prstGeom prst="rect">
            <a:avLst/>
          </a:prstGeom>
          <a:noFill/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919536" y="6093296"/>
            <a:ext cx="2965741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АФИНЫ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16"/>
            <a:ext cx="6278488" cy="38450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По берегам реки Евфрат</a:t>
            </a:r>
          </a:p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Был город всем на удивленье:</a:t>
            </a:r>
          </a:p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Башни стоят, </a:t>
            </a:r>
          </a:p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Сады «висят», </a:t>
            </a:r>
          </a:p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А храмы, просто загляденье.</a:t>
            </a: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https://sad.al-sax.ru/assets/img/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2" y="1556792"/>
            <a:ext cx="5087888" cy="4824536"/>
          </a:xfrm>
          <a:prstGeom prst="rect">
            <a:avLst/>
          </a:prstGeom>
          <a:noFill/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279576" y="5949280"/>
            <a:ext cx="2965741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ВАВИЛОН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16"/>
            <a:ext cx="563041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Человек взял палку, камень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И связал.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Ему не лень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Им работать целый день.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Он деревья рубит им.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Чем? 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Спеши назвать каким? </a:t>
            </a:r>
          </a:p>
          <a:p>
            <a:endParaRPr lang="ru-RU" dirty="0"/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https://img2.freepng.ru/20180526/bbq/kisspng-stone-age-axe-stone-tool-melee-weapon-5b09e3dc0ce3d6.3106571615273748120528.jpg"/>
          <p:cNvPicPr>
            <a:picLocks noChangeAspect="1" noChangeArrowheads="1"/>
          </p:cNvPicPr>
          <p:nvPr/>
        </p:nvPicPr>
        <p:blipFill>
          <a:blip r:embed="rId2" cstate="print"/>
          <a:srcRect l="19320" r="17681"/>
          <a:stretch>
            <a:fillRect/>
          </a:stretch>
        </p:blipFill>
        <p:spPr bwMode="auto">
          <a:xfrm>
            <a:off x="6240016" y="4077072"/>
            <a:ext cx="5400600" cy="2144689"/>
          </a:xfrm>
          <a:prstGeom prst="rect">
            <a:avLst/>
          </a:prstGeom>
          <a:noFill/>
        </p:spPr>
      </p:pic>
      <p:pic>
        <p:nvPicPr>
          <p:cNvPr id="46084" name="Picture 4" descr="https://avatars.mds.yandex.net/get-zen_doc/1585195/pub_5e242081d4f07a00adc1fc1f_5e2421dd1a860800ac4423fa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1196752"/>
            <a:ext cx="5312532" cy="2592288"/>
          </a:xfrm>
          <a:prstGeom prst="rect">
            <a:avLst/>
          </a:prstGeom>
          <a:noFill/>
        </p:spPr>
      </p:pic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911424" y="5949280"/>
            <a:ext cx="4032448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КАМЕННЫЙ ТОПОР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16"/>
            <a:ext cx="5198368" cy="40610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Этот миг давно случился.</a:t>
            </a:r>
          </a:p>
          <a:p>
            <a:pPr>
              <a:buNone/>
            </a:pP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Человек здесь появился.</a:t>
            </a:r>
          </a:p>
          <a:p>
            <a:pPr>
              <a:buNone/>
            </a:pP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Где же это? Отвечай!</a:t>
            </a:r>
          </a:p>
          <a:p>
            <a:pPr>
              <a:buNone/>
            </a:pPr>
            <a:r>
              <a:rPr lang="ru-RU" sz="3900" b="1" dirty="0" smtClean="0">
                <a:latin typeface="Arial" pitchFamily="34" charset="0"/>
                <a:cs typeface="Arial" pitchFamily="34" charset="0"/>
              </a:rPr>
              <a:t>Здесь – в ущелье…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343472" y="5733256"/>
            <a:ext cx="2965741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ОЛДУВАЙ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s://sun3-13.userapi.com/J3702wDp-XP6c2eeV5khh8caRSrKqRG0oUN2QA/rPyzpSzFpUw.jpg"/>
          <p:cNvPicPr>
            <a:picLocks noChangeAspect="1" noChangeArrowheads="1"/>
          </p:cNvPicPr>
          <p:nvPr/>
        </p:nvPicPr>
        <p:blipFill>
          <a:blip r:embed="rId2" cstate="print"/>
          <a:srcRect t="15120" b="16001"/>
          <a:stretch>
            <a:fillRect/>
          </a:stretch>
        </p:blipFill>
        <p:spPr bwMode="auto">
          <a:xfrm>
            <a:off x="5951984" y="1268760"/>
            <a:ext cx="5715000" cy="2952328"/>
          </a:xfrm>
          <a:prstGeom prst="rect">
            <a:avLst/>
          </a:prstGeom>
          <a:noFill/>
        </p:spPr>
      </p:pic>
      <p:pic>
        <p:nvPicPr>
          <p:cNvPr id="8196" name="Picture 4" descr="https://onenaturehotels.com/nyaruswiga/images/bg_experiences/adventure/gorge/gorg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92" y="4365104"/>
            <a:ext cx="5688632" cy="22768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16"/>
            <a:ext cx="584644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Это друг был людям нужен,</a:t>
            </a:r>
          </a:p>
          <a:p>
            <a:pPr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Есть с ним и обед, и ужин.</a:t>
            </a:r>
          </a:p>
          <a:p>
            <a:pPr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Зверя гонит за версту</a:t>
            </a:r>
          </a:p>
          <a:p>
            <a:pPr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И рассеет темноту,</a:t>
            </a:r>
          </a:p>
          <a:p>
            <a:pPr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Даже если снег ложится –</a:t>
            </a:r>
          </a:p>
          <a:p>
            <a:pPr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От него тепло струится.</a:t>
            </a:r>
          </a:p>
          <a:p>
            <a:pPr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Только зря его не тронь –</a:t>
            </a:r>
          </a:p>
          <a:p>
            <a:pPr>
              <a:buNone/>
            </a:pPr>
            <a:r>
              <a:rPr lang="ru-RU" sz="3500" b="1" dirty="0" smtClean="0">
                <a:latin typeface="Arial" pitchFamily="34" charset="0"/>
                <a:cs typeface="Arial" pitchFamily="34" charset="0"/>
              </a:rPr>
              <a:t>Жжётся первый друг - …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AG00355_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2" y="1268760"/>
            <a:ext cx="191620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i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8365" y="4077073"/>
            <a:ext cx="2372783" cy="242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ello_html_m428986b6.png"/>
          <p:cNvPicPr/>
          <p:nvPr/>
        </p:nvPicPr>
        <p:blipFill>
          <a:blip r:embed="rId4" cstate="print"/>
          <a:srcRect l="4899" t="15060" r="7353" b="4747"/>
          <a:stretch>
            <a:fillRect/>
          </a:stretch>
        </p:blipFill>
        <p:spPr bwMode="auto">
          <a:xfrm>
            <a:off x="8760296" y="1700808"/>
            <a:ext cx="28803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ello_html_m6360b22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3993" y="4581128"/>
            <a:ext cx="3024179" cy="169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415480" y="6093296"/>
            <a:ext cx="2965741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ОГОНЬ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16"/>
            <a:ext cx="5990456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Как здесь сыро и темно.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Где же дверь и где окно?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Ход наружу – лаз звериный,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Пол из камня или глины.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Люди в древности, как звери,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Жили в сумрачной …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xn----stb8d.xn--p1ai/wp-content/uploads/1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6040" y="1196752"/>
            <a:ext cx="5184576" cy="2376264"/>
          </a:xfrm>
          <a:prstGeom prst="rect">
            <a:avLst/>
          </a:prstGeom>
          <a:noFill/>
        </p:spPr>
      </p:pic>
      <p:pic>
        <p:nvPicPr>
          <p:cNvPr id="6148" name="Picture 4" descr="http://kamin.spb.ru/kg_images/pervobitnie-lu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8" y="4005064"/>
            <a:ext cx="5112568" cy="2521118"/>
          </a:xfrm>
          <a:prstGeom prst="rect">
            <a:avLst/>
          </a:prstGeom>
          <a:noFill/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415480" y="5949280"/>
            <a:ext cx="2965741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ПЕЩЕРЕ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16"/>
            <a:ext cx="4838328" cy="377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От бизонов и быков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Здесь не видно потолков.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На стене – картина мира,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Всё в пещере …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.pinimg.com/736x/29/d9/80/29d9801679e6c9111d798a1216524a54--lascaux-homo-sapi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3993" y="1268760"/>
            <a:ext cx="5759203" cy="2880320"/>
          </a:xfrm>
          <a:prstGeom prst="rect">
            <a:avLst/>
          </a:prstGeom>
          <a:noFill/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://staslandia.ru/thumb/2/XkbhWbW875B9KWd19n2Frg/r/d/monpayslahauteprovenceblog50com_2a_dub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8" y="4293096"/>
            <a:ext cx="2088232" cy="2304256"/>
          </a:xfrm>
          <a:prstGeom prst="rect">
            <a:avLst/>
          </a:prstGeom>
          <a:noFill/>
        </p:spPr>
      </p:pic>
      <p:pic>
        <p:nvPicPr>
          <p:cNvPr id="5126" name="Picture 6" descr="http://history-doc.ru/wp-content/uploads/2019/11/1-113-1024x768.jpg"/>
          <p:cNvPicPr>
            <a:picLocks noChangeAspect="1" noChangeArrowheads="1"/>
          </p:cNvPicPr>
          <p:nvPr/>
        </p:nvPicPr>
        <p:blipFill>
          <a:blip r:embed="rId4" cstate="print"/>
          <a:srcRect l="22695" t="10064" r="20696"/>
          <a:stretch>
            <a:fillRect/>
          </a:stretch>
        </p:blipFill>
        <p:spPr bwMode="auto">
          <a:xfrm>
            <a:off x="9336361" y="4221088"/>
            <a:ext cx="2031715" cy="2420888"/>
          </a:xfrm>
          <a:prstGeom prst="rect">
            <a:avLst/>
          </a:prstGeom>
          <a:noFill/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343472" y="5949280"/>
            <a:ext cx="2965741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АЛЬТАМИРА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1384" y="1340768"/>
            <a:ext cx="5558408" cy="48965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Долго мы плели корзины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Вместе мазали их глиной,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 затем в костер скорей -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Станет глина попрочней.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Так посуду делать сложно.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Проще стало вдруг возможно,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 хватает пары рук,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Если есть …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767408" y="6237312"/>
            <a:ext cx="3888432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ГОНЧАРНЫЙ КРУГ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ds04.infourok.ru/uploads/ex/0561/0006a898-0b2f3dd8/img2.jpg"/>
          <p:cNvPicPr/>
          <p:nvPr/>
        </p:nvPicPr>
        <p:blipFill>
          <a:blip r:embed="rId2" cstate="print"/>
          <a:srcRect l="27900" t="24359" r="15981" b="11752"/>
          <a:stretch>
            <a:fillRect/>
          </a:stretch>
        </p:blipFill>
        <p:spPr bwMode="auto">
          <a:xfrm>
            <a:off x="6312024" y="1196752"/>
            <a:ext cx="53285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get.pxhere.com/photo/black-and-white-photography-wheel-ceramic-monochrome-pottery-material-close-up-sculpture-art-clay-carving-monochrome-photography-potter's-wheel-925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6040" y="4077072"/>
            <a:ext cx="5040560" cy="220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16"/>
            <a:ext cx="6134472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Все  - свои, сородич - каждый,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Вместе сделаем, что важно.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Сообща идет работа,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Рыболовство и охота.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Всё – для всех, всем – понемногу,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Все приходят на подмогу.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Здесь – община. А какая?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Отвечайте! …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487488" y="6165304"/>
            <a:ext cx="2965741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РОДОВАЯ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900igr.net/up/datai/154788/0006-01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64" y="1124744"/>
            <a:ext cx="5112568" cy="2520280"/>
          </a:xfrm>
          <a:prstGeom prst="rect">
            <a:avLst/>
          </a:prstGeom>
          <a:noFill/>
        </p:spPr>
      </p:pic>
      <p:pic>
        <p:nvPicPr>
          <p:cNvPr id="8" name="Рисунок 7" descr="https://ds04.infourok.ru/uploads/ex/0233/001153ca-02dcf76b/img6.jpg"/>
          <p:cNvPicPr/>
          <p:nvPr/>
        </p:nvPicPr>
        <p:blipFill>
          <a:blip r:embed="rId3" cstate="print"/>
          <a:srcRect l="22608" t="20513" r="5394" b="10826"/>
          <a:stretch>
            <a:fillRect/>
          </a:stretch>
        </p:blipFill>
        <p:spPr bwMode="auto">
          <a:xfrm>
            <a:off x="6600056" y="4077072"/>
            <a:ext cx="51845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51384" y="1196752"/>
            <a:ext cx="10972800" cy="1008112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Определить термины, относящиеся к письменности</a:t>
            </a:r>
          </a:p>
        </p:txBody>
      </p:sp>
      <p:sp>
        <p:nvSpPr>
          <p:cNvPr id="3" name="Блок-схема: документ 2"/>
          <p:cNvSpPr/>
          <p:nvPr/>
        </p:nvSpPr>
        <p:spPr>
          <a:xfrm>
            <a:off x="695400" y="2276872"/>
            <a:ext cx="2934493" cy="1071562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дельта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695400" y="3933056"/>
            <a:ext cx="2667000" cy="1071562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папирус</a:t>
            </a: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2999656" y="5229200"/>
            <a:ext cx="3524251" cy="1071562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клинопись</a:t>
            </a: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4655840" y="3356992"/>
            <a:ext cx="2667000" cy="1071562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фараон</a:t>
            </a: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8472264" y="5229200"/>
            <a:ext cx="2667000" cy="1071563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свиток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8616280" y="3645024"/>
            <a:ext cx="2667000" cy="1071563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дамба</a:t>
            </a: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7896200" y="2276872"/>
            <a:ext cx="3429000" cy="1071563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иероглиф</a:t>
            </a:r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012024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 tmFilter="0,0; .5, 0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1424" y="409888"/>
            <a:ext cx="102731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Они ушли во тьму, </a:t>
            </a:r>
            <a:endParaRPr lang="en-GB" sz="40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 не исчез их след</a:t>
            </a:r>
            <a:r>
              <a:rPr lang="ru-RU" sz="4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                                  Шекспир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19536" y="2348880"/>
            <a:ext cx="849694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9711945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51384" y="908720"/>
            <a:ext cx="109728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Помогите найти первые орудия труда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79376" y="2204864"/>
            <a:ext cx="3048000" cy="1143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дубина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295800" y="2132856"/>
            <a:ext cx="3439649" cy="1143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дробилка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23392" y="3573016"/>
            <a:ext cx="4857749" cy="1143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лопата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559496" y="5085184"/>
            <a:ext cx="5429249" cy="1143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каменный топор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8256240" y="5013176"/>
            <a:ext cx="3377868" cy="1143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плуг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888088" y="3429000"/>
            <a:ext cx="4286251" cy="1143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скребок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8184232" y="2060848"/>
            <a:ext cx="3048000" cy="1143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копье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39308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51384" y="908720"/>
            <a:ext cx="10972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latin typeface="Arial" pitchFamily="34" charset="0"/>
                <a:cs typeface="Arial" pitchFamily="34" charset="0"/>
              </a:rPr>
              <a:t>Оставьте города которые мы изучали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79376" y="2204864"/>
            <a:ext cx="3048000" cy="11430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Афины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295800" y="2132856"/>
            <a:ext cx="3439649" cy="11430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Москва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23392" y="3573016"/>
            <a:ext cx="4857749" cy="11430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Спарта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559496" y="5085184"/>
            <a:ext cx="5429249" cy="11430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Вавилон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8256240" y="5013176"/>
            <a:ext cx="3377868" cy="11430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Урук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888088" y="3429000"/>
            <a:ext cx="4286251" cy="11430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Мемфис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8184232" y="2060848"/>
            <a:ext cx="3048000" cy="11430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Рим</a:t>
            </a: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39308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1199456" y="1844824"/>
            <a:ext cx="3962400" cy="457200"/>
          </a:xfr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11480" fontAlgn="auto">
              <a:spcAft>
                <a:spcPts val="0"/>
              </a:spcAft>
              <a:defRPr/>
            </a:pPr>
            <a:r>
              <a:rPr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ЛУВР</a:t>
            </a:r>
            <a:endParaRPr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1199456" y="2852936"/>
            <a:ext cx="3962400" cy="457200"/>
          </a:xfr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11480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ЭРМИТАЖ</a:t>
            </a:r>
            <a:endParaRPr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>
          <a:xfrm>
            <a:off x="1199456" y="3645024"/>
            <a:ext cx="3962400" cy="864096"/>
          </a:xfr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11480" fontAlgn="auto">
              <a:spcAft>
                <a:spcPts val="0"/>
              </a:spcAft>
              <a:defRPr/>
            </a:pPr>
            <a:r>
              <a:rPr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МУЗЕЙ </a:t>
            </a:r>
          </a:p>
          <a:p>
            <a:pPr marL="411480" fontAlgn="auto">
              <a:spcAft>
                <a:spcPts val="0"/>
              </a:spcAft>
              <a:defRPr/>
            </a:pPr>
            <a:r>
              <a:rPr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ТИМУРИДОВ</a:t>
            </a:r>
            <a:endParaRPr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11480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ПРАДО</a:t>
            </a:r>
            <a:endParaRPr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1199456" y="5589240"/>
            <a:ext cx="3962400" cy="936104"/>
          </a:xfr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11480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ТРЕТЬЯКОВСКАЯ </a:t>
            </a:r>
          </a:p>
          <a:p>
            <a:pPr marL="411480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ГАЛЕРЕЯ</a:t>
            </a:r>
            <a:endParaRPr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8"/>
          </p:nvPr>
        </p:nvSpPr>
        <p:spPr>
          <a:xfrm>
            <a:off x="6400800" y="2057400"/>
            <a:ext cx="5410240" cy="457200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11480" fontAlgn="auto">
              <a:spcAft>
                <a:spcPts val="0"/>
              </a:spcAft>
              <a:defRPr/>
            </a:pPr>
            <a:r>
              <a:rPr sz="2800" b="1" dirty="0" smtClean="0">
                <a:latin typeface="Arial" pitchFamily="34" charset="0"/>
                <a:cs typeface="Arial" pitchFamily="34" charset="0"/>
              </a:rPr>
              <a:t>МОСКВА</a:t>
            </a:r>
            <a:endParaRPr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9"/>
          </p:nvPr>
        </p:nvSpPr>
        <p:spPr>
          <a:xfrm>
            <a:off x="6384032" y="2924944"/>
            <a:ext cx="5410240" cy="673224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11480" fontAlgn="auto">
              <a:spcAft>
                <a:spcPts val="0"/>
              </a:spcAft>
              <a:defRPr/>
            </a:pPr>
            <a:r>
              <a:rPr sz="2800" b="1" dirty="0" smtClean="0">
                <a:latin typeface="Arial" pitchFamily="34" charset="0"/>
                <a:cs typeface="Arial" pitchFamily="34" charset="0"/>
              </a:rPr>
              <a:t>ТАШКЕНТ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0"/>
          </p:nvPr>
        </p:nvSpPr>
        <p:spPr>
          <a:xfrm>
            <a:off x="6400800" y="3886200"/>
            <a:ext cx="5410240" cy="457200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11480" fontAlgn="auto">
              <a:spcAft>
                <a:spcPts val="0"/>
              </a:spcAft>
              <a:defRPr/>
            </a:pPr>
            <a:r>
              <a:rPr sz="2800" b="1" dirty="0" smtClean="0">
                <a:latin typeface="Arial" pitchFamily="34" charset="0"/>
                <a:cs typeface="Arial" pitchFamily="34" charset="0"/>
              </a:rPr>
              <a:t>ПАРИЖ</a:t>
            </a:r>
            <a:endParaRPr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21"/>
          </p:nvPr>
        </p:nvSpPr>
        <p:spPr>
          <a:xfrm>
            <a:off x="6400800" y="4800600"/>
            <a:ext cx="5410240" cy="457200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11480"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САНКТ –ПЕТЕРБУРГ</a:t>
            </a:r>
            <a:endParaRPr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2"/>
          </p:nvPr>
        </p:nvSpPr>
        <p:spPr>
          <a:xfrm>
            <a:off x="6400800" y="5715000"/>
            <a:ext cx="5410240" cy="666328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11480" fontAlgn="auto">
              <a:spcAft>
                <a:spcPts val="0"/>
              </a:spcAft>
              <a:defRPr/>
            </a:pPr>
            <a:r>
              <a:rPr sz="2800" b="1" dirty="0" smtClean="0">
                <a:latin typeface="Arial" pitchFamily="34" charset="0"/>
                <a:cs typeface="Arial" pitchFamily="34" charset="0"/>
              </a:rPr>
              <a:t>МАДРИД</a:t>
            </a:r>
            <a:endParaRPr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54968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s://ds03.infourok.ru/uploads/ex/0d75/0000d0c4-ca7cf45b/640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340768"/>
            <a:ext cx="10873208" cy="4572000"/>
          </a:xfrm>
          <a:prstGeom prst="rect">
            <a:avLst/>
          </a:prstGeom>
          <a:noFill/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1700808"/>
            <a:ext cx="63367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Перелистали мы, друзья, </a:t>
            </a:r>
          </a:p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Истории страницы.</a:t>
            </a:r>
          </a:p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Нам забывать о них нельзя: </a:t>
            </a:r>
          </a:p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Всё в жизни пригодится!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История – наука о прошлом, наука о настоящем История заглядывает в будущее "/>
          <p:cNvPicPr/>
          <p:nvPr/>
        </p:nvPicPr>
        <p:blipFill>
          <a:blip r:embed="rId2" cstate="print"/>
          <a:srcRect l="21165" t="22436" r="21913" b="17735"/>
          <a:stretch>
            <a:fillRect/>
          </a:stretch>
        </p:blipFill>
        <p:spPr bwMode="auto">
          <a:xfrm>
            <a:off x="7032104" y="1772816"/>
            <a:ext cx="432048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9189352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893" y="337284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3148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Прочитайте учебник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Стр. 3 – 46.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A876B8A-D6F4-45DD-A7CB-4E0ADA116FEA}"/>
              </a:ext>
            </a:extLst>
          </p:cNvPr>
          <p:cNvSpPr txBox="1"/>
          <p:nvPr/>
        </p:nvSpPr>
        <p:spPr>
          <a:xfrm>
            <a:off x="4367808" y="2564904"/>
            <a:ext cx="3552395" cy="168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Нарисуйте, что вы запомнили из пройденного материала.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983BB7E-5EFA-4F55-818D-5990E5EC0F5E}"/>
              </a:ext>
            </a:extLst>
          </p:cNvPr>
          <p:cNvSpPr txBox="1"/>
          <p:nvPr/>
        </p:nvSpPr>
        <p:spPr>
          <a:xfrm>
            <a:off x="8544272" y="2997138"/>
            <a:ext cx="3240360" cy="13148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Составьте кластер на тему: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«История».</a:t>
            </a:r>
          </a:p>
        </p:txBody>
      </p:sp>
      <p:sp>
        <p:nvSpPr>
          <p:cNvPr id="13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9667905" y="285728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916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5447928" y="1268760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5" name="Oval 7">
            <a:extLst>
              <a:ext uri="{FF2B5EF4-FFF2-40B4-BE49-F238E27FC236}">
                <a16:creationId xmlns="" xmlns:a16="http://schemas.microsoft.com/office/drawing/2014/main" id="{64D0C24B-9D0C-48A9-8DC5-96988E50BC38}"/>
              </a:ext>
            </a:extLst>
          </p:cNvPr>
          <p:cNvSpPr/>
          <p:nvPr/>
        </p:nvSpPr>
        <p:spPr>
          <a:xfrm>
            <a:off x="3431704" y="4869160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987A88E-3E38-4657-A6CB-7252E760983A}"/>
              </a:ext>
            </a:extLst>
          </p:cNvPr>
          <p:cNvSpPr txBox="1"/>
          <p:nvPr/>
        </p:nvSpPr>
        <p:spPr>
          <a:xfrm>
            <a:off x="5303912" y="4653136"/>
            <a:ext cx="3888432" cy="168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Напишите небольшое сочинение по картинке: «Охота на мамонта».</a:t>
            </a:r>
          </a:p>
        </p:txBody>
      </p:sp>
    </p:spTree>
    <p:extLst>
      <p:ext uri="{BB962C8B-B14F-4D97-AF65-F5344CB8AC3E}">
        <p14:creationId xmlns="" xmlns:p14="http://schemas.microsoft.com/office/powerpoint/2010/main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3392" y="1268760"/>
            <a:ext cx="10382944" cy="32689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Дорогие ребята! Сегодня мы отправимся в удивительный мир. Вы уже познакомились с «лентой времени», с историей возникновения календаря, письменности, различных вещей, которыми мы пользуемся и сейчас, городами, первобытным обществом.   И мы сегодня поиграем. Тема игры....?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6854552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Пусть веселая игра</a:t>
            </a:r>
          </a:p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Знать вам всем поможет</a:t>
            </a:r>
          </a:p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Почему? Зачем? Когда?</a:t>
            </a:r>
          </a:p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Все узнать, мы сможем.</a:t>
            </a:r>
          </a:p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Проигравших здесь не будет,</a:t>
            </a:r>
          </a:p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Победит лишь знание,</a:t>
            </a:r>
          </a:p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Не беда, что выигрыш труден,</a:t>
            </a:r>
          </a:p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Прочь отбрось страдания.</a:t>
            </a:r>
          </a:p>
          <a:p>
            <a:pPr algn="ctr"/>
            <a:endParaRPr lang="ru-RU" dirty="0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s://shkola4nm.ru/images/2019-2020/%D1%84%D0%B5%D0%B2%D1%80%D0%B0%D0%BB%D1%8C/2f8aba73c0a75e703efbeaf1f3aa2a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152" y="1628800"/>
            <a:ext cx="4257896" cy="46080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1384" y="4725144"/>
            <a:ext cx="8096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история</a:t>
            </a:r>
            <a:endParaRPr lang="ru-RU" sz="8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360" y="1340774"/>
            <a:ext cx="11233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  чем мы будем сегодня говорить?</a:t>
            </a:r>
          </a:p>
        </p:txBody>
      </p:sp>
      <p:pic>
        <p:nvPicPr>
          <p:cNvPr id="54274" name="Picture 2" descr="https://opt-616039.ssl.1c-bitrix-cdn.ru/upload/medialibrary/459/459758a3f1f403426f700e5a6709616c.jpg?15357737378379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67" y="2060848"/>
            <a:ext cx="5281220" cy="4437112"/>
          </a:xfrm>
          <a:prstGeom prst="rect">
            <a:avLst/>
          </a:prstGeom>
          <a:noFill/>
        </p:spPr>
      </p:pic>
      <p:pic>
        <p:nvPicPr>
          <p:cNvPr id="23554" name="Picture 2" descr="Разгадайте ребус ИСТОРИЯ  "/>
          <p:cNvPicPr>
            <a:picLocks noChangeAspect="1" noChangeArrowheads="1"/>
          </p:cNvPicPr>
          <p:nvPr/>
        </p:nvPicPr>
        <p:blipFill>
          <a:blip r:embed="rId3" cstate="print"/>
          <a:srcRect l="12194" t="32586" r="12208" b="31570"/>
          <a:stretch>
            <a:fillRect/>
          </a:stretch>
        </p:blipFill>
        <p:spPr bwMode="auto">
          <a:xfrm>
            <a:off x="983432" y="2564904"/>
            <a:ext cx="4176464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99357" y="1268760"/>
            <a:ext cx="7740859" cy="792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Письменность, изобретённая финикийцами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- В И А Л Ф А Т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35360" y="2348880"/>
            <a:ext cx="770485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Выпуклый рисунок на камне – Ф Е Р Ь Л Е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35360" y="3333976"/>
            <a:ext cx="7704856" cy="671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древности считалось, что 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они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«говорят, 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указывают и умалчивают» - ФОРЫИЕИГЛ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27805" y="4508872"/>
            <a:ext cx="7740403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Тепло, охота, свет, еда - ЬОНГО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35360" y="5548384"/>
            <a:ext cx="7560840" cy="76093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Махалля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район, город, область, малая..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ОИРДАН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8962908" y="1412776"/>
            <a:ext cx="2965741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АЛФАВИТ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8904315" y="2420888"/>
            <a:ext cx="2966623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РЕЛЬЕФ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8832304" y="3356992"/>
            <a:ext cx="302433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ИЕРОГЛИФЫ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8760301" y="4581128"/>
            <a:ext cx="3046863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ОГОНЬ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832304" y="5548384"/>
            <a:ext cx="2952328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РОДИНА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2"/>
          <p:cNvSpPr>
            <a:spLocks/>
          </p:cNvSpPr>
          <p:nvPr/>
        </p:nvSpPr>
        <p:spPr bwMode="auto">
          <a:xfrm>
            <a:off x="0" y="3221"/>
            <a:ext cx="12192000" cy="1121567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ПУТАНИЦА</a:t>
            </a:r>
            <a:endParaRPr lang="ru-RU" sz="4800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  <p:bldP spid="5130" grpId="0" animBg="1"/>
      <p:bldP spid="5133" grpId="0" animBg="1"/>
      <p:bldP spid="5134" grpId="0" animBg="1"/>
      <p:bldP spid="5135" grpId="0" animBg="1"/>
      <p:bldP spid="51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1384" y="4725147"/>
            <a:ext cx="5328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СФИНКС</a:t>
            </a:r>
            <a:endParaRPr lang="ru-RU" sz="8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>
            <a:off x="1" y="148"/>
            <a:ext cx="12192000" cy="107140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ШАРАДЫ, РЕБУСЫ, ЗАГАДКИ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3352" y="1484787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 виду будто человек: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Его лик, как и у всех.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А туловище, как у львицы.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Охраняет вход в гробницу.</a:t>
            </a:r>
          </a:p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« Отцом ужаса » его называют.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879981" y="4602621"/>
            <a:ext cx="60017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/>
            <a:r>
              <a:rPr lang="ru-RU" sz="3200" b="1" dirty="0">
                <a:latin typeface="Arial" pitchFamily="34" charset="0"/>
                <a:cs typeface="Arial" pitchFamily="34" charset="0"/>
              </a:rPr>
              <a:t>«Стражник вечного покоя погребённых вокруг 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него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фараонов». О ком идет речь? </a:t>
            </a:r>
          </a:p>
        </p:txBody>
      </p:sp>
      <p:pic>
        <p:nvPicPr>
          <p:cNvPr id="61442" name="Picture 2" descr="https://i.ytimg.com/vi/RTswtr0j-6k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1340774"/>
            <a:ext cx="5400600" cy="28754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407368" y="1412777"/>
            <a:ext cx="11449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 i="0" dirty="0">
                <a:latin typeface="Arial" pitchFamily="34" charset="0"/>
                <a:cs typeface="Arial" pitchFamily="34" charset="0"/>
              </a:rPr>
              <a:t>1. </a:t>
            </a:r>
            <a:r>
              <a:rPr lang="ru-RU" sz="2800" b="1" i="0" dirty="0" smtClean="0">
                <a:latin typeface="Arial" pitchFamily="34" charset="0"/>
                <a:cs typeface="Arial" pitchFamily="34" charset="0"/>
              </a:rPr>
              <a:t>Они изобретены в эпоху бронзы. Помогали людям в охоте.</a:t>
            </a:r>
            <a:endParaRPr lang="ru-RU" sz="2800" b="1" i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143672" y="2132856"/>
            <a:ext cx="3168352" cy="360040"/>
            <a:chOff x="1927" y="1344"/>
            <a:chExt cx="1474" cy="226"/>
          </a:xfrm>
        </p:grpSpPr>
        <p:sp>
          <p:nvSpPr>
            <p:cNvPr id="2462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3288" y="1344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С</a:t>
              </a:r>
              <a:endPara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24622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471" y="1344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Т</a:t>
              </a:r>
              <a:endPara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24623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927" y="1344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Р</a:t>
              </a:r>
              <a:endPara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24624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015" y="1344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Е</a:t>
              </a:r>
              <a:endPara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24625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743" y="1344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Л</a:t>
              </a:r>
              <a:endPara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2462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199" y="1344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smtClean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Ы</a:t>
              </a:r>
              <a:endPara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24582" name="Text Box 15"/>
          <p:cNvSpPr txBox="1">
            <a:spLocks noChangeArrowheads="1"/>
          </p:cNvSpPr>
          <p:nvPr/>
        </p:nvSpPr>
        <p:spPr bwMode="auto">
          <a:xfrm>
            <a:off x="335360" y="2492899"/>
            <a:ext cx="79694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 i="0" dirty="0">
                <a:latin typeface="Arial" pitchFamily="34" charset="0"/>
                <a:cs typeface="Arial" pitchFamily="34" charset="0"/>
              </a:rPr>
              <a:t>2. Столица объединенного Египта.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528051" y="3140968"/>
            <a:ext cx="3120380" cy="432048"/>
            <a:chOff x="1927" y="1797"/>
            <a:chExt cx="1520" cy="226"/>
          </a:xfrm>
        </p:grpSpPr>
        <p:sp>
          <p:nvSpPr>
            <p:cNvPr id="2461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334" y="1797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С</a:t>
              </a:r>
            </a:p>
          </p:txBody>
        </p:sp>
        <p:sp>
          <p:nvSpPr>
            <p:cNvPr id="24616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208" y="1797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М</a:t>
              </a:r>
            </a:p>
          </p:txBody>
        </p:sp>
        <p:sp>
          <p:nvSpPr>
            <p:cNvPr id="24617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052" y="1797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М</a:t>
              </a:r>
            </a:p>
          </p:txBody>
        </p:sp>
        <p:sp>
          <p:nvSpPr>
            <p:cNvPr id="2461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927" y="1797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И</a:t>
              </a:r>
            </a:p>
          </p:txBody>
        </p:sp>
        <p:sp>
          <p:nvSpPr>
            <p:cNvPr id="24619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489" y="1797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Ф</a:t>
              </a:r>
            </a:p>
          </p:txBody>
        </p:sp>
        <p:sp>
          <p:nvSpPr>
            <p:cNvPr id="24620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2771" y="1797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Е</a:t>
              </a:r>
            </a:p>
          </p:txBody>
        </p:sp>
      </p:grpSp>
      <p:sp>
        <p:nvSpPr>
          <p:cNvPr id="24584" name="Text Box 25"/>
          <p:cNvSpPr txBox="1">
            <a:spLocks noChangeArrowheads="1"/>
          </p:cNvSpPr>
          <p:nvPr/>
        </p:nvSpPr>
        <p:spPr bwMode="auto">
          <a:xfrm>
            <a:off x="335360" y="3429003"/>
            <a:ext cx="11233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 i="0" dirty="0">
                <a:latin typeface="Arial" pitchFamily="34" charset="0"/>
                <a:cs typeface="Arial" pitchFamily="34" charset="0"/>
              </a:rPr>
              <a:t>3.Материал, использовавшийся египтянами для письма.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351584" y="4077072"/>
            <a:ext cx="2836581" cy="360040"/>
            <a:chOff x="1972" y="2250"/>
            <a:chExt cx="1747" cy="226"/>
          </a:xfrm>
        </p:grpSpPr>
        <p:sp>
          <p:nvSpPr>
            <p:cNvPr id="24608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333" y="2250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И</a:t>
              </a:r>
            </a:p>
          </p:txBody>
        </p:sp>
        <p:sp>
          <p:nvSpPr>
            <p:cNvPr id="24609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244" y="2250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А</a:t>
              </a:r>
            </a:p>
          </p:txBody>
        </p:sp>
        <p:sp>
          <p:nvSpPr>
            <p:cNvPr id="24610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3061" y="2250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П</a:t>
              </a:r>
            </a:p>
          </p:txBody>
        </p:sp>
        <p:sp>
          <p:nvSpPr>
            <p:cNvPr id="24611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1972" y="2250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С</a:t>
              </a:r>
            </a:p>
          </p:txBody>
        </p:sp>
        <p:sp>
          <p:nvSpPr>
            <p:cNvPr id="24612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2516" y="2250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У</a:t>
              </a:r>
            </a:p>
          </p:txBody>
        </p:sp>
        <p:sp>
          <p:nvSpPr>
            <p:cNvPr id="24613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2789" y="2250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Р</a:t>
              </a:r>
            </a:p>
          </p:txBody>
        </p:sp>
        <p:sp>
          <p:nvSpPr>
            <p:cNvPr id="24614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3606" y="2250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П</a:t>
              </a:r>
            </a:p>
          </p:txBody>
        </p:sp>
      </p:grpSp>
      <p:sp>
        <p:nvSpPr>
          <p:cNvPr id="24586" name="Text Box 35"/>
          <p:cNvSpPr txBox="1">
            <a:spLocks noChangeArrowheads="1"/>
          </p:cNvSpPr>
          <p:nvPr/>
        </p:nvSpPr>
        <p:spPr bwMode="auto">
          <a:xfrm>
            <a:off x="263352" y="4509123"/>
            <a:ext cx="110172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 i="0" dirty="0">
                <a:latin typeface="Arial" pitchFamily="34" charset="0"/>
                <a:cs typeface="Arial" pitchFamily="34" charset="0"/>
              </a:rPr>
              <a:t>4. Греческий историк Геродот  называл  это «Даром  Нила</a:t>
            </a:r>
            <a:r>
              <a:rPr lang="ru-RU" sz="2800" b="1" i="0" dirty="0" smtClean="0">
                <a:latin typeface="Arial" pitchFamily="34" charset="0"/>
                <a:cs typeface="Arial" pitchFamily="34" charset="0"/>
              </a:rPr>
              <a:t>».</a:t>
            </a:r>
            <a:endParaRPr lang="ru-RU" sz="2800" b="1" i="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248131" y="5157192"/>
            <a:ext cx="3120380" cy="432048"/>
            <a:chOff x="1927" y="1797"/>
            <a:chExt cx="1520" cy="226"/>
          </a:xfrm>
        </p:grpSpPr>
        <p:sp>
          <p:nvSpPr>
            <p:cNvPr id="24602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3334" y="1797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Е</a:t>
              </a:r>
            </a:p>
          </p:txBody>
        </p:sp>
        <p:sp>
          <p:nvSpPr>
            <p:cNvPr id="24603" name="WordArt 46"/>
            <p:cNvSpPr>
              <a:spLocks noChangeArrowheads="1" noChangeShapeType="1" noTextEdit="1"/>
            </p:cNvSpPr>
            <p:nvPr/>
          </p:nvSpPr>
          <p:spPr bwMode="auto">
            <a:xfrm>
              <a:off x="2208" y="1797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И</a:t>
              </a:r>
            </a:p>
          </p:txBody>
        </p:sp>
        <p:sp>
          <p:nvSpPr>
            <p:cNvPr id="24604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3052" y="1797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Г</a:t>
              </a:r>
            </a:p>
          </p:txBody>
        </p:sp>
        <p:sp>
          <p:nvSpPr>
            <p:cNvPr id="24605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927" y="1797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Т</a:t>
              </a:r>
            </a:p>
          </p:txBody>
        </p:sp>
        <p:sp>
          <p:nvSpPr>
            <p:cNvPr id="24606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2489" y="1797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П</a:t>
              </a:r>
            </a:p>
          </p:txBody>
        </p:sp>
        <p:sp>
          <p:nvSpPr>
            <p:cNvPr id="24607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2771" y="1797"/>
              <a:ext cx="113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Е</a:t>
              </a:r>
            </a:p>
          </p:txBody>
        </p:sp>
      </p:grpSp>
      <p:sp>
        <p:nvSpPr>
          <p:cNvPr id="24588" name="Text Box 51"/>
          <p:cNvSpPr txBox="1">
            <a:spLocks noChangeArrowheads="1"/>
          </p:cNvSpPr>
          <p:nvPr/>
        </p:nvSpPr>
        <p:spPr bwMode="auto">
          <a:xfrm>
            <a:off x="263352" y="5445227"/>
            <a:ext cx="9361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b="1" i="0" dirty="0">
                <a:latin typeface="Arial" pitchFamily="34" charset="0"/>
                <a:cs typeface="Arial" pitchFamily="34" charset="0"/>
              </a:rPr>
              <a:t>5. Ученый, разгадавший тайну египетского письма</a:t>
            </a:r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2495600" y="6093296"/>
            <a:ext cx="4104456" cy="431924"/>
            <a:chOff x="1973" y="2976"/>
            <a:chExt cx="2335" cy="182"/>
          </a:xfrm>
        </p:grpSpPr>
        <p:sp>
          <p:nvSpPr>
            <p:cNvPr id="24593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3361" y="2976"/>
              <a:ext cx="113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П</a:t>
              </a:r>
            </a:p>
          </p:txBody>
        </p:sp>
        <p:sp>
          <p:nvSpPr>
            <p:cNvPr id="24594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2250" y="2976"/>
              <a:ext cx="113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М</a:t>
              </a:r>
            </a:p>
          </p:txBody>
        </p:sp>
        <p:sp>
          <p:nvSpPr>
            <p:cNvPr id="24595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3084" y="2976"/>
              <a:ext cx="113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А</a:t>
              </a:r>
            </a:p>
          </p:txBody>
        </p:sp>
        <p:sp>
          <p:nvSpPr>
            <p:cNvPr id="24596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1973" y="2976"/>
              <a:ext cx="113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О</a:t>
              </a:r>
            </a:p>
          </p:txBody>
        </p:sp>
        <p:sp>
          <p:nvSpPr>
            <p:cNvPr id="24597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2528" y="2976"/>
              <a:ext cx="113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Ь</a:t>
              </a:r>
            </a:p>
          </p:txBody>
        </p:sp>
        <p:sp>
          <p:nvSpPr>
            <p:cNvPr id="24598" name="WordArt 58"/>
            <p:cNvSpPr>
              <a:spLocks noChangeArrowheads="1" noChangeShapeType="1" noTextEdit="1"/>
            </p:cNvSpPr>
            <p:nvPr/>
          </p:nvSpPr>
          <p:spPr bwMode="auto">
            <a:xfrm>
              <a:off x="2806" y="2976"/>
              <a:ext cx="113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Л</a:t>
              </a:r>
            </a:p>
          </p:txBody>
        </p:sp>
        <p:sp>
          <p:nvSpPr>
            <p:cNvPr id="24599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4195" y="2976"/>
              <a:ext cx="113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Ш</a:t>
              </a:r>
            </a:p>
          </p:txBody>
        </p:sp>
        <p:sp>
          <p:nvSpPr>
            <p:cNvPr id="24600" name="WordArt 60"/>
            <p:cNvSpPr>
              <a:spLocks noChangeArrowheads="1" noChangeShapeType="1" noTextEdit="1"/>
            </p:cNvSpPr>
            <p:nvPr/>
          </p:nvSpPr>
          <p:spPr bwMode="auto">
            <a:xfrm>
              <a:off x="3917" y="2976"/>
              <a:ext cx="113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Н</a:t>
              </a:r>
            </a:p>
          </p:txBody>
        </p:sp>
        <p:sp>
          <p:nvSpPr>
            <p:cNvPr id="24601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3639" y="2976"/>
              <a:ext cx="113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12700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B2B2B2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О</a:t>
              </a:r>
            </a:p>
          </p:txBody>
        </p:sp>
      </p:grpSp>
      <p:sp>
        <p:nvSpPr>
          <p:cNvPr id="51" name="object 2"/>
          <p:cNvSpPr>
            <a:spLocks/>
          </p:cNvSpPr>
          <p:nvPr/>
        </p:nvSpPr>
        <p:spPr bwMode="auto">
          <a:xfrm>
            <a:off x="0" y="3221"/>
            <a:ext cx="12192000" cy="1121567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8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ПУТАНИЦА</a:t>
            </a:r>
            <a:endParaRPr lang="ru-RU" sz="4800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575493bba71ce8c4f6bd55ba598b4359707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3601</TotalTime>
  <Words>1114</Words>
  <Application>Microsoft Office PowerPoint</Application>
  <PresentationFormat>Произвольный</PresentationFormat>
  <Paragraphs>351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Определить термины, относящиеся к письменности</vt:lpstr>
      <vt:lpstr>Помогите найти первые орудия труда</vt:lpstr>
      <vt:lpstr>Оставьте города которые мы изучали</vt:lpstr>
      <vt:lpstr>Слайд 32</vt:lpstr>
      <vt:lpstr>Слайд 33</vt:lpstr>
      <vt:lpstr>Слайд 34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USER</cp:lastModifiedBy>
  <cp:revision>734</cp:revision>
  <dcterms:created xsi:type="dcterms:W3CDTF">2020-04-27T09:08:17Z</dcterms:created>
  <dcterms:modified xsi:type="dcterms:W3CDTF">2020-10-01T11:44:47Z</dcterms:modified>
</cp:coreProperties>
</file>