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6"/>
  </p:notesMasterIdLst>
  <p:sldIdLst>
    <p:sldId id="766" r:id="rId2"/>
    <p:sldId id="909" r:id="rId3"/>
    <p:sldId id="935" r:id="rId4"/>
    <p:sldId id="1065" r:id="rId5"/>
    <p:sldId id="984" r:id="rId6"/>
    <p:sldId id="985" r:id="rId7"/>
    <p:sldId id="1037" r:id="rId8"/>
    <p:sldId id="1040" r:id="rId9"/>
    <p:sldId id="1024" r:id="rId10"/>
    <p:sldId id="1063" r:id="rId11"/>
    <p:sldId id="1031" r:id="rId12"/>
    <p:sldId id="1076" r:id="rId13"/>
    <p:sldId id="1079" r:id="rId14"/>
    <p:sldId id="1081" r:id="rId15"/>
    <p:sldId id="1083" r:id="rId16"/>
    <p:sldId id="1033" r:id="rId17"/>
    <p:sldId id="1077" r:id="rId18"/>
    <p:sldId id="1035" r:id="rId19"/>
    <p:sldId id="1042" r:id="rId20"/>
    <p:sldId id="1054" r:id="rId21"/>
    <p:sldId id="1072" r:id="rId22"/>
    <p:sldId id="1074" r:id="rId23"/>
    <p:sldId id="1041" r:id="rId24"/>
    <p:sldId id="1048" r:id="rId25"/>
    <p:sldId id="1046" r:id="rId26"/>
    <p:sldId id="1045" r:id="rId27"/>
    <p:sldId id="1051" r:id="rId28"/>
    <p:sldId id="1052" r:id="rId29"/>
    <p:sldId id="1061" r:id="rId30"/>
    <p:sldId id="1062" r:id="rId31"/>
    <p:sldId id="1059" r:id="rId32"/>
    <p:sldId id="1056" r:id="rId33"/>
    <p:sldId id="982" r:id="rId34"/>
    <p:sldId id="907" r:id="rId35"/>
  </p:sldIdLst>
  <p:sldSz cx="12192000" cy="6858000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19" autoAdjust="0"/>
    <p:restoredTop sz="99762" autoAdjust="0"/>
  </p:normalViewPr>
  <p:slideViewPr>
    <p:cSldViewPr>
      <p:cViewPr>
        <p:scale>
          <a:sx n="68" d="100"/>
          <a:sy n="68" d="100"/>
        </p:scale>
        <p:origin x="-720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1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1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541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15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15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15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16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4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5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57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6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3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USER\Videos\&#1083;&#1077;&#1075;&#1077;&#1085;&#1076;&#1072;%20&#1086;&#1073;%20&#1091;&#1079;&#1073;&#1077;&#1082;&#1080;&#1089;&#1090;&#1072;&#1085;&#1077;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697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77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564906"/>
            <a:ext cx="4536504" cy="2849683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5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 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5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ЛЕГЕНДЫ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И ПРЕДАНИЯ</a:t>
            </a: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»</a:t>
            </a:r>
            <a:endParaRPr lang="ru-RU" sz="4500" b="1" i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7075" y="461963"/>
            <a:ext cx="1439335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327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942" y="1146697"/>
            <a:ext cx="1143001" cy="424637"/>
          </a:xfrm>
          <a:prstGeom prst="rect">
            <a:avLst/>
          </a:prstGeom>
        </p:spPr>
        <p:txBody>
          <a:bodyPr lIns="0" tIns="24290" rIns="0" bIns="0">
            <a:spAutoFit/>
          </a:bodyPr>
          <a:lstStyle/>
          <a:p>
            <a:pPr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400" y="2348880"/>
            <a:ext cx="768629" cy="35283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46082" name="Picture 2" descr="https://img-fotki.yandex.ru/get/3504/119796075.138/0_e3ae6_79fd7246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2420888"/>
            <a:ext cx="5040560" cy="3821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легенда об узбекистане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11568608" cy="612068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196752"/>
            <a:ext cx="5803056" cy="54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Древние города: Самарканд, Бухара, Хива окутаны тайнами и суевериями, которые со временем воплотились в мифы и легенды. Древний Самарканд и, сокрытая в его центре тайна могилы Тамерлана, до сих пор тревожат умы людей.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journeying.ru/images/stories/12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1268760"/>
            <a:ext cx="5447928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 вот легенда о городе Самарканде.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«Как Самарканд получил свое название».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s://yt3.ggpht.com/a/AATXAJy78vidhTmigIxgspWQH8OudunKsTCFdzNVHbKI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76" y="1021804"/>
            <a:ext cx="5836196" cy="5836196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484784"/>
            <a:ext cx="7992888" cy="4608512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2000" dirty="0" smtClean="0">
              <a:solidFill>
                <a:srgbClr val="000066"/>
              </a:solidFill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ЛЕГЕНДА О САМАРКАНДЕ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itd2.mycdn.me/image?id=833872606635&amp;t=20&amp;plc=MOBILE&amp;tkn=*MQ2Im2Q8QfH2uieqlcQFDYyyDW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628800"/>
            <a:ext cx="5616624" cy="392443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1268" name="Picture 4" descr="https://lookway.ru/imgs/photo/10222/023_samark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6" y="1628800"/>
            <a:ext cx="5404059" cy="410445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ЛЕГЕНДА О САМАРКАНДЕ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warhead.su/system/images/000/217/364/content/b5cc3f72363ec995cbc246b9d24d50f87989dbb6.jpg?1590588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340768"/>
            <a:ext cx="5760640" cy="5040560"/>
          </a:xfrm>
          <a:prstGeom prst="rect">
            <a:avLst/>
          </a:prstGeom>
          <a:noFill/>
        </p:spPr>
      </p:pic>
      <p:pic>
        <p:nvPicPr>
          <p:cNvPr id="3076" name="Picture 4" descr="https://avatars.mds.yandex.net/get-pdb/1953171/6f832982-553c-4c13-b9b7-cadd91ae87c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856" y="1412776"/>
            <a:ext cx="5537776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ЛЕГЕНДА О САМАРКАНДЕ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bigasia.ru/upload/iblock/861/8618d4073a3a2d6402d373c8e63dc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196753"/>
            <a:ext cx="5460983" cy="2664296"/>
          </a:xfrm>
          <a:prstGeom prst="rect">
            <a:avLst/>
          </a:prstGeom>
          <a:noFill/>
        </p:spPr>
      </p:pic>
      <p:pic>
        <p:nvPicPr>
          <p:cNvPr id="1028" name="Picture 4" descr="https://neverboredin.com/wp-content/uploads/2019/11/samarkan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1196752"/>
            <a:ext cx="5616624" cy="5256584"/>
          </a:xfrm>
          <a:prstGeom prst="rect">
            <a:avLst/>
          </a:prstGeom>
          <a:noFill/>
        </p:spPr>
      </p:pic>
      <p:pic>
        <p:nvPicPr>
          <p:cNvPr id="1030" name="Picture 6" descr="http://techproduction.ru/sites/default/files/31-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3933056"/>
            <a:ext cx="5472607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628800"/>
            <a:ext cx="53848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Бухара, где даже воздух пропитан духом старины, а узкие улочки старого города помнят дела давно минувших дней, словно живет в мире народных преданий и легенд.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cs1.livemaster.ru/storage/07/13/817b3dce099da45218da52e9bdbq--kartiny-i-panno-kartina-buhara-ansambl-poi-kal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484784"/>
            <a:ext cx="5619453" cy="4984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268760"/>
            <a:ext cx="6264696" cy="53285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Множество легенд связано с самым высоким минаретом в Средней Азии – минаретом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Калян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находящимся в Бухаре. Минарет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Калян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– Большая Башня, но у него есть ещё одно название – Башня Смерти, так как раньше с него сбрасывали осужденных ханом людей. Множество легенд связано с девушками, которых казнили по приказу хана.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10xtravel.com/wp-content/uploads/2019/11/Bukhara-Uzbekistan-Kalyan-Minaret-and-Madressa-Sunset-Twilight.jpg"/>
          <p:cNvPicPr>
            <a:picLocks noChangeAspect="1" noChangeArrowheads="1"/>
          </p:cNvPicPr>
          <p:nvPr/>
        </p:nvPicPr>
        <p:blipFill>
          <a:blip r:embed="rId2" cstate="print"/>
          <a:srcRect l="9247" r="49189"/>
          <a:stretch>
            <a:fillRect/>
          </a:stretch>
        </p:blipFill>
        <p:spPr bwMode="auto">
          <a:xfrm>
            <a:off x="7320136" y="1196752"/>
            <a:ext cx="4176464" cy="5409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628800"/>
            <a:ext cx="5384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Хива – центр Хорезма, где остатки тысячи древних крепостей, как мириады рассыпанных звёзд, хранят в себе древние тайны.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arkoris.ee/wp-content/uploads/2019/09/201901142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96752"/>
            <a:ext cx="5328592" cy="5076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91344" y="1196752"/>
            <a:ext cx="6912768" cy="54726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золотистом бутоне жёлтого тюльпана было заключено счастье. До этого счастья никто не мог добраться, ибо не было такой силы, которая смогла бы открыть его бутон. И вот этот прекрасный жёлтый цветок увидел маленький мальчик.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mtdata.ru/u25/photo7F78/20230035587-0/original.jpg"/>
          <p:cNvPicPr>
            <a:picLocks noChangeAspect="1" noChangeArrowheads="1"/>
          </p:cNvPicPr>
          <p:nvPr/>
        </p:nvPicPr>
        <p:blipFill>
          <a:blip r:embed="rId2" cstate="print"/>
          <a:srcRect l="20412" t="23802" r="27425" b="17260"/>
          <a:stretch>
            <a:fillRect/>
          </a:stretch>
        </p:blipFill>
        <p:spPr bwMode="auto">
          <a:xfrm>
            <a:off x="7176120" y="1340768"/>
            <a:ext cx="4680520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41277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ЛЕГЕНДА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2924944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ПРЕДАНИЯ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4581128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ИСТОРИЯ УЗБЕКИСТАНА В МИФАХ И ЛЕГЕНДАХ</a:t>
            </a:r>
            <a:endParaRPr lang="ru-RU" sz="4000" dirty="0" smtClean="0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91344" y="1196752"/>
            <a:ext cx="6912768" cy="51845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 удивился, так как раньше никогда не видел таких цветов. И засмеялся, так как цветок ему очень понравился. Жёлтый тюльпан не выдержал и раскрылся навстречу детской бескорыстной радости. Это легенда, но и сейчас подаренные жёлтые тюльпаны означают пожелание счастья.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avatars.mds.yandex.net/get-pdb/1943199/285ae3c9-154e-430a-8e26-d75f91fb59fa/s1200?webp=false"/>
          <p:cNvPicPr>
            <a:picLocks noChangeAspect="1" noChangeArrowheads="1"/>
          </p:cNvPicPr>
          <p:nvPr/>
        </p:nvPicPr>
        <p:blipFill>
          <a:blip r:embed="rId2" cstate="print"/>
          <a:srcRect l="16380" t="11760" r="13691"/>
          <a:stretch>
            <a:fillRect/>
          </a:stretch>
        </p:blipFill>
        <p:spPr bwMode="auto">
          <a:xfrm>
            <a:off x="7320136" y="1268760"/>
            <a:ext cx="4536504" cy="5130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360" y="980728"/>
            <a:ext cx="6984776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Предание— жанр, посвященный событиям и героям, о которых рассказывают мифы древних народов. Мифы, легенды, предания есть у всех народов мира, и они составляют важнейший источник художественного творчества. Этот жанр очень украшает художественное творчество, вносит в него таинственность и загадочность. 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s://ic.pics.livejournal.com/iriva/15028955/144131/14413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1052736"/>
            <a:ext cx="4248472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0_75dc0_3bd094e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1628800"/>
            <a:ext cx="6888088" cy="47251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1344" y="1700808"/>
            <a:ext cx="468052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легендой, преданием, мифом и  сказкой мы не расстаёмся с детства. Она вносит в нашу жизнь красоту, волшебство и доброту!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980728"/>
            <a:ext cx="10972800" cy="864096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такое предания?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4509120"/>
            <a:ext cx="11233248" cy="2016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3400" b="1" i="1" dirty="0" smtClean="0">
                <a:solidFill>
                  <a:schemeClr val="accent2"/>
                </a:solidFill>
              </a:rPr>
              <a:t>   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Предания  отличаются от легенд, события                        и явления, а также истории о каком 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нибудь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человеке, передаются с помощью выдумок,             а иногда  как и есть.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www.advantour.com/img/uzbekistan/legends/leg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472" y="1772816"/>
            <a:ext cx="9289032" cy="2400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980728"/>
            <a:ext cx="10972800" cy="864096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такое предания?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2204864"/>
            <a:ext cx="6624736" cy="410445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    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Предания  - «</a:t>
            </a: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ривоят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» в переводе с арабского  означает «рассказ», «повествование».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koryo-saram.ru/wp-content/uploads/2014/02/Bezimeni-18-582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1988840"/>
            <a:ext cx="3672408" cy="4293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980728"/>
            <a:ext cx="10972800" cy="864096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такое предания?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2060848"/>
            <a:ext cx="5918448" cy="363328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Устный рассказ, который содержит сведения об исторических лицах, событиях, местностях, передающиеся из поколения в поколение.                  В центре любых событий стоит яркая личность.  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://i.mycdn.me/i?r=AzEPZsRbOZEKgBhR0XGMT1Rk0nzvLvjbfqcAJ2oyoX2Nz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772816"/>
            <a:ext cx="3888432" cy="2177739"/>
          </a:xfrm>
          <a:prstGeom prst="rect">
            <a:avLst/>
          </a:prstGeom>
          <a:noFill/>
        </p:spPr>
      </p:pic>
      <p:pic>
        <p:nvPicPr>
          <p:cNvPr id="9220" name="Picture 4" descr="https://content-5.foto.my.mail.ru/bk/kzartclub/1225/h-3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4005064"/>
            <a:ext cx="4026099" cy="25597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5733256"/>
            <a:ext cx="4129136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сердце матери</a:t>
            </a:r>
            <a:endParaRPr lang="ru-RU" sz="3200" dirty="0"/>
          </a:p>
        </p:txBody>
      </p:sp>
      <p:pic>
        <p:nvPicPr>
          <p:cNvPr id="4" name="Picture 2" descr="C:\Users\Лена\Desktop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2653" b="9821"/>
          <a:stretch>
            <a:fillRect/>
          </a:stretch>
        </p:blipFill>
        <p:spPr bwMode="auto">
          <a:xfrm>
            <a:off x="551384" y="1340768"/>
            <a:ext cx="3456384" cy="4525963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39816" y="1412776"/>
            <a:ext cx="7142584" cy="4824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«Есть светлый на Земле приют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Л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юбовь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верность                        там живут.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Все, что порой лишь снится нам -                                  навеки приютилось там!».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63352" y="1656576"/>
            <a:ext cx="784887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atin typeface="Arial" charset="0"/>
              </a:rPr>
              <a:t>Однажды к маме пришли её дети, споря между собой и доказывая свою правоту друг другу, с вопросом: кого она любит больше </a:t>
            </a:r>
            <a:r>
              <a:rPr lang="ru-RU" sz="3400" b="1" dirty="0" smtClean="0">
                <a:latin typeface="Arial" charset="0"/>
              </a:rPr>
              <a:t>всех </a:t>
            </a:r>
            <a:r>
              <a:rPr lang="ru-RU" sz="3400" b="1" dirty="0">
                <a:latin typeface="Arial" charset="0"/>
              </a:rPr>
              <a:t>на свете?</a:t>
            </a:r>
            <a:br>
              <a:rPr lang="ru-RU" sz="3400" b="1" dirty="0">
                <a:latin typeface="Arial" charset="0"/>
              </a:rPr>
            </a:br>
            <a:r>
              <a:rPr lang="ru-RU" sz="3400" b="1" dirty="0">
                <a:latin typeface="Arial" charset="0"/>
              </a:rPr>
              <a:t>Мать молча взяла свечу, зажгла её и начала говорить.</a:t>
            </a:r>
            <a:br>
              <a:rPr lang="ru-RU" sz="3400" b="1" dirty="0">
                <a:latin typeface="Arial" charset="0"/>
              </a:rPr>
            </a:br>
            <a:r>
              <a:rPr lang="ru-RU" sz="3400" b="1" dirty="0">
                <a:latin typeface="Arial" charset="0"/>
              </a:rPr>
              <a:t>"Вот свеча — это я! Её огонь — моя любовь!"</a:t>
            </a:r>
            <a:r>
              <a:rPr lang="ru-RU" sz="2600" b="1" dirty="0">
                <a:latin typeface="Arial" charset="0"/>
              </a:rPr>
              <a:t/>
            </a:r>
            <a:br>
              <a:rPr lang="ru-RU" sz="2600" b="1" dirty="0">
                <a:latin typeface="Arial" charset="0"/>
              </a:rPr>
            </a:br>
            <a:endParaRPr lang="ru-RU" sz="2600" b="1" dirty="0">
              <a:latin typeface="Arial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448" y="1124744"/>
            <a:ext cx="536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99"/>
                </a:solidFill>
                <a:latin typeface="Arial" charset="0"/>
              </a:rPr>
              <a:t>МАТЕРИНСКАЯ ЛЮБОВЬ</a:t>
            </a:r>
            <a:endParaRPr lang="ru-RU" sz="3200" b="1" dirty="0"/>
          </a:p>
        </p:txBody>
      </p:sp>
      <p:pic>
        <p:nvPicPr>
          <p:cNvPr id="6" name="Picture 2" descr="http://www.stihi.ru/pics/2013/09/29/4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1412776"/>
            <a:ext cx="367240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91344" y="1700808"/>
            <a:ext cx="82809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charset="0"/>
              </a:rPr>
              <a:t>Затем </a:t>
            </a:r>
            <a:r>
              <a:rPr lang="ru-RU" sz="3200" b="1" dirty="0">
                <a:latin typeface="Arial" charset="0"/>
              </a:rPr>
              <a:t>она взяла ещё одну свечу и зажгла её от своей.</a:t>
            </a:r>
            <a:br>
              <a:rPr lang="ru-RU" sz="3200" b="1" dirty="0">
                <a:latin typeface="Arial" charset="0"/>
              </a:rPr>
            </a:br>
            <a:r>
              <a:rPr lang="ru-RU" sz="3200" b="1" dirty="0">
                <a:latin typeface="Arial" charset="0"/>
              </a:rPr>
              <a:t>"Это мой первенец, я дала ему своего огня, свою любовь! Разве от того что я дала, огонь моей свечи стал меньше? Огонь моей свечи остался прежним…"</a:t>
            </a:r>
            <a:br>
              <a:rPr lang="ru-RU" sz="3200" b="1" dirty="0">
                <a:latin typeface="Arial" charset="0"/>
              </a:rPr>
            </a:br>
            <a:r>
              <a:rPr lang="ru-RU" sz="3200" b="1" dirty="0">
                <a:latin typeface="Arial" charset="0"/>
              </a:rPr>
              <a:t>И так она зажгла столько же свечей, сколько у неё было деток, и огонь её свечи оставался таким же большим и тёплым…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1504" y="1052736"/>
            <a:ext cx="5361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99"/>
                </a:solidFill>
                <a:latin typeface="Arial" charset="0"/>
              </a:rPr>
              <a:t>МАТЕРИНСКАЯ ЛЮБОВЬ</a:t>
            </a:r>
            <a:endParaRPr lang="ru-RU" sz="3200" b="1" dirty="0"/>
          </a:p>
        </p:txBody>
      </p:sp>
      <p:pic>
        <p:nvPicPr>
          <p:cNvPr id="6" name="Picture 4" descr="http://stat17.privet.ru/lr/0a10e0ba4dd9cf210765ca31c4508ff9"/>
          <p:cNvPicPr>
            <a:picLocks noChangeAspect="1" noChangeArrowheads="1"/>
          </p:cNvPicPr>
          <p:nvPr/>
        </p:nvPicPr>
        <p:blipFill>
          <a:blip r:embed="rId2" cstate="print"/>
          <a:srcRect l="10080" t="13745" r="10961" b="12030"/>
          <a:stretch>
            <a:fillRect/>
          </a:stretch>
        </p:blipFill>
        <p:spPr bwMode="auto">
          <a:xfrm>
            <a:off x="8544272" y="2348880"/>
            <a:ext cx="3312368" cy="4032448"/>
          </a:xfrm>
          <a:prstGeom prst="rect">
            <a:avLst/>
          </a:prstGeom>
          <a:noFill/>
        </p:spPr>
      </p:pic>
      <p:pic>
        <p:nvPicPr>
          <p:cNvPr id="7" name="Picture 2" descr="http://www.playcast.ru/uploads/2015/06/26/14119046.jpg"/>
          <p:cNvPicPr>
            <a:picLocks noChangeAspect="1" noChangeArrowheads="1"/>
          </p:cNvPicPr>
          <p:nvPr/>
        </p:nvPicPr>
        <p:blipFill>
          <a:blip r:embed="rId3" cstate="print"/>
          <a:srcRect l="5882" b="13421"/>
          <a:stretch>
            <a:fillRect/>
          </a:stretch>
        </p:blipFill>
        <p:spPr bwMode="auto">
          <a:xfrm>
            <a:off x="9696400" y="1052736"/>
            <a:ext cx="1152128" cy="125998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91344" y="1124744"/>
            <a:ext cx="113052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charset="0"/>
              </a:rPr>
              <a:t>Откройте учебник на стр. 41</a:t>
            </a:r>
          </a:p>
          <a:p>
            <a:pPr algn="ctr"/>
            <a:r>
              <a:rPr lang="ru-RU" sz="3200" b="1" dirty="0" smtClean="0">
                <a:latin typeface="Arial" charset="0"/>
              </a:rPr>
              <a:t>Давайте прочитаем предания и сделаем вывод.</a:t>
            </a:r>
            <a:endParaRPr lang="ru-RU" sz="3200" b="1" dirty="0">
              <a:latin typeface="Arial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79376" y="2297778"/>
            <a:ext cx="1065718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ервое предание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Спросили у Солнца: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Есть ли тепло сильнее твоего?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Есть. Это - материнское тепло. Материнская любовь сильнее моих лучей.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Спросили у смерти: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Есть ли сила, которая сможет побороть тебя?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Есть. Эта материнская любовь. Она имеет такую силу, что я вынуждена отступиться.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s://pbs.twimg.com/profile_images/378800000748411456/c4fa7a7f6fbf54d686662559b0df1f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2060848"/>
            <a:ext cx="2304256" cy="17118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95400" y="1268760"/>
            <a:ext cx="11137237" cy="107721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ЛЕГЕНДЫ И ПРЕДАНИЯ - ДРЕВНЕЙШИЙ ЖАНР НАРОДНОГО ТВОРЧЕСТВА.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2636912"/>
            <a:ext cx="11233247" cy="113877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ОНИ УЧАТ ЧЕЛОВЕКА ЖИТЬ, УТВЕРЖДАЮТ ВЕРУ В ТОРЖЕСТВО ДОБРА И СПРАВЕДЛИВОСТИ.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79376" y="4221088"/>
            <a:ext cx="11137237" cy="156966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ОНИ РАСКРЫВАЮТ НАЦИОНАЛЬНЫЕ ОСОБЕННОСТИ КУЛЬТУРЫ И МЫШЛЕНИЯ СВОИХ СОЧИНИТЕЛЕЙ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63352" y="1052736"/>
            <a:ext cx="113052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charset="0"/>
              </a:rPr>
              <a:t>Откройте учебник на стр. 41</a:t>
            </a:r>
          </a:p>
          <a:p>
            <a:pPr algn="ctr"/>
            <a:r>
              <a:rPr lang="ru-RU" sz="3200" b="1" dirty="0" smtClean="0">
                <a:latin typeface="Arial" charset="0"/>
              </a:rPr>
              <a:t>Давайте прочитаем предания и сделаем вывод.</a:t>
            </a:r>
            <a:endParaRPr lang="ru-RU" sz="3200" b="1" dirty="0">
              <a:latin typeface="Arial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07368" y="2138953"/>
            <a:ext cx="1123324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600" b="1" i="0" u="none" strike="noStrike" cap="none" normalizeH="0" baseline="0" dirty="0" smtClean="0" bmk="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торое предание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Страну захватили враги. Они грабили, убивали народ. Вражеские войска приволокли женщину и её двух детей, выживших после страшной битвы к повелителю захватчиков.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Повелитель сказал женщине: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 убью твоего сына, ибо если не сделаю этого, то он отомстит мне за все мои злодеяния.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Взамен жизни детей он попросил отдать женщине свои глаза. Правый глаз за сына, левый - за дочь. Женщина, не раздумывая согласилась. Тем самым она сохранила жизнь своим детям.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Действительно, матери любят своих детей больше своей жизни.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avatars.mds.yandex.net/get-zen_doc/1923220/pub_5de0d7c40372a55e1da0986f_5de0d8eabfa2364d939bf3d7/scale_1200"/>
          <p:cNvPicPr>
            <a:picLocks noChangeAspect="1" noChangeArrowheads="1"/>
          </p:cNvPicPr>
          <p:nvPr/>
        </p:nvPicPr>
        <p:blipFill>
          <a:blip r:embed="rId2" cstate="print"/>
          <a:srcRect l="5670" t="7592" r="16372"/>
          <a:stretch>
            <a:fillRect/>
          </a:stretch>
        </p:blipFill>
        <p:spPr bwMode="auto">
          <a:xfrm>
            <a:off x="8040216" y="3356992"/>
            <a:ext cx="1872208" cy="8962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84" y="1196752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Матери болеют душой за своих детей, какими бы они ни были. В минуты душевного кризиса каждый человек обращается к самому близкому человеку – матери, как к живительному источнику.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https://funik.ru/wp-content/uploads/2018/11/08c0eed2db12a2827521-700x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268760"/>
            <a:ext cx="2491036" cy="3320195"/>
          </a:xfrm>
          <a:prstGeom prst="rect">
            <a:avLst/>
          </a:prstGeom>
          <a:noFill/>
        </p:spPr>
      </p:pic>
      <p:pic>
        <p:nvPicPr>
          <p:cNvPr id="46084" name="Picture 4" descr="https://avatars.mds.yandex.net/get-pdb/1346662/b57eda6f-d2f2-499b-99d8-726878c62aef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4" y="4735585"/>
            <a:ext cx="3456384" cy="1861767"/>
          </a:xfrm>
          <a:prstGeom prst="rect">
            <a:avLst/>
          </a:prstGeom>
          <a:noFill/>
        </p:spPr>
      </p:pic>
      <p:pic>
        <p:nvPicPr>
          <p:cNvPr id="46086" name="Picture 6" descr="http://cdn01.ru/files/users/images/2c/65/2c65a561ff48bf70c430db06bf81dc1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6360" y="1268760"/>
            <a:ext cx="2533610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91344" y="1124744"/>
            <a:ext cx="11521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charset="0"/>
              </a:rPr>
              <a:t>Написаны тысячи стихов, в которых</a:t>
            </a:r>
          </a:p>
          <a:p>
            <a:pPr algn="ctr"/>
            <a:r>
              <a:rPr lang="ru-RU" sz="3200" b="1" dirty="0" smtClean="0">
                <a:latin typeface="Arial" charset="0"/>
              </a:rPr>
              <a:t>восхваляются матери.</a:t>
            </a:r>
            <a:endParaRPr lang="ru-RU" sz="3200" b="1" dirty="0">
              <a:latin typeface="Arial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2348880"/>
            <a:ext cx="81369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детства, как из дальнего тумана,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Мне слышатся годам наперекор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 сказки, что рассказывала мама.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голос её слышу до сих пор.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                                               </a:t>
            </a: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ru-RU" sz="2800" b="1" i="1" dirty="0" err="1" smtClean="0">
                <a:latin typeface="Arial" pitchFamily="34" charset="0"/>
                <a:cs typeface="Arial" pitchFamily="34" charset="0"/>
              </a:rPr>
              <a:t>Хамид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latin typeface="Arial" pitchFamily="34" charset="0"/>
                <a:cs typeface="Arial" pitchFamily="34" charset="0"/>
              </a:rPr>
              <a:t>Алимджан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II. Объяснение нового материала  Эпиграф к уроку: Из детства, как из дальнего тумана, Мне слышатся годам наперекор Те сказки, что рассказывала мама. Я голос её слышу до сих пор. Хамид Алимджан "/>
          <p:cNvPicPr/>
          <p:nvPr/>
        </p:nvPicPr>
        <p:blipFill>
          <a:blip r:embed="rId2" cstate="print"/>
          <a:srcRect l="47621" t="57549" r="29129" b="3704"/>
          <a:stretch>
            <a:fillRect/>
          </a:stretch>
        </p:blipFill>
        <p:spPr bwMode="auto">
          <a:xfrm>
            <a:off x="8544272" y="3861048"/>
            <a:ext cx="2664296" cy="237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II. Объяснение нового материала  Эпиграф к уроку: Из детства, как из дальнего тумана, Мне слышатся годам наперекор Те сказки, что рассказывала мама. Я голос её слышу до сих пор. Хамид Алимджан "/>
          <p:cNvPicPr/>
          <p:nvPr/>
        </p:nvPicPr>
        <p:blipFill>
          <a:blip r:embed="rId2" cstate="print"/>
          <a:srcRect l="2824" t="29060" r="61960" b="19373"/>
          <a:stretch>
            <a:fillRect/>
          </a:stretch>
        </p:blipFill>
        <p:spPr bwMode="auto">
          <a:xfrm>
            <a:off x="8616280" y="1988840"/>
            <a:ext cx="245134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95400" y="1124744"/>
            <a:ext cx="11137237" cy="1077218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Узбекистан обладает поистине богатой историей, насыщенной народными преданиями и легендами.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2636912"/>
            <a:ext cx="11233247" cy="1326004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Истории о прекрасных городах, великих правителях, бессмертной любви – всё это бережно сохранялось и передавалось тысячами поколений наших предков</a:t>
            </a:r>
            <a:r>
              <a:rPr lang="ru-RU" sz="3200" dirty="0" smtClean="0"/>
              <a:t>.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4293096"/>
            <a:ext cx="11209245" cy="156966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Древние города: Самарканд, Бухара, Хива окутаны тайнами и суевериями, которые со временем воплотились в мифы и легенды.</a:t>
            </a: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ВЫВОДЫ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186336"/>
            <a:ext cx="7439655" cy="706707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                                  </a:t>
            </a:r>
            <a:r>
              <a:rPr lang="ru-RU" sz="4400" dirty="0" smtClean="0"/>
              <a:t>ЗАДАНИЯ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0897806" y="337154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13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Стр. 40 – 42.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367809" y="3645210"/>
            <a:ext cx="3552395" cy="168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Найдите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прочитайте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предания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легенды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Узбекистане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544272" y="2564904"/>
            <a:ext cx="3240360" cy="3900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Нарисуйте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иллюстрации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легендам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которые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прочитали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подготовьте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презентацию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Легенды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предания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Узбекистана</a:t>
            </a:r>
            <a:r>
              <a:rPr lang="de-DE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786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23925" y="2276872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480376" y="134076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340768"/>
            <a:ext cx="6696744" cy="4968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Легенды,  предания, былины, сказки - всё это один жанр,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который принадлежит  народу                       или нашим предкам.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Записывали: не было бумаги - вырубали на скалах;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умели еще писать - пели под дутар,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передавали рассказами из поколения в поколение.</a:t>
            </a:r>
            <a:b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Вот так всё это до нас и дошло.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i.pinimg.com/originals/fb/2a/02/fb2a02a6b9ec107ddff0115516d1a1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6" y="1268760"/>
            <a:ext cx="4104456" cy="52582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196752"/>
            <a:ext cx="6062464" cy="51125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Сказания, народные эпосы, мифы и легенды – всё это, как и история является культурным наследием каждого народа.</a:t>
            </a:r>
            <a:r>
              <a:rPr lang="ru-RU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Мир мифов и легенд Узбекистана красочен и богат. Это мир, где народные сказания смешиваются с историей, а предания становятся источником истины.</a:t>
            </a:r>
          </a:p>
          <a:p>
            <a:pPr algn="ctr"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https://img-fotki.yandex.ru/get/58191/86441892.17e/0_8f404_f3a1db8e_orig.jpg"/>
          <p:cNvPicPr>
            <a:picLocks noChangeAspect="1" noChangeArrowheads="1"/>
          </p:cNvPicPr>
          <p:nvPr/>
        </p:nvPicPr>
        <p:blipFill>
          <a:blip r:embed="rId2" cstate="print"/>
          <a:srcRect b="6061"/>
          <a:stretch>
            <a:fillRect/>
          </a:stretch>
        </p:blipFill>
        <p:spPr bwMode="auto">
          <a:xfrm>
            <a:off x="6888088" y="1124745"/>
            <a:ext cx="4608511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96752"/>
            <a:ext cx="5400600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Мифы и легенды Узбекистана – это неповторимый и загадочный мир народных преданий и сказаний, которые бережно и кропотливо собирались и предавались из поколения в поколение народом Узбекистана.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s://avatars.mds.yandex.net/get-pdb/2111014/857503be-e4b3-47a2-aed3-7a83f3896e0e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1196752"/>
            <a:ext cx="5688632" cy="5200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980728"/>
            <a:ext cx="10972800" cy="1008112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такое легенда 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4" y="1916832"/>
            <a:ext cx="5544616" cy="4464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chemeClr val="accent2"/>
                </a:solidFill>
              </a:rPr>
              <a:t>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Легенды – это поэтические предания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о каком-то историческом событии. В них наряду с людьми и животными действуют  Бог и святые.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argumenti.kg/uploads/posts/2020-03/15845034541nauryz-istoriya-proishozhdeni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916832"/>
            <a:ext cx="5099720" cy="4722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908720"/>
            <a:ext cx="10972800" cy="72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такое легенда 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368" y="2060848"/>
            <a:ext cx="5976664" cy="4320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Легенда очень похожа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на миф. Но в ней чаще всего действуют реально существовавшие личности и описываются события, имевшие место в действительности. 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ЛЕГЕНДЫ И ПРЕДАНИЯ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content-12.foto.my.mail.ru/community/lltn/490/h-496.jpg"/>
          <p:cNvPicPr>
            <a:picLocks noChangeAspect="1" noChangeArrowheads="1"/>
          </p:cNvPicPr>
          <p:nvPr/>
        </p:nvPicPr>
        <p:blipFill>
          <a:blip r:embed="rId2" cstate="print"/>
          <a:srcRect t="3024" r="6729" b="4745"/>
          <a:stretch>
            <a:fillRect/>
          </a:stretch>
        </p:blipFill>
        <p:spPr bwMode="auto">
          <a:xfrm>
            <a:off x="7176120" y="1700808"/>
            <a:ext cx="4104456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Ребята! Посмотрите видеоролик, в котором рассказывается легенда об Узбекистане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ЛЕГЕНДА ОБ УЗБЕКИСТАНЕ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kemclub.ru/best/3821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05064"/>
            <a:ext cx="5616624" cy="2376264"/>
          </a:xfrm>
          <a:prstGeom prst="rect">
            <a:avLst/>
          </a:prstGeom>
          <a:noFill/>
        </p:spPr>
      </p:pic>
      <p:pic>
        <p:nvPicPr>
          <p:cNvPr id="17412" name="Picture 4" descr="http://s4.fotokto.ru/photo/full/326/3261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96752"/>
            <a:ext cx="5616624" cy="27436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a9d1425c466b41039ad38142d3a74179d480f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1174</Words>
  <Application>Microsoft Office PowerPoint</Application>
  <PresentationFormat>Произвольный</PresentationFormat>
  <Paragraphs>125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ИСТОРИЯ</vt:lpstr>
      <vt:lpstr>Слайд 2</vt:lpstr>
      <vt:lpstr>Слайд 3</vt:lpstr>
      <vt:lpstr>Слайд 4</vt:lpstr>
      <vt:lpstr>Слайд 5</vt:lpstr>
      <vt:lpstr>Слайд 6</vt:lpstr>
      <vt:lpstr>Что такое легенда ?</vt:lpstr>
      <vt:lpstr>Что такое легенда 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Что такое предания?</vt:lpstr>
      <vt:lpstr>Что такое предания?</vt:lpstr>
      <vt:lpstr>Что такое предания?</vt:lpstr>
      <vt:lpstr>сердце матери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                                 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597</cp:revision>
  <dcterms:created xsi:type="dcterms:W3CDTF">2020-04-27T09:08:17Z</dcterms:created>
  <dcterms:modified xsi:type="dcterms:W3CDTF">2021-03-27T03:21:01Z</dcterms:modified>
</cp:coreProperties>
</file>