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766" r:id="rId2"/>
    <p:sldId id="840" r:id="rId3"/>
    <p:sldId id="839" r:id="rId4"/>
    <p:sldId id="841" r:id="rId5"/>
    <p:sldId id="898" r:id="rId6"/>
    <p:sldId id="842" r:id="rId7"/>
    <p:sldId id="798" r:id="rId8"/>
    <p:sldId id="843" r:id="rId9"/>
    <p:sldId id="844" r:id="rId10"/>
    <p:sldId id="900" r:id="rId11"/>
    <p:sldId id="846" r:id="rId12"/>
    <p:sldId id="847" r:id="rId13"/>
    <p:sldId id="848" r:id="rId14"/>
    <p:sldId id="855" r:id="rId15"/>
    <p:sldId id="849" r:id="rId16"/>
    <p:sldId id="850" r:id="rId17"/>
    <p:sldId id="851" r:id="rId18"/>
    <p:sldId id="896" r:id="rId19"/>
    <p:sldId id="885" r:id="rId20"/>
    <p:sldId id="853" r:id="rId21"/>
    <p:sldId id="867" r:id="rId22"/>
    <p:sldId id="887" r:id="rId23"/>
    <p:sldId id="862" r:id="rId24"/>
    <p:sldId id="892" r:id="rId25"/>
    <p:sldId id="890" r:id="rId26"/>
    <p:sldId id="894" r:id="rId27"/>
    <p:sldId id="859" r:id="rId28"/>
    <p:sldId id="869" r:id="rId29"/>
    <p:sldId id="902" r:id="rId30"/>
    <p:sldId id="870" r:id="rId31"/>
    <p:sldId id="872" r:id="rId32"/>
    <p:sldId id="873" r:id="rId33"/>
    <p:sldId id="874" r:id="rId34"/>
    <p:sldId id="875" r:id="rId35"/>
    <p:sldId id="877" r:id="rId36"/>
    <p:sldId id="878" r:id="rId37"/>
    <p:sldId id="879" r:id="rId38"/>
    <p:sldId id="880" r:id="rId39"/>
    <p:sldId id="881" r:id="rId40"/>
    <p:sldId id="882" r:id="rId41"/>
    <p:sldId id="905" r:id="rId42"/>
    <p:sldId id="824" r:id="rId43"/>
    <p:sldId id="883" r:id="rId44"/>
    <p:sldId id="907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9390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8" autoAdjust="0"/>
    <p:restoredTop sz="99762" autoAdjust="0"/>
  </p:normalViewPr>
  <p:slideViewPr>
    <p:cSldViewPr>
      <p:cViewPr>
        <p:scale>
          <a:sx n="68" d="100"/>
          <a:sy n="68" d="100"/>
        </p:scale>
        <p:origin x="-1908" y="-10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CCF77-E31A-4D10-875A-D0EC435FD838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05C32DC1-1BD7-4D7A-B7EB-4DF7608661C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УГОЛЬ</a:t>
          </a:r>
          <a:endParaRPr lang="ru-RU" sz="4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01E8C2BE-168D-441A-B529-8DE138FE13EB}" type="parTrans" cxnId="{21C3CF53-C93C-4541-BB28-4CBB0D63613F}">
      <dgm:prSet/>
      <dgm:spPr/>
      <dgm:t>
        <a:bodyPr/>
        <a:lstStyle/>
        <a:p>
          <a:endParaRPr lang="ru-RU"/>
        </a:p>
      </dgm:t>
    </dgm:pt>
    <dgm:pt modelId="{BF003180-9C3C-43AE-896C-9CBEF147D6C3}" type="sibTrans" cxnId="{21C3CF53-C93C-4541-BB28-4CBB0D63613F}">
      <dgm:prSet/>
      <dgm:spPr/>
      <dgm:t>
        <a:bodyPr/>
        <a:lstStyle/>
        <a:p>
          <a:endParaRPr lang="ru-RU"/>
        </a:p>
      </dgm:t>
    </dgm:pt>
    <dgm:pt modelId="{CF9835BB-E3CB-4509-8EB4-3E36967E1C1B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ИЗВЕСТНЯК</a:t>
          </a:r>
          <a:endParaRPr lang="ru-RU" sz="4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FE110330-E4D2-462E-8856-75A3070EA27C}" type="parTrans" cxnId="{86CD59BE-DAF4-4974-97E0-76B03A0086BE}">
      <dgm:prSet/>
      <dgm:spPr/>
      <dgm:t>
        <a:bodyPr/>
        <a:lstStyle/>
        <a:p>
          <a:endParaRPr lang="ru-RU"/>
        </a:p>
      </dgm:t>
    </dgm:pt>
    <dgm:pt modelId="{B67496E0-C721-496C-9E5B-0EBC6EB2F44D}" type="sibTrans" cxnId="{86CD59BE-DAF4-4974-97E0-76B03A0086BE}">
      <dgm:prSet/>
      <dgm:spPr/>
      <dgm:t>
        <a:bodyPr/>
        <a:lstStyle/>
        <a:p>
          <a:endParaRPr lang="ru-RU"/>
        </a:p>
      </dgm:t>
    </dgm:pt>
    <dgm:pt modelId="{0984E5C3-E43C-4831-BCBC-AD1CEA448ADB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ГЛИНА (ОХРА)</a:t>
          </a:r>
          <a:endParaRPr lang="ru-RU" sz="4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048F6BC8-DFB9-4C5F-9179-61CC9DAA5AED}" type="parTrans" cxnId="{8214573B-FCD9-43DE-A545-1F6DA97DFD99}">
      <dgm:prSet/>
      <dgm:spPr/>
      <dgm:t>
        <a:bodyPr/>
        <a:lstStyle/>
        <a:p>
          <a:endParaRPr lang="ru-RU"/>
        </a:p>
      </dgm:t>
    </dgm:pt>
    <dgm:pt modelId="{68712C26-CEE2-4706-A164-E7750BE8793E}" type="sibTrans" cxnId="{8214573B-FCD9-43DE-A545-1F6DA97DFD99}">
      <dgm:prSet/>
      <dgm:spPr/>
      <dgm:t>
        <a:bodyPr/>
        <a:lstStyle/>
        <a:p>
          <a:endParaRPr lang="ru-RU"/>
        </a:p>
      </dgm:t>
    </dgm:pt>
    <dgm:pt modelId="{8AD1FED1-0A54-49CD-84B9-4F80D8833C2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ПРИРОДНЫЙ МАТЕРИАЛ  (МИНЕРАЛЫ И РАСТЕНИЯ)</a:t>
          </a:r>
          <a:endParaRPr lang="ru-RU" sz="4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C13E6295-32DA-44F2-8466-603A1B4E0079}" type="parTrans" cxnId="{ADCFB84A-D43A-4D39-9F0C-FFAF446EEBFC}">
      <dgm:prSet/>
      <dgm:spPr/>
      <dgm:t>
        <a:bodyPr/>
        <a:lstStyle/>
        <a:p>
          <a:endParaRPr lang="ru-RU"/>
        </a:p>
      </dgm:t>
    </dgm:pt>
    <dgm:pt modelId="{DBE51368-42B0-4E4C-A59B-54736BD2E176}" type="sibTrans" cxnId="{ADCFB84A-D43A-4D39-9F0C-FFAF446EEBFC}">
      <dgm:prSet/>
      <dgm:spPr/>
      <dgm:t>
        <a:bodyPr/>
        <a:lstStyle/>
        <a:p>
          <a:endParaRPr lang="ru-RU"/>
        </a:p>
      </dgm:t>
    </dgm:pt>
    <dgm:pt modelId="{E3E53BB0-43D2-485E-9E27-9F0E17200D5A}" type="pres">
      <dgm:prSet presAssocID="{83FCCF77-E31A-4D10-875A-D0EC435FD838}" presName="linearFlow" presStyleCnt="0">
        <dgm:presLayoutVars>
          <dgm:dir/>
          <dgm:resizeHandles val="exact"/>
        </dgm:presLayoutVars>
      </dgm:prSet>
      <dgm:spPr/>
    </dgm:pt>
    <dgm:pt modelId="{83C39A36-1047-4423-9A5E-B30C52500EC7}" type="pres">
      <dgm:prSet presAssocID="{05C32DC1-1BD7-4D7A-B7EB-4DF7608661C4}" presName="composite" presStyleCnt="0"/>
      <dgm:spPr/>
    </dgm:pt>
    <dgm:pt modelId="{3C82A196-61BF-41D4-AD28-3B63B4DA37CD}" type="pres">
      <dgm:prSet presAssocID="{05C32DC1-1BD7-4D7A-B7EB-4DF7608661C4}" presName="imgShp" presStyleLbl="fgImgPlace1" presStyleIdx="0" presStyleCnt="4" custLinFactNeighborX="-98493" custLinFactNeighborY="-1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6088224-3526-4710-BC56-DC5D4B777FB3}" type="pres">
      <dgm:prSet presAssocID="{05C32DC1-1BD7-4D7A-B7EB-4DF7608661C4}" presName="txShp" presStyleLbl="node1" presStyleIdx="0" presStyleCnt="4" custScaleX="143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9948C-99D0-4192-8C68-49FF29D00274}" type="pres">
      <dgm:prSet presAssocID="{BF003180-9C3C-43AE-896C-9CBEF147D6C3}" presName="spacing" presStyleCnt="0"/>
      <dgm:spPr/>
    </dgm:pt>
    <dgm:pt modelId="{DA17B7F7-F0F5-4185-AC2B-21DC64AFF3B3}" type="pres">
      <dgm:prSet presAssocID="{CF9835BB-E3CB-4509-8EB4-3E36967E1C1B}" presName="composite" presStyleCnt="0"/>
      <dgm:spPr/>
    </dgm:pt>
    <dgm:pt modelId="{35090368-2CA7-4870-813E-B73EC85B483F}" type="pres">
      <dgm:prSet presAssocID="{CF9835BB-E3CB-4509-8EB4-3E36967E1C1B}" presName="imgShp" presStyleLbl="fgImgPlace1" presStyleIdx="1" presStyleCnt="4" custLinFactNeighborX="-92662" custLinFactNeighborY="-170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31DA54F-B613-4ECA-B7A7-C2ACB84CD3D6}" type="pres">
      <dgm:prSet presAssocID="{CF9835BB-E3CB-4509-8EB4-3E36967E1C1B}" presName="txShp" presStyleLbl="node1" presStyleIdx="1" presStyleCnt="4" custScaleX="140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B003E-F517-4563-8F75-312802AADEC6}" type="pres">
      <dgm:prSet presAssocID="{B67496E0-C721-496C-9E5B-0EBC6EB2F44D}" presName="spacing" presStyleCnt="0"/>
      <dgm:spPr/>
    </dgm:pt>
    <dgm:pt modelId="{A9611D6D-164E-4B57-9F3E-A1F576309E2F}" type="pres">
      <dgm:prSet presAssocID="{0984E5C3-E43C-4831-BCBC-AD1CEA448ADB}" presName="composite" presStyleCnt="0"/>
      <dgm:spPr/>
    </dgm:pt>
    <dgm:pt modelId="{1F88D410-8E68-43EF-912B-84B17E868E18}" type="pres">
      <dgm:prSet presAssocID="{0984E5C3-E43C-4831-BCBC-AD1CEA448ADB}" presName="imgShp" presStyleLbl="fgImgPlace1" presStyleIdx="2" presStyleCnt="4" custLinFactNeighborX="-86830" custLinFactNeighborY="257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AE52BEC-6D31-47FD-993B-F65CF3CFB6C4}" type="pres">
      <dgm:prSet presAssocID="{0984E5C3-E43C-4831-BCBC-AD1CEA448ADB}" presName="txShp" presStyleLbl="node1" presStyleIdx="2" presStyleCnt="4" custScaleX="140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0D4DF-9CF7-456B-A2CA-ACCBA6604C8D}" type="pres">
      <dgm:prSet presAssocID="{68712C26-CEE2-4706-A164-E7750BE8793E}" presName="spacing" presStyleCnt="0"/>
      <dgm:spPr/>
    </dgm:pt>
    <dgm:pt modelId="{B7BF6FF5-97F9-4999-88C4-DF877893B9ED}" type="pres">
      <dgm:prSet presAssocID="{8AD1FED1-0A54-49CD-84B9-4F80D8833C26}" presName="composite" presStyleCnt="0"/>
      <dgm:spPr/>
    </dgm:pt>
    <dgm:pt modelId="{C07FEC17-4DE7-464B-906C-452A73066543}" type="pres">
      <dgm:prSet presAssocID="{8AD1FED1-0A54-49CD-84B9-4F80D8833C26}" presName="imgShp" presStyleLbl="fgImgPlace1" presStyleIdx="3" presStyleCnt="4" custLinFactNeighborX="-92662" custLinFactNeighborY="684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143AB20-EA80-4B1E-AB61-250C418FC821}" type="pres">
      <dgm:prSet presAssocID="{8AD1FED1-0A54-49CD-84B9-4F80D8833C26}" presName="txShp" presStyleLbl="node1" presStyleIdx="3" presStyleCnt="4" custScaleX="143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593A1D-5B75-4AC1-A0C5-626AC6F33D89}" type="presOf" srcId="{83FCCF77-E31A-4D10-875A-D0EC435FD838}" destId="{E3E53BB0-43D2-485E-9E27-9F0E17200D5A}" srcOrd="0" destOrd="0" presId="urn:microsoft.com/office/officeart/2005/8/layout/vList3"/>
    <dgm:cxn modelId="{21B05AE5-9BE7-4A72-AF9B-C132D3394878}" type="presOf" srcId="{0984E5C3-E43C-4831-BCBC-AD1CEA448ADB}" destId="{3AE52BEC-6D31-47FD-993B-F65CF3CFB6C4}" srcOrd="0" destOrd="0" presId="urn:microsoft.com/office/officeart/2005/8/layout/vList3"/>
    <dgm:cxn modelId="{1A858634-E8C7-41C1-9F22-3AD4FBE8BF90}" type="presOf" srcId="{05C32DC1-1BD7-4D7A-B7EB-4DF7608661C4}" destId="{96088224-3526-4710-BC56-DC5D4B777FB3}" srcOrd="0" destOrd="0" presId="urn:microsoft.com/office/officeart/2005/8/layout/vList3"/>
    <dgm:cxn modelId="{ADCFB84A-D43A-4D39-9F0C-FFAF446EEBFC}" srcId="{83FCCF77-E31A-4D10-875A-D0EC435FD838}" destId="{8AD1FED1-0A54-49CD-84B9-4F80D8833C26}" srcOrd="3" destOrd="0" parTransId="{C13E6295-32DA-44F2-8466-603A1B4E0079}" sibTransId="{DBE51368-42B0-4E4C-A59B-54736BD2E176}"/>
    <dgm:cxn modelId="{8214573B-FCD9-43DE-A545-1F6DA97DFD99}" srcId="{83FCCF77-E31A-4D10-875A-D0EC435FD838}" destId="{0984E5C3-E43C-4831-BCBC-AD1CEA448ADB}" srcOrd="2" destOrd="0" parTransId="{048F6BC8-DFB9-4C5F-9179-61CC9DAA5AED}" sibTransId="{68712C26-CEE2-4706-A164-E7750BE8793E}"/>
    <dgm:cxn modelId="{86CD59BE-DAF4-4974-97E0-76B03A0086BE}" srcId="{83FCCF77-E31A-4D10-875A-D0EC435FD838}" destId="{CF9835BB-E3CB-4509-8EB4-3E36967E1C1B}" srcOrd="1" destOrd="0" parTransId="{FE110330-E4D2-462E-8856-75A3070EA27C}" sibTransId="{B67496E0-C721-496C-9E5B-0EBC6EB2F44D}"/>
    <dgm:cxn modelId="{6C16A4B2-A303-4A39-87B2-248DFBB813EA}" type="presOf" srcId="{CF9835BB-E3CB-4509-8EB4-3E36967E1C1B}" destId="{231DA54F-B613-4ECA-B7A7-C2ACB84CD3D6}" srcOrd="0" destOrd="0" presId="urn:microsoft.com/office/officeart/2005/8/layout/vList3"/>
    <dgm:cxn modelId="{21C3CF53-C93C-4541-BB28-4CBB0D63613F}" srcId="{83FCCF77-E31A-4D10-875A-D0EC435FD838}" destId="{05C32DC1-1BD7-4D7A-B7EB-4DF7608661C4}" srcOrd="0" destOrd="0" parTransId="{01E8C2BE-168D-441A-B529-8DE138FE13EB}" sibTransId="{BF003180-9C3C-43AE-896C-9CBEF147D6C3}"/>
    <dgm:cxn modelId="{0AC55BBA-5339-4C8B-91F8-479BB4523348}" type="presOf" srcId="{8AD1FED1-0A54-49CD-84B9-4F80D8833C26}" destId="{A143AB20-EA80-4B1E-AB61-250C418FC821}" srcOrd="0" destOrd="0" presId="urn:microsoft.com/office/officeart/2005/8/layout/vList3"/>
    <dgm:cxn modelId="{B638785B-BFF8-42C0-88D2-027EDCCCAD02}" type="presParOf" srcId="{E3E53BB0-43D2-485E-9E27-9F0E17200D5A}" destId="{83C39A36-1047-4423-9A5E-B30C52500EC7}" srcOrd="0" destOrd="0" presId="urn:microsoft.com/office/officeart/2005/8/layout/vList3"/>
    <dgm:cxn modelId="{059FD420-2AFD-49DD-A163-CE4FD384BCE5}" type="presParOf" srcId="{83C39A36-1047-4423-9A5E-B30C52500EC7}" destId="{3C82A196-61BF-41D4-AD28-3B63B4DA37CD}" srcOrd="0" destOrd="0" presId="urn:microsoft.com/office/officeart/2005/8/layout/vList3"/>
    <dgm:cxn modelId="{AFDA9BC2-D310-48D2-B412-7FAE8991735D}" type="presParOf" srcId="{83C39A36-1047-4423-9A5E-B30C52500EC7}" destId="{96088224-3526-4710-BC56-DC5D4B777FB3}" srcOrd="1" destOrd="0" presId="urn:microsoft.com/office/officeart/2005/8/layout/vList3"/>
    <dgm:cxn modelId="{F0A2E7A4-70BE-44DF-982A-0BD400F8302A}" type="presParOf" srcId="{E3E53BB0-43D2-485E-9E27-9F0E17200D5A}" destId="{CC99948C-99D0-4192-8C68-49FF29D00274}" srcOrd="1" destOrd="0" presId="urn:microsoft.com/office/officeart/2005/8/layout/vList3"/>
    <dgm:cxn modelId="{A55233CA-086E-488F-A757-F4B7B5DA2E72}" type="presParOf" srcId="{E3E53BB0-43D2-485E-9E27-9F0E17200D5A}" destId="{DA17B7F7-F0F5-4185-AC2B-21DC64AFF3B3}" srcOrd="2" destOrd="0" presId="urn:microsoft.com/office/officeart/2005/8/layout/vList3"/>
    <dgm:cxn modelId="{BB730B93-CE51-48E3-9FF3-F24AEA22029D}" type="presParOf" srcId="{DA17B7F7-F0F5-4185-AC2B-21DC64AFF3B3}" destId="{35090368-2CA7-4870-813E-B73EC85B483F}" srcOrd="0" destOrd="0" presId="urn:microsoft.com/office/officeart/2005/8/layout/vList3"/>
    <dgm:cxn modelId="{25A31B87-9E30-42D6-BE38-2C78C2EA9EEA}" type="presParOf" srcId="{DA17B7F7-F0F5-4185-AC2B-21DC64AFF3B3}" destId="{231DA54F-B613-4ECA-B7A7-C2ACB84CD3D6}" srcOrd="1" destOrd="0" presId="urn:microsoft.com/office/officeart/2005/8/layout/vList3"/>
    <dgm:cxn modelId="{A157AB94-937F-443D-9107-B791B90EF2CC}" type="presParOf" srcId="{E3E53BB0-43D2-485E-9E27-9F0E17200D5A}" destId="{C55B003E-F517-4563-8F75-312802AADEC6}" srcOrd="3" destOrd="0" presId="urn:microsoft.com/office/officeart/2005/8/layout/vList3"/>
    <dgm:cxn modelId="{F123236E-20EE-4E3E-B65E-A881CB4D707C}" type="presParOf" srcId="{E3E53BB0-43D2-485E-9E27-9F0E17200D5A}" destId="{A9611D6D-164E-4B57-9F3E-A1F576309E2F}" srcOrd="4" destOrd="0" presId="urn:microsoft.com/office/officeart/2005/8/layout/vList3"/>
    <dgm:cxn modelId="{BFE70F21-6554-499A-B1A6-192EB18F2716}" type="presParOf" srcId="{A9611D6D-164E-4B57-9F3E-A1F576309E2F}" destId="{1F88D410-8E68-43EF-912B-84B17E868E18}" srcOrd="0" destOrd="0" presId="urn:microsoft.com/office/officeart/2005/8/layout/vList3"/>
    <dgm:cxn modelId="{935DFC4E-CA17-4569-BA5A-F6A9D23B26F3}" type="presParOf" srcId="{A9611D6D-164E-4B57-9F3E-A1F576309E2F}" destId="{3AE52BEC-6D31-47FD-993B-F65CF3CFB6C4}" srcOrd="1" destOrd="0" presId="urn:microsoft.com/office/officeart/2005/8/layout/vList3"/>
    <dgm:cxn modelId="{48C02093-D902-44E1-9A4F-13EFFB816DF6}" type="presParOf" srcId="{E3E53BB0-43D2-485E-9E27-9F0E17200D5A}" destId="{D920D4DF-9CF7-456B-A2CA-ACCBA6604C8D}" srcOrd="5" destOrd="0" presId="urn:microsoft.com/office/officeart/2005/8/layout/vList3"/>
    <dgm:cxn modelId="{21CBE28B-0D2C-4AC5-819D-15830FB1AB4C}" type="presParOf" srcId="{E3E53BB0-43D2-485E-9E27-9F0E17200D5A}" destId="{B7BF6FF5-97F9-4999-88C4-DF877893B9ED}" srcOrd="6" destOrd="0" presId="urn:microsoft.com/office/officeart/2005/8/layout/vList3"/>
    <dgm:cxn modelId="{9BCFAD64-1FA3-4DCD-965C-6DC3CEB88580}" type="presParOf" srcId="{B7BF6FF5-97F9-4999-88C4-DF877893B9ED}" destId="{C07FEC17-4DE7-464B-906C-452A73066543}" srcOrd="0" destOrd="0" presId="urn:microsoft.com/office/officeart/2005/8/layout/vList3"/>
    <dgm:cxn modelId="{636ED43A-306D-479C-A2C9-956B1E00CC87}" type="presParOf" srcId="{B7BF6FF5-97F9-4999-88C4-DF877893B9ED}" destId="{A143AB20-EA80-4B1E-AB61-250C418FC8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088224-3526-4710-BC56-DC5D4B777FB3}">
      <dsp:nvSpPr>
        <dsp:cNvPr id="0" name=""/>
        <dsp:cNvSpPr/>
      </dsp:nvSpPr>
      <dsp:spPr>
        <a:xfrm rot="10800000">
          <a:off x="240012" y="1890"/>
          <a:ext cx="10753223" cy="1234779"/>
        </a:xfrm>
        <a:prstGeom prst="homePlat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44504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УГОЛЬ</a:t>
          </a:r>
          <a:endParaRPr lang="ru-RU" sz="4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40012" y="1890"/>
        <a:ext cx="10753223" cy="1234779"/>
      </dsp:txXfrm>
    </dsp:sp>
    <dsp:sp modelId="{3C82A196-61BF-41D4-AD28-3B63B4DA37CD}">
      <dsp:nvSpPr>
        <dsp:cNvPr id="0" name=""/>
        <dsp:cNvSpPr/>
      </dsp:nvSpPr>
      <dsp:spPr>
        <a:xfrm>
          <a:off x="48007" y="0"/>
          <a:ext cx="1234779" cy="123477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DA54F-B613-4ECA-B7A7-C2ACB84CD3D6}">
      <dsp:nvSpPr>
        <dsp:cNvPr id="0" name=""/>
        <dsp:cNvSpPr/>
      </dsp:nvSpPr>
      <dsp:spPr>
        <a:xfrm rot="10800000">
          <a:off x="384036" y="1605260"/>
          <a:ext cx="10465175" cy="1234779"/>
        </a:xfrm>
        <a:prstGeom prst="homePlat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44504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ИЗВЕСТНЯК</a:t>
          </a:r>
          <a:endParaRPr lang="ru-RU" sz="4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84036" y="1605260"/>
        <a:ext cx="10465175" cy="1234779"/>
      </dsp:txXfrm>
    </dsp:sp>
    <dsp:sp modelId="{35090368-2CA7-4870-813E-B73EC85B483F}">
      <dsp:nvSpPr>
        <dsp:cNvPr id="0" name=""/>
        <dsp:cNvSpPr/>
      </dsp:nvSpPr>
      <dsp:spPr>
        <a:xfrm>
          <a:off x="120007" y="1584170"/>
          <a:ext cx="1234779" cy="123477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52BEC-6D31-47FD-993B-F65CF3CFB6C4}">
      <dsp:nvSpPr>
        <dsp:cNvPr id="0" name=""/>
        <dsp:cNvSpPr/>
      </dsp:nvSpPr>
      <dsp:spPr>
        <a:xfrm rot="10800000">
          <a:off x="384036" y="3208631"/>
          <a:ext cx="10465175" cy="1234779"/>
        </a:xfrm>
        <a:prstGeom prst="homePlat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44504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ГЛИНА (ОХРА)</a:t>
          </a:r>
          <a:endParaRPr lang="ru-RU" sz="4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84036" y="3208631"/>
        <a:ext cx="10465175" cy="1234779"/>
      </dsp:txXfrm>
    </dsp:sp>
    <dsp:sp modelId="{1F88D410-8E68-43EF-912B-84B17E868E18}">
      <dsp:nvSpPr>
        <dsp:cNvPr id="0" name=""/>
        <dsp:cNvSpPr/>
      </dsp:nvSpPr>
      <dsp:spPr>
        <a:xfrm>
          <a:off x="192020" y="3240365"/>
          <a:ext cx="1234779" cy="123477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3AB20-EA80-4B1E-AB61-250C418FC821}">
      <dsp:nvSpPr>
        <dsp:cNvPr id="0" name=""/>
        <dsp:cNvSpPr/>
      </dsp:nvSpPr>
      <dsp:spPr>
        <a:xfrm rot="10800000">
          <a:off x="240012" y="4812002"/>
          <a:ext cx="10753223" cy="1234779"/>
        </a:xfrm>
        <a:prstGeom prst="homePlat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44504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ПРИРОДНЫЙ МАТЕРИАЛ  (МИНЕРАЛЫ И РАСТЕНИЯ)</a:t>
          </a:r>
          <a:endParaRPr lang="ru-RU" sz="4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40012" y="4812002"/>
        <a:ext cx="10753223" cy="1234779"/>
      </dsp:txXfrm>
    </dsp:sp>
    <dsp:sp modelId="{C07FEC17-4DE7-464B-906C-452A73066543}">
      <dsp:nvSpPr>
        <dsp:cNvPr id="0" name=""/>
        <dsp:cNvSpPr/>
      </dsp:nvSpPr>
      <dsp:spPr>
        <a:xfrm>
          <a:off x="120007" y="4813892"/>
          <a:ext cx="1234779" cy="123477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EA273-2379-434E-9EEF-70B9F6626DF8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D9DB5-202D-41FA-A589-C3B2A115E3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436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9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656218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91429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14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14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5152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95" y="280471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08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08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08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9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09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45109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4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09141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024066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10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0316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50634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309598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5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010234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14034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8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8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8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hteltn.ucoz.ru/_bl/0/43137605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shteltn.ucoz.ru/_bl/0/07478851.jpg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USER\Desktop\5%20&#1082;&#1083;&#1072;&#1089;&#1089;%2012\03_jivopisec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627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30" y="472327"/>
            <a:ext cx="6853767" cy="1122295"/>
          </a:xfrm>
        </p:spPr>
        <p:txBody>
          <a:bodyPr wrap="square" tIns="29401">
            <a:spAutoFit/>
          </a:bodyPr>
          <a:lstStyle/>
          <a:p>
            <a:pPr marL="25566" algn="l" defTabSz="1161232">
              <a:spcBef>
                <a:spcPts val="230"/>
              </a:spcBef>
              <a:defRPr/>
            </a:pPr>
            <a:r>
              <a:rPr lang="ru-RU" sz="6800" b="1" spc="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  <a:endParaRPr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559496" y="2564906"/>
            <a:ext cx="9793088" cy="2323898"/>
          </a:xfrm>
          <a:prstGeom prst="rect">
            <a:avLst/>
          </a:prstGeom>
        </p:spPr>
        <p:txBody>
          <a:bodyPr wrap="square" lIns="0" tIns="28123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5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  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5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5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ВОЗНИКНОВЕНИЕ </a:t>
            </a:r>
            <a:b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ИСКУССТВА</a:t>
            </a:r>
            <a:r>
              <a:rPr lang="ru-RU" sz="4500" b="1" dirty="0" smtClean="0">
                <a:solidFill>
                  <a:srgbClr val="002060"/>
                </a:solidFill>
                <a:latin typeface="Arial"/>
                <a:cs typeface="Arial"/>
              </a:rPr>
              <a:t>».</a:t>
            </a:r>
            <a:endParaRPr lang="ru-RU" sz="4500" b="1" i="1" dirty="0" smtClean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7029" y="461963"/>
            <a:ext cx="1439335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2281" y="482600"/>
            <a:ext cx="1276351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1" y="548692"/>
            <a:ext cx="361587" cy="709381"/>
          </a:xfrm>
          <a:prstGeom prst="rect">
            <a:avLst/>
          </a:prstGeom>
        </p:spPr>
        <p:txBody>
          <a:bodyPr wrap="square" lIns="0" tIns="31960" rIns="0" bIns="0">
            <a:spAutoFit/>
          </a:bodyPr>
          <a:lstStyle/>
          <a:p>
            <a:pPr defTabSz="1161087">
              <a:spcBef>
                <a:spcPts val="252"/>
              </a:spcBef>
              <a:defRPr/>
            </a:pPr>
            <a:r>
              <a:rPr lang="ru-RU" sz="4400" b="1" spc="2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896" y="1146627"/>
            <a:ext cx="1143001" cy="424637"/>
          </a:xfrm>
          <a:prstGeom prst="rect">
            <a:avLst/>
          </a:prstGeom>
        </p:spPr>
        <p:txBody>
          <a:bodyPr lIns="0" tIns="24290" rIns="0" bIns="0">
            <a:spAutoFit/>
          </a:bodyPr>
          <a:lstStyle/>
          <a:p>
            <a:pPr defTabSz="1161087">
              <a:spcBef>
                <a:spcPts val="192"/>
              </a:spcBef>
              <a:defRPr/>
            </a:pPr>
            <a:r>
              <a:rPr lang="ru-RU" sz="2600" spc="-10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9" y="550696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843661"/>
            <a:endParaRPr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95400" y="2348880"/>
            <a:ext cx="768629" cy="29523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08166" y="2564904"/>
            <a:ext cx="4248473" cy="39516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http://www.cartoonlearning.com/wp-content/uploads/cartoon-cave-ma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0312" y="-11219"/>
            <a:ext cx="12344216" cy="694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AppData\Local\Temp\SNAGHTMLf3d93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6088" y="2608608"/>
            <a:ext cx="1662357" cy="201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5519936" y="1124745"/>
            <a:ext cx="2088232" cy="1238612"/>
          </a:xfrm>
          <a:prstGeom prst="wedgeRoundRectCallout">
            <a:avLst>
              <a:gd name="adj1" fmla="val -62432"/>
              <a:gd name="adj2" fmla="val 12239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Зачем </a:t>
            </a:r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он рисует </a:t>
            </a:r>
            <a:r>
              <a:rPr lang="ru-RU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мамонта?</a:t>
            </a:r>
          </a:p>
        </p:txBody>
      </p:sp>
      <p:pic>
        <p:nvPicPr>
          <p:cNvPr id="16" name="Picture 2" descr="C:\Users\User\AppData\Local\Temp\SNAGHTMLaab4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5836" y="4118902"/>
            <a:ext cx="3036715" cy="22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fs00.infourok.ru/images/doc/255/260257/hello_html_m29a4ece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66" y="3507967"/>
            <a:ext cx="2653967" cy="20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User\AppData\Local\Temp\SNAGHTML10116d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993" y="3969651"/>
            <a:ext cx="3412044" cy="254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ая прямоугольная выноска 23"/>
          <p:cNvSpPr/>
          <p:nvPr/>
        </p:nvSpPr>
        <p:spPr>
          <a:xfrm>
            <a:off x="4832401" y="4902412"/>
            <a:ext cx="3391953" cy="1089501"/>
          </a:xfrm>
          <a:prstGeom prst="wedgeRoundRectCallout">
            <a:avLst>
              <a:gd name="adj1" fmla="val 70744"/>
              <a:gd name="adj2" fmla="val -4080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 defTabSz="1219170"/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Без этого нам не повезёт на охоте!</a:t>
            </a:r>
            <a:endParaRPr lang="ru-RU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56365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268760"/>
            <a:ext cx="10972800" cy="21602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данном случае эти рисунки выполняли роль магических обрядов, с помощью которых охотники хотели привлечь реальных зверей во время охоты.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http://go2.imgsmail.ru/imgpreview?key=48c7b830066c6b6c&amp;mb=imgdb_preview_4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3645064"/>
            <a:ext cx="7848872" cy="2992735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1340768"/>
            <a:ext cx="109728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Петроглифы – это наскальные рисунки, которые высечены на камнях.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E:\МХК\фото\палеолит\HR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3" y="3212977"/>
            <a:ext cx="5537259" cy="330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http://player.myshared.ru/7/841153/slides/slide_4.jpg"/>
          <p:cNvPicPr/>
          <p:nvPr/>
        </p:nvPicPr>
        <p:blipFill>
          <a:blip r:embed="rId3" cstate="print"/>
          <a:srcRect l="5721" t="21027" r="4208" b="5868"/>
          <a:stretch>
            <a:fillRect/>
          </a:stretch>
        </p:blipFill>
        <p:spPr bwMode="auto">
          <a:xfrm>
            <a:off x="335361" y="3285023"/>
            <a:ext cx="5856651" cy="325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85" y="1124744"/>
            <a:ext cx="11305255" cy="16561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создания рисунков использовались красители различного происхождения: 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минерального, </a:t>
            </a:r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животного, 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растительного.</a:t>
            </a:r>
            <a:r>
              <a:rPr lang="ru-RU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40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2" descr="E:\МХК\фото\палеолит\1429371848_1351362277_pervobytnyy-tane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38" y="3068996"/>
            <a:ext cx="5959475" cy="2638105"/>
          </a:xfrm>
        </p:spPr>
      </p:pic>
      <p:sp>
        <p:nvSpPr>
          <p:cNvPr id="25604" name="Текст 15"/>
          <p:cNvSpPr>
            <a:spLocks noGrp="1"/>
          </p:cNvSpPr>
          <p:nvPr>
            <p:ph type="body" sz="quarter" idx="3"/>
          </p:nvPr>
        </p:nvSpPr>
        <p:spPr>
          <a:xfrm>
            <a:off x="7608168" y="5877308"/>
            <a:ext cx="3998912" cy="5762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 eaLnBrk="1" hangingPunct="1"/>
            <a:r>
              <a:rPr lang="ru-RU" altLang="ru-RU" dirty="0" smtClean="0">
                <a:latin typeface="Arial" pitchFamily="34" charset="0"/>
                <a:cs typeface="Arial" pitchFamily="34" charset="0"/>
              </a:rPr>
              <a:t>Минеральные материалы.</a:t>
            </a:r>
          </a:p>
        </p:txBody>
      </p:sp>
      <p:sp>
        <p:nvSpPr>
          <p:cNvPr id="25605" name="Текст 13"/>
          <p:cNvSpPr>
            <a:spLocks noGrp="1"/>
          </p:cNvSpPr>
          <p:nvPr>
            <p:ph type="body" idx="1"/>
          </p:nvPr>
        </p:nvSpPr>
        <p:spPr>
          <a:xfrm>
            <a:off x="767433" y="5877272"/>
            <a:ext cx="3994151" cy="5762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 eaLnBrk="1" hangingPunct="1"/>
            <a:r>
              <a:rPr lang="ru-RU" altLang="ru-RU" dirty="0" smtClean="0">
                <a:latin typeface="Arial" pitchFamily="34" charset="0"/>
                <a:cs typeface="Arial" pitchFamily="34" charset="0"/>
              </a:rPr>
              <a:t>Растительные материалы.</a:t>
            </a:r>
          </a:p>
        </p:txBody>
      </p:sp>
      <p:pic>
        <p:nvPicPr>
          <p:cNvPr id="25606" name="Picture 3" descr="E:\МХК\фото\мезолит\petroglyph 1597x86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389" y="3068960"/>
            <a:ext cx="5553075" cy="2741290"/>
          </a:xfrm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5360" y="6093296"/>
            <a:ext cx="4680520" cy="57038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Состав краски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15880" y="1196752"/>
            <a:ext cx="6912768" cy="53012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/>
              <a:t> 	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создания рисунков использовалась в основном охра                      и древесный уголь.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Охра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природный минеральный краситель.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Красящее вещество добывалось из растений, измельченных минералов или насекомых. Его разбавляли водой или маслом, использовали различные связующие вещества (яичный желток, мед, кровь).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рис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384" y="1052736"/>
            <a:ext cx="4352413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ох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4077072"/>
            <a:ext cx="4388285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31371" y="332656"/>
          <a:ext cx="112332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>
            <a:normAutofit fontScale="90000"/>
          </a:bodyPr>
          <a:lstStyle/>
          <a:p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Объект 3"/>
          <p:cNvSpPr>
            <a:spLocks noGrp="1"/>
          </p:cNvSpPr>
          <p:nvPr>
            <p:ph sz="half" idx="2"/>
          </p:nvPr>
        </p:nvSpPr>
        <p:spPr>
          <a:xfrm>
            <a:off x="6197600" y="1268420"/>
            <a:ext cx="5384800" cy="532893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alt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создания рисунков первобытные художники использовали особую технику. </a:t>
            </a:r>
          </a:p>
          <a:p>
            <a:pPr algn="ctr">
              <a:buNone/>
            </a:pPr>
            <a:r>
              <a:rPr lang="ru-RU" alt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Цветов в распоряжении древних художников было мало: желтый, красный, черный, коричневый. </a:t>
            </a:r>
          </a:p>
        </p:txBody>
      </p:sp>
      <p:pic>
        <p:nvPicPr>
          <p:cNvPr id="6148" name="Picture 2" descr="рисунки древних люде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9184" y="1268419"/>
            <a:ext cx="5755216" cy="5329237"/>
          </a:xfr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81" y="5157192"/>
            <a:ext cx="11449271" cy="128111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Самые интересные пещерные росписи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находятся в пещерах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Альтамира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Испании и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Ласко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Франции. До сих пор в Европе найдено около полутора сотен пещер с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росписями.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2" descr="E:\МХК\фото\палеолит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789041"/>
            <a:ext cx="730408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E:\МХК\фото\мезолит\12840328876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1124745"/>
            <a:ext cx="673893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E:\МХК\фото\неолит\40000_years_cave_painting_ind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196753"/>
            <a:ext cx="436880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78339" y="1028733"/>
            <a:ext cx="5624968" cy="47643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2" t="3558" r="3203" b="3788"/>
          <a:stretch/>
        </p:blipFill>
        <p:spPr bwMode="auto">
          <a:xfrm>
            <a:off x="335360" y="1045419"/>
            <a:ext cx="5612480" cy="47476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55573" y="3236979"/>
            <a:ext cx="2205256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9600" b="1" dirty="0" smtClean="0">
                <a:ln w="11430">
                  <a:noFill/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160</a:t>
            </a:r>
            <a:endParaRPr lang="ru-RU" sz="9600" b="1" dirty="0">
              <a:ln w="11430">
                <a:noFill/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9488" y="3236978"/>
            <a:ext cx="2205256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9600" b="1" dirty="0" smtClean="0">
                <a:ln w="11430">
                  <a:noFill/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120</a:t>
            </a:r>
            <a:endParaRPr lang="ru-RU" sz="9600" b="1" dirty="0">
              <a:ln w="11430">
                <a:noFill/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03621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projects\История\Тарелкина\Рабочие материалы\Изображения\04\пещера Альтамир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280"/>
          <a:stretch/>
        </p:blipFill>
        <p:spPr bwMode="auto">
          <a:xfrm>
            <a:off x="191344" y="1700808"/>
            <a:ext cx="5663540" cy="47671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40016" y="1772816"/>
            <a:ext cx="5624968" cy="47643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projects\История\Тарелкина\Рабочие материалы\Изображения\Общие рисунки\w128h1281390856462MapMarkerFlag1RightPin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556792"/>
            <a:ext cx="706564" cy="70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08168" y="2204864"/>
            <a:ext cx="2520280" cy="615549"/>
          </a:xfrm>
          <a:prstGeom prst="rect">
            <a:avLst/>
          </a:prstGeom>
          <a:noFill/>
          <a:effectLst>
            <a:glow rad="50800">
              <a:schemeClr val="bg1">
                <a:alpha val="60000"/>
              </a:schemeClr>
            </a:glow>
          </a:effectLst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b="1" dirty="0" smtClean="0">
                <a:effectLst>
                  <a:glow rad="381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Альтамира</a:t>
            </a:r>
            <a:endParaRPr lang="ru-RU" sz="3200" b="1" dirty="0">
              <a:effectLst>
                <a:glow rad="381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77946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95400" y="1124748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ОБРАЗЕЦ ПЕРВОБЫТНОГО ИСКУССТВА</a:t>
            </a:r>
            <a:endParaRPr lang="ru-RU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416" y="2132856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ПЕЩЕРА АЛЬТАМИРА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3212976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ПЕЩЕРА ЛАСКО</a:t>
            </a:r>
            <a:endParaRPr lang="ru-RU" sz="4000" dirty="0" smtClean="0">
              <a:solidFill>
                <a:srgbClr val="00206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4293096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КАПОВА ПЕЩЕРА</a:t>
            </a:r>
            <a:endParaRPr lang="ru-RU" sz="4000" dirty="0" smtClean="0">
              <a:solidFill>
                <a:srgbClr val="00206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3392" y="5373264"/>
            <a:ext cx="1113723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НАСКАЛЬНЫЕ РИСУНКИ НА ТЕРРИТОРИИ УЗБЕКИСТАНА</a:t>
            </a:r>
            <a:endParaRPr lang="ru-RU" sz="4000" dirty="0" smtClean="0">
              <a:solidFill>
                <a:srgbClr val="002060"/>
              </a:solidFill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07968" y="1268760"/>
            <a:ext cx="5905541" cy="495202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ЛЬТАМИРА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Altamira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пещера в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Испании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красочными настенными изображениями (бизонов и др. животных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культуры позднего палеолита. </a:t>
            </a:r>
          </a:p>
          <a:p>
            <a:endParaRPr lang="ru-RU" dirty="0"/>
          </a:p>
        </p:txBody>
      </p:sp>
      <p:pic>
        <p:nvPicPr>
          <p:cNvPr id="1027" name="Picture 3" descr="D:\Documents\Пользователь\Рабочий стол\a03015i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1" y="1124744"/>
            <a:ext cx="5235747" cy="29315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4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D:\Documents\Пользователь\Рабочий стол\pr00102i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4293096"/>
            <a:ext cx="2696008" cy="22083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6" name="Picture 2" descr="D:\Documents\Пользователь\Рабочий стол\06S0089i.bmp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87705" y="4293096"/>
            <a:ext cx="2208295" cy="2224652"/>
          </a:xfrm>
          <a:prstGeom prst="rect">
            <a:avLst/>
          </a:prstGeom>
          <a:ln w="25400" cap="flat" cmpd="sng" algn="ctr">
            <a:solidFill>
              <a:schemeClr val="dk1"/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20"/>
            <a:ext cx="4982344" cy="478111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1879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 археолог-любитель, испанский дворянин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Саутуола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решил заняться раскопками в пещере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Альтамира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2" descr="Фото взяты с сайта espanarusa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5" y="1700808"/>
            <a:ext cx="5452171" cy="4655292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12024" y="1700808"/>
            <a:ext cx="5386277" cy="38189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Во время раскопок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он обнаружил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орудия труда из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камня и кости.</a:t>
            </a:r>
          </a:p>
          <a:p>
            <a:pPr algn="ctr">
              <a:lnSpc>
                <a:spcPts val="3200"/>
              </a:lnSpc>
            </a:pPr>
            <a:endParaRPr lang="ru-RU" sz="3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3200"/>
              </a:lnSpc>
            </a:pPr>
            <a:endParaRPr lang="ru-RU" sz="36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32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Также археолог нашёл следы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очага древнего человека.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025013" y="-219406"/>
            <a:ext cx="3744416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ru-RU" dirty="0"/>
          </a:p>
        </p:txBody>
      </p:sp>
      <p:pic>
        <p:nvPicPr>
          <p:cNvPr id="7" name="Picture 2" descr="16 Arpones del Museo de Altamira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7" r="6176"/>
          <a:stretch/>
        </p:blipFill>
        <p:spPr bwMode="auto">
          <a:xfrm>
            <a:off x="551385" y="1141768"/>
            <a:ext cx="4896544" cy="527685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93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1268760"/>
            <a:ext cx="4608512" cy="47525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365760" indent="-283464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dirty="0" smtClean="0"/>
              <a:t>   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Его 9 - летняя дочь Мария упросила отца взять ее на раскопки. Но занятие это для ребенка оказалось безумно скучным.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6" descr="j1ziyv1gnz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7928" y="1700808"/>
            <a:ext cx="583264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9376" y="1412788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Мария была энергичной и шустрой девочкой, которая решила устроить себе приключение. </a:t>
            </a:r>
          </a:p>
          <a:p>
            <a:pPr algn="ctr"/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Зажгла свечу и полезла в такие уголки пещеры, куда взрослый человек при всем своем желании пролезть бы не смог.</a:t>
            </a:r>
            <a:endParaRPr lang="ru-RU" sz="3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58" name="Picture 2" descr="Вход в Гро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9" y="1484784"/>
            <a:ext cx="5021796" cy="46440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4312" y="1784130"/>
            <a:ext cx="6643377" cy="42371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35832" y="400791"/>
            <a:ext cx="9120336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один из дней </a:t>
            </a:r>
            <a:r>
              <a:rPr lang="ru-RU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Марселино</a:t>
            </a:r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взял с собой в пещеру шестилетнюю дочь Марию.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403" y="400791"/>
            <a:ext cx="10656168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Извилистые коридоры пещеры и </a:t>
            </a: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её мрачные </a:t>
            </a:r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залы пугали и одновременно восхищали маленькую девочку. 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4312" y="1796819"/>
            <a:ext cx="6643377" cy="422446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67001" y="400791"/>
            <a:ext cx="10656168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одном из сводов </a:t>
            </a:r>
            <a:r>
              <a:rPr lang="ru-RU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Альтамиры</a:t>
            </a:r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Мария увидела бизонов, которые были нарисованы красной </a:t>
            </a: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краской. 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4312" y="1784131"/>
            <a:ext cx="6643377" cy="423715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8421" y="1796819"/>
            <a:ext cx="6659267" cy="423715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19403" y="400792"/>
            <a:ext cx="10656168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«Быки, быки!» – </a:t>
            </a: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закричала девочка</a:t>
            </a:r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8518" y="1784129"/>
            <a:ext cx="6689169" cy="423715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19403" y="400791"/>
            <a:ext cx="10656168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Так было сделано величайшее открытие – </a:t>
            </a:r>
            <a:endParaRPr lang="ru-RU" sz="32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наскальные </a:t>
            </a:r>
            <a:r>
              <a:rPr lang="ru-RU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рисунки каменного века.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360893772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7" grpId="1"/>
      <p:bldP spid="19" grpId="0"/>
      <p:bldP spid="19" grpId="1"/>
      <p:bldP spid="22" grpId="0"/>
      <p:bldP spid="22" grpId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pload.wikimedia.org/wikipedia/commons/f/f8/Diorama_de_la_Cova_d%27Altamira_%281929%29_obra_de_l%27escultor_Josep_Fo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142" b="12233"/>
          <a:stretch/>
        </p:blipFill>
        <p:spPr bwMode="auto">
          <a:xfrm>
            <a:off x="0" y="1241376"/>
            <a:ext cx="1219200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20503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63353" y="980728"/>
            <a:ext cx="11498883" cy="3312368"/>
          </a:xfrm>
        </p:spPr>
        <p:txBody>
          <a:bodyPr>
            <a:normAutofit/>
          </a:bodyPr>
          <a:lstStyle/>
          <a:p>
            <a:pPr marL="365760" indent="-283464" algn="just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 поражен этим открытием, которое, однако, не принесло ему счастья. Изображения животных были столь совершенны, что другие ученые не поверили, что их сделал первобытный художник, и обвинили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Саутуолу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обмане. И только новые открытия произведений искусства первобытного человека, сделанные уже после смерти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Саутуолы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подтвердили подлинность росписей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Альтамиры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43" name="Picture 6" descr="Altamira_paintin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5" y="4365104"/>
            <a:ext cx="4839916" cy="225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 descr="Фото взяты с сайта espanarusa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08" y="4365104"/>
            <a:ext cx="4680520" cy="23114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presentacii.ru/documents_2/c9fd1a44c28a33d122a15e5a9d24af0c/img11.jpg"/>
          <p:cNvPicPr>
            <a:picLocks noGrp="1"/>
          </p:cNvPicPr>
          <p:nvPr>
            <p:ph idx="1"/>
          </p:nvPr>
        </p:nvPicPr>
        <p:blipFill>
          <a:blip r:embed="rId2" cstate="print"/>
          <a:srcRect l="3524" t="6357" r="56678" b="58328"/>
          <a:stretch>
            <a:fillRect/>
          </a:stretch>
        </p:blipFill>
        <p:spPr bwMode="auto">
          <a:xfrm>
            <a:off x="263353" y="1122716"/>
            <a:ext cx="5280587" cy="2378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presentacii.ru/documents_2/c9fd1a44c28a33d122a15e5a9d24af0c/img11.jpg"/>
          <p:cNvPicPr/>
          <p:nvPr/>
        </p:nvPicPr>
        <p:blipFill>
          <a:blip r:embed="rId2" cstate="print"/>
          <a:srcRect l="50755" t="3667" r="2296" b="52567"/>
          <a:stretch>
            <a:fillRect/>
          </a:stretch>
        </p:blipFill>
        <p:spPr bwMode="auto">
          <a:xfrm>
            <a:off x="407368" y="4149104"/>
            <a:ext cx="5088565" cy="223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s://presentacii.ru/documents_2/c9fd1a44c28a33d122a15e5a9d24af0c/img11.jpg"/>
          <p:cNvPicPr/>
          <p:nvPr/>
        </p:nvPicPr>
        <p:blipFill>
          <a:blip r:embed="rId2" cstate="print"/>
          <a:srcRect l="1693" t="48655" r="45720" b="7088"/>
          <a:stretch>
            <a:fillRect/>
          </a:stretch>
        </p:blipFill>
        <p:spPr bwMode="auto">
          <a:xfrm>
            <a:off x="6600056" y="1052760"/>
            <a:ext cx="4512501" cy="2330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68008" y="3995204"/>
            <a:ext cx="5328592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Наскальное изображение бизона.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Пещера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Альтамира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Роспись потолка пещеры.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2" t="3558" r="3203" b="3788"/>
          <a:stretch/>
        </p:blipFill>
        <p:spPr bwMode="auto">
          <a:xfrm>
            <a:off x="335360" y="1045419"/>
            <a:ext cx="5612480" cy="47476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0784" y="4581128"/>
            <a:ext cx="812800" cy="81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9616" y="5157193"/>
            <a:ext cx="170583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b="1" dirty="0" err="1" smtClean="0">
                <a:effectLst>
                  <a:glow rad="381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Ласко</a:t>
            </a:r>
            <a:endParaRPr lang="ru-RU" sz="3200" b="1" dirty="0">
              <a:effectLst>
                <a:glow rad="381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://www.rupestre.it/images/mtspn001_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18" r="6964"/>
          <a:stretch/>
        </p:blipFill>
        <p:spPr bwMode="auto">
          <a:xfrm>
            <a:off x="6175263" y="1045419"/>
            <a:ext cx="5624968" cy="47476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650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519936" y="1412776"/>
            <a:ext cx="6192688" cy="45365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i="1" dirty="0" smtClean="0"/>
              <a:t>   </a:t>
            </a:r>
            <a:r>
              <a:rPr lang="ru-RU" sz="4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конце древнего каменного века              у людей появилась потребность                         и возможность изображать, рисовать, вырезать.</a:t>
            </a:r>
            <a:endParaRPr lang="ru-RU" sz="4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" name="Содержимое 5" descr="http://player.myshared.ru/17/1161443/slides/slide_8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23327" t="13492" r="24246" b="29116"/>
          <a:stretch>
            <a:fillRect/>
          </a:stretch>
        </p:blipFill>
        <p:spPr bwMode="auto">
          <a:xfrm>
            <a:off x="407368" y="1412776"/>
            <a:ext cx="49685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7888" y="1268760"/>
            <a:ext cx="6723152" cy="496855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ЛАСКО (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Lascaux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пещера во Франции,                                   с  живописными настенными изображениями (охоты на бизона, оленей, диких быков, лошадей) эпохи позднего палеолита.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Documents\Пользователь\Рабочий стол\сакон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06" y="1268760"/>
            <a:ext cx="4089409" cy="22896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124" name="Picture 4" descr="D:\Documents\Пользователь\Рабочий стол\пано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3" y="3933078"/>
            <a:ext cx="4095779" cy="229325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presentacii.ru/documents_2/c9fd1a44c28a33d122a15e5a9d24af0c/img13.jpg"/>
          <p:cNvPicPr>
            <a:picLocks noGrp="1"/>
          </p:cNvPicPr>
          <p:nvPr>
            <p:ph idx="1"/>
          </p:nvPr>
        </p:nvPicPr>
        <p:blipFill>
          <a:blip r:embed="rId2" cstate="print"/>
          <a:srcRect l="4439" t="4156" r="64180" b="48760"/>
          <a:stretch>
            <a:fillRect/>
          </a:stretch>
        </p:blipFill>
        <p:spPr bwMode="auto">
          <a:xfrm>
            <a:off x="263352" y="1124762"/>
            <a:ext cx="4608512" cy="2330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presentacii.ru/documents_2/c9fd1a44c28a33d122a15e5a9d24af0c/img13.jpg"/>
          <p:cNvPicPr/>
          <p:nvPr/>
        </p:nvPicPr>
        <p:blipFill>
          <a:blip r:embed="rId2" cstate="print"/>
          <a:srcRect l="45446" t="4645" r="3795" b="52078"/>
          <a:stretch>
            <a:fillRect/>
          </a:stretch>
        </p:blipFill>
        <p:spPr bwMode="auto">
          <a:xfrm>
            <a:off x="431371" y="3933056"/>
            <a:ext cx="4608512" cy="2358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s://presentacii.ru/documents_2/c9fd1a44c28a33d122a15e5a9d24af0c/img13.jpg"/>
          <p:cNvPicPr/>
          <p:nvPr/>
        </p:nvPicPr>
        <p:blipFill>
          <a:blip r:embed="rId2" cstate="print"/>
          <a:srcRect l="6636" t="57946" r="57043" b="6060"/>
          <a:stretch>
            <a:fillRect/>
          </a:stretch>
        </p:blipFill>
        <p:spPr bwMode="auto">
          <a:xfrm>
            <a:off x="6480045" y="908720"/>
            <a:ext cx="441649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807968" y="3966240"/>
            <a:ext cx="5040560" cy="20621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Наскальное изображение бизона.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ещера 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Ласко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Роспись пещеры.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03981" y="1357298"/>
            <a:ext cx="5526059" cy="480800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3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Капова</a:t>
            </a:r>
            <a:r>
              <a:rPr lang="ru-RU" sz="3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пещера </a:t>
            </a:r>
            <a:r>
              <a:rPr lang="ru-RU" sz="3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находится на территории Южного Урала. </a:t>
            </a:r>
          </a:p>
          <a:p>
            <a:r>
              <a:rPr lang="ru-RU" sz="3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1959 году  ученые обнаружили в одном из залов уникальные наскальные рисунки эпохи палеолита. </a:t>
            </a:r>
            <a:endParaRPr lang="ru-RU" sz="3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Рисунок 4" descr="https://fs3.ppt4web.ru/images/132018/174710/310/img2.jpg"/>
          <p:cNvPicPr/>
          <p:nvPr/>
        </p:nvPicPr>
        <p:blipFill>
          <a:blip r:embed="rId2" cstate="print"/>
          <a:srcRect l="1937" t="3941" r="3508" b="25123"/>
          <a:stretch>
            <a:fillRect/>
          </a:stretch>
        </p:blipFill>
        <p:spPr bwMode="auto">
          <a:xfrm>
            <a:off x="623392" y="3717049"/>
            <a:ext cx="4320480" cy="214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fs3.ppt4web.ru/images/132018/174710/310/img13.jpg"/>
          <p:cNvPicPr/>
          <p:nvPr/>
        </p:nvPicPr>
        <p:blipFill>
          <a:blip r:embed="rId3" cstate="print"/>
          <a:srcRect l="3044" t="7882" r="6820" b="19704"/>
          <a:stretch>
            <a:fillRect/>
          </a:stretch>
        </p:blipFill>
        <p:spPr bwMode="auto">
          <a:xfrm>
            <a:off x="623392" y="1268760"/>
            <a:ext cx="422446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03981" y="1357298"/>
            <a:ext cx="5526059" cy="480800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sz="4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пещере были найдены каменные орудия труда, охра, уголь и зола.                             Этим находкам около </a:t>
            </a:r>
          </a:p>
          <a:p>
            <a:r>
              <a:rPr lang="ru-RU" sz="4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15 - 17 тысяч лет.</a:t>
            </a:r>
          </a:p>
          <a:p>
            <a:r>
              <a:rPr lang="ru-RU" sz="4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Пещера была святилищем, в ней были обнаружены древние захоронения. </a:t>
            </a:r>
          </a:p>
          <a:p>
            <a:endParaRPr lang="ru-RU" sz="4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ÐÐ°Ð¿Ð¾Ð²Ð° Ð¿ÐµÑÐµÑÐ°Â âÂ Ð´ÑÐµÐ²Ð½ÐµÐµ ÑÐ²ÑÑÐ¸Ð»Ð¸ÑÐµ Ð½Ð° ÑÐµÐºÐµ ÐÐ³Ð¸Ð´ÐµÐ»Ñ, Ð±Ð¾Ð»ÐµÐµ Ð¸Ð·Ð²ÐµÑÑÐ½Ð¾Ð¹ ÑÐµÐ³Ð¾Ð´Ð½Ñ ÐºÐ°Ðº ÑÐµÐºÐ° ÐÐµÐ»Ð°Ñ, Ð±ÑÐ»Ð¾ Ð¼ÐµÑÑÐ¾Ð¼ ÐµÐ´Ð¸Ð½ÐµÐ½Ð¸Ñ Ð´ÑÐµÐ²Ð½Ð¸Ñ ÐºÑÐ»ÑÑÐ¾Ð² Ð¸ ÑÑÐ½Ð¾ÑÐ¾Ð². Ð¢ÑÐ´Ð° Ð»ÑÐ´Ð¸ ÑÑÑÐµÐ¼Ð¸Ð»Ð¸ÑÑ ÐµÑÐµ 17 ÑÑÑÑÑ Ð»ÐµÑ Ð½Ð°Ð·Ð°Ð´, Ð² ÐºÐ°Ð¼ÐµÐ½Ð½Ð¾Ð¼ Ð²ÐµÐºÐµ, Ð¿ÑÐµÐ¾Ð´Ð¾Ð»ÐµÐ²Ð°Ñ Ð¾Ð³ÑÐ¾Ð¼Ð½ÑÐµ ÑÐ°ÑÑÑÐ¾ÑÐ½Ð¸Ñ."/>
          <p:cNvPicPr/>
          <p:nvPr/>
        </p:nvPicPr>
        <p:blipFill>
          <a:blip r:embed="rId2" cstate="print"/>
          <a:srcRect l="13087" t="25672" r="13388" b="5623"/>
          <a:stretch>
            <a:fillRect/>
          </a:stretch>
        </p:blipFill>
        <p:spPr bwMode="auto">
          <a:xfrm>
            <a:off x="263352" y="1412776"/>
            <a:ext cx="532859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s://presentacii.ru/documents_2/c9fd1a44c28a33d122a15e5a9d24af0c/img17.jpg"/>
          <p:cNvPicPr>
            <a:picLocks noGrp="1"/>
          </p:cNvPicPr>
          <p:nvPr>
            <p:ph idx="1"/>
          </p:nvPr>
        </p:nvPicPr>
        <p:blipFill>
          <a:blip r:embed="rId2" cstate="print"/>
          <a:srcRect l="3707" t="6846" r="48416" b="49789"/>
          <a:stretch>
            <a:fillRect/>
          </a:stretch>
        </p:blipFill>
        <p:spPr bwMode="auto">
          <a:xfrm>
            <a:off x="263361" y="1124744"/>
            <a:ext cx="4864303" cy="2478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presentacii.ru/documents_2/c9fd1a44c28a33d122a15e5a9d24af0c/img17.jpg"/>
          <p:cNvPicPr/>
          <p:nvPr/>
        </p:nvPicPr>
        <p:blipFill>
          <a:blip r:embed="rId2" cstate="print"/>
          <a:srcRect l="55881" t="8068" r="5045" b="56868"/>
          <a:stretch>
            <a:fillRect/>
          </a:stretch>
        </p:blipFill>
        <p:spPr bwMode="auto">
          <a:xfrm>
            <a:off x="335360" y="3933056"/>
            <a:ext cx="489654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s://presentacii.ru/documents_2/c9fd1a44c28a33d122a15e5a9d24af0c/img17.jpg"/>
          <p:cNvPicPr/>
          <p:nvPr/>
        </p:nvPicPr>
        <p:blipFill>
          <a:blip r:embed="rId2" cstate="print"/>
          <a:srcRect l="9347" t="57514" r="61648" b="6905"/>
          <a:stretch>
            <a:fillRect/>
          </a:stretch>
        </p:blipFill>
        <p:spPr bwMode="auto">
          <a:xfrm>
            <a:off x="6312024" y="1124744"/>
            <a:ext cx="4512501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951984" y="3870926"/>
            <a:ext cx="4968552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Роспись пещеры.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Вход в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Капову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ещеру. 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Фрагмент росписи пещеры.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s\Пользователь\Рабочий стол\композиция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103" y="1268760"/>
            <a:ext cx="5015415" cy="50405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407368" y="1268760"/>
            <a:ext cx="6312024" cy="50167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Рисование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первобытного человека было таким же «колдовством», как заклинание и обрядовая пляска. «Заклиная» духа нарисованного зверя пением и пляской, а затем «убивая» его, человек будто овладевал силой животного и до охоты «побеждал» его.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91344" y="3717032"/>
            <a:ext cx="6048672" cy="259228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sz="5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В Узбекистане также обнаружено более 150 памятников с наскальными изображениями в хронологических рамках истории Узбекистана. </a:t>
            </a:r>
            <a:endParaRPr lang="ru-RU" sz="51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Содержимое 5" descr="ÐÐµÑÑÐ¾Ð³Ð»Ð¸ÑÑ Ð² Ð£Ð·Ð±ÐµÐºÐ¸ÑÑÐ°Ð½Ðµ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124744"/>
            <a:ext cx="504056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ÐÐµÑÑÐ¾Ð³Ð»Ð¸ÑÑ Ð² Ð£Ð·Ð±ÐµÐºÐ¸ÑÑÐ°Ð½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56" y="4005065"/>
            <a:ext cx="4979205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ÐÑÑÐ¾ÑÐ¸Ñ Ð£Ð·Ð±ÐµÐºÐ¸ÑÑÐ°Ð½Ð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0056" y="1268760"/>
            <a:ext cx="5051213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63352" y="3789040"/>
            <a:ext cx="5832648" cy="273630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sz="7700" dirty="0" smtClean="0"/>
              <a:t>      </a:t>
            </a:r>
            <a:r>
              <a:rPr lang="ru-RU" sz="7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Большинство из этих памятников находятся в районах Ташкентского оазиса, Ферганской долины, Западного Тянь-Шаня.                                                      В большом количестве петроглифы встречаются                       в горных районах Узбекистана</a:t>
            </a: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6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ÐÐµÑÑÐ¾Ð³Ð»Ð¸ÑÑ Ð² Ð£Ð·Ð±ÐµÐºÐ¸ÑÑÐ°Ð½Ð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1052742"/>
            <a:ext cx="5051213" cy="25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ÐÐµÑÑÐ¾Ð³Ð»Ð¸ÑÑ Ð² Ð£Ð·Ð±ÐµÐºÐ¸ÑÑÐ°Ð½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56" y="980728"/>
            <a:ext cx="5051213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ÐÐµÑÑÐ¾Ð³Ð»Ð¸ÑÑ Ð² Ð£Ð·Ð±ÐµÐºÐ¸ÑÑÐ°Ð½Ð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6056" y="3645031"/>
            <a:ext cx="5051213" cy="25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335360" y="3933056"/>
            <a:ext cx="6696744" cy="25922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Недалеко от Ташкента, в окрестностях зон отдыха Чимган и </a:t>
            </a:r>
            <a:r>
              <a:rPr lang="ru-RU" sz="5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Бельдерсай</a:t>
            </a:r>
            <a:r>
              <a:rPr lang="ru-RU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находится памятник  – </a:t>
            </a:r>
            <a:r>
              <a:rPr lang="ru-RU" sz="5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Бельдерсайские</a:t>
            </a:r>
            <a:r>
              <a:rPr lang="ru-RU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петроглифы</a:t>
            </a:r>
            <a:r>
              <a:rPr lang="ru-RU" sz="5500" dirty="0" smtClean="0"/>
              <a:t>.</a:t>
            </a:r>
            <a:endParaRPr lang="ru-RU" sz="5500" dirty="0"/>
          </a:p>
        </p:txBody>
      </p:sp>
      <p:pic>
        <p:nvPicPr>
          <p:cNvPr id="6" name="Содержимое 5" descr="http://art-blog.uz/wp-content/uploads/2013/01/sarmish-say7-225x30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052736"/>
            <a:ext cx="2857500" cy="2641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http://art-blog.uz/wp-content/uploads/2013/01/sarmish-say8-225x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68" y="1124744"/>
            <a:ext cx="2859193" cy="2647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http://art-blog.uz/wp-content/uploads/2013/01/sarmish-say9-225x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0256" y="1124744"/>
            <a:ext cx="2859193" cy="2575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34" name="Picture 2" descr="http://art-blog.uz/wp-content/uploads/2013/01/sarmish-say4-300x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8128" y="4149080"/>
            <a:ext cx="4272475" cy="2448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35360" y="1340768"/>
            <a:ext cx="5112568" cy="259228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Возраст наскальных рисунков от 6 до 10 тысяч лет, и принадлежат к эпохе неолита.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http://art-blog.uz/wp-content/uploads/2013/01/sarmish-say6-300x22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1412776"/>
            <a:ext cx="4992555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http://art-blog.uz/wp-content/uploads/2013/01/sarmish-say10-300x2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4" y="4149080"/>
            <a:ext cx="540060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Содержимое 9" descr="http://art-blog.uz/wp-content/uploads/2013/01/sarmish-say1-300x225.jpg"/>
          <p:cNvPicPr>
            <a:picLocks noGrp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0056" y="4221088"/>
            <a:ext cx="5112568" cy="2242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196752"/>
            <a:ext cx="11116816" cy="21602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Древнейшие наскальные рисунки первобытных людей представляли собой удивительные изображения, которые были, в основном, нарисованы на каменных стенах.</a:t>
            </a:r>
            <a:endParaRPr lang="ru-RU"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http://kentawra.net/templates/t2/images/stories/slideshow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9857" y="3717032"/>
            <a:ext cx="6250739" cy="2463552"/>
          </a:xfrm>
          <a:prstGeom prst="rect">
            <a:avLst/>
          </a:prstGeom>
          <a:noFill/>
        </p:spPr>
      </p:pic>
      <p:pic>
        <p:nvPicPr>
          <p:cNvPr id="14340" name="Picture 4" descr="http://jofo.ru/data/userfiles/4988/images/300572-dregip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81" y="3501009"/>
            <a:ext cx="3624403" cy="2585840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07368" y="3789040"/>
            <a:ext cx="4896545" cy="247402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Сармишсае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найдено более 100 петроглифов, которые изображают тигров, барсов, козлов, лошадей, медведей, бизонов, быков и т.д.</a:t>
            </a:r>
          </a:p>
          <a:p>
            <a:endParaRPr lang="ru-RU" dirty="0"/>
          </a:p>
        </p:txBody>
      </p:sp>
      <p:pic>
        <p:nvPicPr>
          <p:cNvPr id="6" name="Содержимое 5" descr="ÐÐµÑÑÐ¾Ð³Ð»Ð¸ÑÑ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196752"/>
            <a:ext cx="112332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3"/>
          <p:cNvSpPr>
            <a:spLocks noGrp="1"/>
          </p:cNvSpPr>
          <p:nvPr>
            <p:ph sz="quarter" idx="2"/>
          </p:nvPr>
        </p:nvSpPr>
        <p:spPr>
          <a:xfrm>
            <a:off x="6480043" y="4077072"/>
            <a:ext cx="5088565" cy="218598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Эти рисунки зарегистрированы ЮНЕСКО и официально объявлены «Музеем под  открытым небом.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95400" y="1124748"/>
            <a:ext cx="11137237" cy="133761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endParaRPr lang="ru-RU" sz="4000" b="1" dirty="0" smtClean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algn="ctr">
              <a:lnSpc>
                <a:spcPts val="32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ПЕРВОБЫТНЫЕ ЛЮДИ ИЗУЧАЛИ ПРИРОДУ И НАКАПЛИВАЛИ ЗНАНИЯ </a:t>
            </a:r>
            <a:endParaRPr lang="ru-RU" sz="4000" b="1" dirty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392" y="2708920"/>
            <a:ext cx="11233247" cy="133761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endParaRPr lang="ru-RU" sz="4000" b="1" dirty="0" smtClean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algn="ctr">
              <a:lnSpc>
                <a:spcPts val="32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ПОСТЕПЕННО ЗАРОЖДАЛОСЬ ИСКУССТВО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51384" y="4365104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ПЕЩЕРА АЛЬТАМИРА, ЛАСКО, КАПОВА</a:t>
            </a:r>
            <a:endParaRPr lang="ru-RU" sz="4000" dirty="0" smtClean="0">
              <a:solidFill>
                <a:srgbClr val="00206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1384" y="5589240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ПЕТРОГЛИФЫ</a:t>
            </a:r>
            <a:endParaRPr lang="ru-RU" sz="4000" dirty="0" smtClean="0">
              <a:solidFill>
                <a:srgbClr val="002060"/>
              </a:solidFill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07368" y="547518"/>
            <a:ext cx="880112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Глаз мамонта испуганно косится,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Бежит олень, погоней окрылён,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Упал и, умирая, шевелится,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кровь глотает раненый бизон.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Пусть предок жизнью жил полузвериной,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мы его наследьем дорожим.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 не умел слепить горшок из глины,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Боялся духов, выдуманных им.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0296" y="1052736"/>
            <a:ext cx="3060700" cy="477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91344" y="199673"/>
            <a:ext cx="8632620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до сих пор в его глухой пещере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Толпой теней, стремительно живой,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Летят по стенам яростные звери,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Свирепые противники его.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Охотники бесшумно шли по следу,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громким криком открывали бой,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закрепляли трудную победу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Рисунком лёгким, тонкою резьбой.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В. Берестов "Первые рисунки"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mypresentation.ru/documents_6/c6e5e9c244f1819d9f7b7de26f4e392c/img1.jpg"/>
          <p:cNvPicPr/>
          <p:nvPr/>
        </p:nvPicPr>
        <p:blipFill>
          <a:blip r:embed="rId2" cstate="print"/>
          <a:srcRect l="20844" t="19658" r="21753" b="4487"/>
          <a:stretch>
            <a:fillRect/>
          </a:stretch>
        </p:blipFill>
        <p:spPr bwMode="auto">
          <a:xfrm>
            <a:off x="8688288" y="2924944"/>
            <a:ext cx="3168352" cy="373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ttp://www.libma.ru/istorija/puteshestvie_v_drevnii_mir_illyustrirovannaja_yenciklopedija_dlja_detei/i_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8368" y="476672"/>
            <a:ext cx="1872208" cy="237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760" y="337084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9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28 – 30.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367809" y="3645175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Заполните таблицу: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«Пещеры и живопись».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30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544272" y="2996952"/>
            <a:ext cx="3240360" cy="27921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Перечислите названия мест на территории Узбекистана, где найдены наскальные рисунки. </a:t>
            </a: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716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23925" y="2276872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382" y="1315601"/>
            <a:ext cx="5080265" cy="463716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Самые древние наскальные рисунки были сделаны около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40000 лет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тому назад.  </a:t>
            </a:r>
            <a:endParaRPr lang="ru-RU" sz="3200" b="1" dirty="0" smtClean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algn="ctr">
              <a:lnSpc>
                <a:spcPts val="3200"/>
              </a:lnSpc>
            </a:pPr>
            <a:endParaRPr lang="ru-RU" sz="3200" b="1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3200"/>
              </a:lnSpc>
            </a:pPr>
            <a:endParaRPr lang="ru-RU" sz="3200" b="1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3200"/>
              </a:lnSpc>
            </a:pPr>
            <a:endParaRPr lang="ru-RU" sz="3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3200"/>
              </a:lnSpc>
            </a:pPr>
            <a:endParaRPr lang="ru-RU" sz="3200" b="1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32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Рисовали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люди природными красками или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углём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4"/>
          <a:stretch/>
        </p:blipFill>
        <p:spPr bwMode="auto">
          <a:xfrm>
            <a:off x="6388737" y="605965"/>
            <a:ext cx="5192507" cy="570335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57286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3" y="4509164"/>
            <a:ext cx="11473275" cy="18001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 algn="ctr">
              <a:buNone/>
            </a:pPr>
            <a:r>
              <a:rPr lang="ru-RU" b="1" i="1" dirty="0" smtClean="0"/>
              <a:t>    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Основным художественным инструментом была кисточка из шерсти, палка или просто палец.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Основным художественным инструментом была кисточка из шерсти, палка или просто палец. "/>
          <p:cNvPicPr/>
          <p:nvPr/>
        </p:nvPicPr>
        <p:blipFill>
          <a:blip r:embed="rId2" cstate="print"/>
          <a:srcRect l="56627" t="23333" r="7990" b="8333"/>
          <a:stretch>
            <a:fillRect/>
          </a:stretch>
        </p:blipFill>
        <p:spPr bwMode="auto">
          <a:xfrm>
            <a:off x="4799885" y="1268760"/>
            <a:ext cx="287745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shteltn.ucoz.ru/_bl/0/s43137605.jpg">
            <a:hlinkClick r:id="rId3" tooltip="Нажмите, для просмотра в полном размере..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90" y="1556792"/>
            <a:ext cx="4225535" cy="23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shteltn.ucoz.ru/_bl/0/s07478851.jpg">
            <a:hlinkClick r:id="rId5" tooltip="Нажмите, для просмотра в полном размере..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6200" y="1628844"/>
            <a:ext cx="3888432" cy="23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Фильм возникновение искусства (1м 30)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03_jivopisec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4000" y="1268760"/>
            <a:ext cx="11674648" cy="5256584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35360" y="1052736"/>
            <a:ext cx="11233248" cy="1281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стенах пещер изображены десятки крупных животных, также тех которые уже вымерли.</a:t>
            </a:r>
          </a:p>
        </p:txBody>
      </p:sp>
      <p:pic>
        <p:nvPicPr>
          <p:cNvPr id="1026" name="Picture 2" descr="E:\МХК\фото\палеолит\htmlconvd-VVIqTN_html_m1482a2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7" y="2564904"/>
            <a:ext cx="4475163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E:\МХК\фото\мезолит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5901" y="4365104"/>
            <a:ext cx="5160963" cy="215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 descr="E:\МХК\фото\палеолит\htmlconvd-VVIqTN_html_m1fc2813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424" y="2492896"/>
            <a:ext cx="4013200" cy="270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5400" y="1340768"/>
            <a:ext cx="10972800" cy="17281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Бытует мнение, что наскальная живопись первобытных людей – это животные, на которых охотились люди того времени. 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8" name="Picture 4" descr="http://nnre.ru/istorija/pervobytnye_lyudi_byt_religija_kultura/i_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480" y="3140968"/>
            <a:ext cx="9073008" cy="3318368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ИСКУССТВА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966</Words>
  <Application>Microsoft Office PowerPoint</Application>
  <PresentationFormat>Произвольный</PresentationFormat>
  <Paragraphs>193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ИСТОРИЯ</vt:lpstr>
      <vt:lpstr>Слайд 2</vt:lpstr>
      <vt:lpstr>Слайд 3</vt:lpstr>
      <vt:lpstr>Слайд 4</vt:lpstr>
      <vt:lpstr>Слайд 5</vt:lpstr>
      <vt:lpstr>Слайд 6</vt:lpstr>
      <vt:lpstr>Фильм возникновение искусства (1м 30)</vt:lpstr>
      <vt:lpstr>На стенах пещер изображены десятки крупных животных, также тех которые уже вымерли.</vt:lpstr>
      <vt:lpstr>Слайд 9</vt:lpstr>
      <vt:lpstr>Слайд 10</vt:lpstr>
      <vt:lpstr>Слайд 11</vt:lpstr>
      <vt:lpstr>Петроглифы – это наскальные рисунки, которые высечены на камнях.</vt:lpstr>
      <vt:lpstr> Для создания рисунков использовались красители различного происхождения: минерального, животного, растительного. </vt:lpstr>
      <vt:lpstr>Состав краски</vt:lpstr>
      <vt:lpstr>Слайд 15</vt:lpstr>
      <vt:lpstr>Слайд 16</vt:lpstr>
      <vt:lpstr>Самые интересные пещерные росписи  находятся в пещерах Альтамира в Испании и Ласко во Франции. До сих пор в Европе найдено около полутора сотен пещер с росписями.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525</cp:revision>
  <dcterms:created xsi:type="dcterms:W3CDTF">2020-04-27T09:08:17Z</dcterms:created>
  <dcterms:modified xsi:type="dcterms:W3CDTF">2020-09-22T01:50:15Z</dcterms:modified>
</cp:coreProperties>
</file>