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66" r:id="rId2"/>
    <p:sldId id="718" r:id="rId3"/>
    <p:sldId id="673" r:id="rId4"/>
    <p:sldId id="674" r:id="rId5"/>
    <p:sldId id="675" r:id="rId6"/>
    <p:sldId id="676" r:id="rId7"/>
    <p:sldId id="677" r:id="rId8"/>
    <p:sldId id="678" r:id="rId9"/>
    <p:sldId id="680" r:id="rId10"/>
    <p:sldId id="722" r:id="rId11"/>
    <p:sldId id="681" r:id="rId12"/>
    <p:sldId id="683" r:id="rId13"/>
    <p:sldId id="684" r:id="rId14"/>
    <p:sldId id="686" r:id="rId15"/>
    <p:sldId id="665" r:id="rId16"/>
    <p:sldId id="724" r:id="rId17"/>
    <p:sldId id="687" r:id="rId18"/>
    <p:sldId id="688" r:id="rId19"/>
    <p:sldId id="668" r:id="rId20"/>
    <p:sldId id="728" r:id="rId21"/>
    <p:sldId id="689" r:id="rId22"/>
    <p:sldId id="690" r:id="rId23"/>
    <p:sldId id="699" r:id="rId24"/>
    <p:sldId id="700" r:id="rId25"/>
    <p:sldId id="701" r:id="rId26"/>
    <p:sldId id="702" r:id="rId27"/>
    <p:sldId id="703" r:id="rId28"/>
    <p:sldId id="704" r:id="rId29"/>
    <p:sldId id="705" r:id="rId30"/>
    <p:sldId id="707" r:id="rId31"/>
    <p:sldId id="710" r:id="rId32"/>
    <p:sldId id="711" r:id="rId33"/>
    <p:sldId id="713" r:id="rId34"/>
    <p:sldId id="714" r:id="rId35"/>
    <p:sldId id="716" r:id="rId36"/>
    <p:sldId id="720" r:id="rId37"/>
    <p:sldId id="549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3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 autoAdjust="0"/>
    <p:restoredTop sz="99762" autoAdjust="0"/>
  </p:normalViewPr>
  <p:slideViewPr>
    <p:cSldViewPr>
      <p:cViewPr>
        <p:scale>
          <a:sx n="68" d="100"/>
          <a:sy n="68" d="100"/>
        </p:scale>
        <p:origin x="-1050" y="-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08180-8D3E-4069-A371-FA863575BAA7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D7C430F-76A5-48DF-BB86-BC3E37618E3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первая карта мира</a:t>
          </a:r>
        </a:p>
      </dgm:t>
    </dgm:pt>
    <dgm:pt modelId="{EBD72D4B-8F76-44A4-8D10-8D8065B8D27C}" type="parTrans" cxnId="{4CD87451-799C-4B5C-B1A2-FAA913EA8EB2}">
      <dgm:prSet/>
      <dgm:spPr/>
      <dgm:t>
        <a:bodyPr/>
        <a:lstStyle/>
        <a:p>
          <a:endParaRPr lang="ru-RU"/>
        </a:p>
      </dgm:t>
    </dgm:pt>
    <dgm:pt modelId="{AF001B19-1454-44B5-A0CF-2A05C3DD48DF}" type="sibTrans" cxnId="{4CD87451-799C-4B5C-B1A2-FAA913EA8EB2}">
      <dgm:prSet/>
      <dgm:spPr/>
      <dgm:t>
        <a:bodyPr/>
        <a:lstStyle/>
        <a:p>
          <a:endParaRPr lang="ru-RU"/>
        </a:p>
      </dgm:t>
    </dgm:pt>
    <dgm:pt modelId="{EAD585C7-B735-4DB9-A24B-20363E56844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Её создал ученый Анаксимандр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7726226-20DE-45CA-9962-C4F24399A55D}" type="parTrans" cxnId="{5F049FD8-D3DC-443E-8771-9E0B14A66308}">
      <dgm:prSet/>
      <dgm:spPr/>
      <dgm:t>
        <a:bodyPr/>
        <a:lstStyle/>
        <a:p>
          <a:endParaRPr lang="ru-RU"/>
        </a:p>
      </dgm:t>
    </dgm:pt>
    <dgm:pt modelId="{EBB422B4-32C1-4FDA-91B2-E56DE81A43D2}" type="sibTrans" cxnId="{5F049FD8-D3DC-443E-8771-9E0B14A66308}">
      <dgm:prSet/>
      <dgm:spPr/>
      <dgm:t>
        <a:bodyPr/>
        <a:lstStyle/>
        <a:p>
          <a:endParaRPr lang="ru-RU"/>
        </a:p>
      </dgm:t>
    </dgm:pt>
    <dgm:pt modelId="{1B95F6C9-4F04-49BD-A91C-AA523534030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центре была Греция, а вокруг другие земли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1D7BB06-C1F0-4F20-A258-F0BB619C41D2}" type="parTrans" cxnId="{6EA6F4ED-E816-42E3-AC8B-48B6CBD24673}">
      <dgm:prSet/>
      <dgm:spPr/>
      <dgm:t>
        <a:bodyPr/>
        <a:lstStyle/>
        <a:p>
          <a:endParaRPr lang="ru-RU"/>
        </a:p>
      </dgm:t>
    </dgm:pt>
    <dgm:pt modelId="{F8E4A45A-60CA-4F78-B8D0-3EF954CF5C48}" type="sibTrans" cxnId="{6EA6F4ED-E816-42E3-AC8B-48B6CBD24673}">
      <dgm:prSet/>
      <dgm:spPr/>
      <dgm:t>
        <a:bodyPr/>
        <a:lstStyle/>
        <a:p>
          <a:endParaRPr lang="ru-RU"/>
        </a:p>
      </dgm:t>
    </dgm:pt>
    <dgm:pt modelId="{7FD7621F-5D51-45AF-A914-DD21EAC7CB2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Появилась 2500 лет назад в Древней Греции.</a:t>
          </a:r>
        </a:p>
      </dgm:t>
    </dgm:pt>
    <dgm:pt modelId="{8F364A89-6CF2-4F8C-AB24-166F93DCD483}" type="parTrans" cxnId="{258431CB-A874-4FE1-A806-820D68908A53}">
      <dgm:prSet/>
      <dgm:spPr/>
      <dgm:t>
        <a:bodyPr/>
        <a:lstStyle/>
        <a:p>
          <a:endParaRPr lang="ru-RU"/>
        </a:p>
      </dgm:t>
    </dgm:pt>
    <dgm:pt modelId="{CC8F0626-C21B-4095-B873-40B6D016FC0A}" type="sibTrans" cxnId="{258431CB-A874-4FE1-A806-820D68908A53}">
      <dgm:prSet/>
      <dgm:spPr/>
      <dgm:t>
        <a:bodyPr/>
        <a:lstStyle/>
        <a:p>
          <a:endParaRPr lang="ru-RU"/>
        </a:p>
      </dgm:t>
    </dgm:pt>
    <dgm:pt modelId="{AE3F4987-C602-40BE-A452-B56B254289A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Она имела форму круга</a:t>
          </a:r>
        </a:p>
      </dgm:t>
    </dgm:pt>
    <dgm:pt modelId="{00EE5EEF-994B-4036-AC2B-F430FEF2A204}" type="parTrans" cxnId="{F765D1E5-F08A-4B3D-8CEA-97D6A2A157F0}">
      <dgm:prSet/>
      <dgm:spPr/>
      <dgm:t>
        <a:bodyPr/>
        <a:lstStyle/>
        <a:p>
          <a:endParaRPr lang="ru-RU"/>
        </a:p>
      </dgm:t>
    </dgm:pt>
    <dgm:pt modelId="{5D696BB9-F0E5-4E0D-AEBE-929DBC7D7066}" type="sibTrans" cxnId="{F765D1E5-F08A-4B3D-8CEA-97D6A2A157F0}">
      <dgm:prSet/>
      <dgm:spPr/>
      <dgm:t>
        <a:bodyPr/>
        <a:lstStyle/>
        <a:p>
          <a:endParaRPr lang="ru-RU"/>
        </a:p>
      </dgm:t>
    </dgm:pt>
    <dgm:pt modelId="{3F75A43D-258C-4AF1-AE7D-236BEC9A40E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Вся суша была окружена океаном 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BC804DA-867E-4C0F-A2EB-89F9FCE7B41B}" type="parTrans" cxnId="{D52ED2FA-4C6D-452F-8BF8-D92E55E7AF9C}">
      <dgm:prSet/>
      <dgm:spPr/>
      <dgm:t>
        <a:bodyPr/>
        <a:lstStyle/>
        <a:p>
          <a:endParaRPr lang="ru-RU"/>
        </a:p>
      </dgm:t>
    </dgm:pt>
    <dgm:pt modelId="{266B2D88-2EB2-4A97-BAEC-0C14077380EF}" type="sibTrans" cxnId="{D52ED2FA-4C6D-452F-8BF8-D92E55E7AF9C}">
      <dgm:prSet/>
      <dgm:spPr/>
      <dgm:t>
        <a:bodyPr/>
        <a:lstStyle/>
        <a:p>
          <a:endParaRPr lang="ru-RU"/>
        </a:p>
      </dgm:t>
    </dgm:pt>
    <dgm:pt modelId="{28E1233F-9112-4220-A680-BB70717A18DF}" type="pres">
      <dgm:prSet presAssocID="{44D08180-8D3E-4069-A371-FA863575BAA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5D4966-6564-41B9-B499-8ED896614B29}" type="pres">
      <dgm:prSet presAssocID="{4D7C430F-76A5-48DF-BB86-BC3E37618E30}" presName="centerShape" presStyleLbl="node0" presStyleIdx="0" presStyleCnt="1"/>
      <dgm:spPr/>
      <dgm:t>
        <a:bodyPr/>
        <a:lstStyle/>
        <a:p>
          <a:endParaRPr lang="ru-RU"/>
        </a:p>
      </dgm:t>
    </dgm:pt>
    <dgm:pt modelId="{DE80A49C-68B3-4067-B567-57480A7943A1}" type="pres">
      <dgm:prSet presAssocID="{8F364A89-6CF2-4F8C-AB24-166F93DCD483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4DDC5BB1-1CAE-4330-905E-86ED4899A848}" type="pres">
      <dgm:prSet presAssocID="{7FD7621F-5D51-45AF-A914-DD21EAC7CB28}" presName="node" presStyleLbl="node1" presStyleIdx="0" presStyleCnt="5" custScaleX="122818" custScaleY="118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FF228-1254-470C-9349-46E55F4C6AFC}" type="pres">
      <dgm:prSet presAssocID="{C7726226-20DE-45CA-9962-C4F24399A55D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841D0117-C511-4260-ADEA-77696B60EFA1}" type="pres">
      <dgm:prSet presAssocID="{EAD585C7-B735-4DB9-A24B-20363E568447}" presName="node" presStyleLbl="node1" presStyleIdx="1" presStyleCnt="5" custScaleX="130282" custRadScaleRad="110609" custRadScaleInc="-16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8C317-0AFD-4A49-882F-5E8F3250694C}" type="pres">
      <dgm:prSet presAssocID="{00EE5EEF-994B-4036-AC2B-F430FEF2A204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DA430A52-B6E7-4261-85C8-55CF80854F67}" type="pres">
      <dgm:prSet presAssocID="{AE3F4987-C602-40BE-A452-B56B254289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EDAA0-DD82-47E1-832C-55F6EAB24BAD}" type="pres">
      <dgm:prSet presAssocID="{51D7BB06-C1F0-4F20-A258-F0BB619C41D2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6C1F0D95-3F67-409A-9A85-E5FBA4795385}" type="pres">
      <dgm:prSet presAssocID="{1B95F6C9-4F04-49BD-A91C-AA5235340304}" presName="node" presStyleLbl="node1" presStyleIdx="3" presStyleCnt="5" custScaleX="126379" custRadScaleRad="105769" custRadScaleInc="6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40DB3-1913-4142-A897-CAEED8D487CC}" type="pres">
      <dgm:prSet presAssocID="{FBC804DA-867E-4C0F-A2EB-89F9FCE7B41B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13C99D6F-8729-4CE0-9C74-5AF6DAD6FD4E}" type="pres">
      <dgm:prSet presAssocID="{3F75A43D-258C-4AF1-AE7D-236BEC9A40EB}" presName="node" presStyleLbl="node1" presStyleIdx="4" presStyleCnt="5" custScaleX="125748" custScaleY="110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BF508E-FEA7-4E10-BBE8-58C54BFA3C79}" type="presOf" srcId="{51D7BB06-C1F0-4F20-A258-F0BB619C41D2}" destId="{A24EDAA0-DD82-47E1-832C-55F6EAB24BAD}" srcOrd="0" destOrd="0" presId="urn:microsoft.com/office/officeart/2005/8/layout/radial4"/>
    <dgm:cxn modelId="{F765D1E5-F08A-4B3D-8CEA-97D6A2A157F0}" srcId="{4D7C430F-76A5-48DF-BB86-BC3E37618E30}" destId="{AE3F4987-C602-40BE-A452-B56B254289A8}" srcOrd="2" destOrd="0" parTransId="{00EE5EEF-994B-4036-AC2B-F430FEF2A204}" sibTransId="{5D696BB9-F0E5-4E0D-AEBE-929DBC7D7066}"/>
    <dgm:cxn modelId="{6EA6F4ED-E816-42E3-AC8B-48B6CBD24673}" srcId="{4D7C430F-76A5-48DF-BB86-BC3E37618E30}" destId="{1B95F6C9-4F04-49BD-A91C-AA5235340304}" srcOrd="3" destOrd="0" parTransId="{51D7BB06-C1F0-4F20-A258-F0BB619C41D2}" sibTransId="{F8E4A45A-60CA-4F78-B8D0-3EF954CF5C48}"/>
    <dgm:cxn modelId="{23DB512D-31FD-444E-A5EC-BF9D6F75C25C}" type="presOf" srcId="{7FD7621F-5D51-45AF-A914-DD21EAC7CB28}" destId="{4DDC5BB1-1CAE-4330-905E-86ED4899A848}" srcOrd="0" destOrd="0" presId="urn:microsoft.com/office/officeart/2005/8/layout/radial4"/>
    <dgm:cxn modelId="{B12C904A-9C0D-423A-8015-08AB38D01ECA}" type="presOf" srcId="{FBC804DA-867E-4C0F-A2EB-89F9FCE7B41B}" destId="{C2940DB3-1913-4142-A897-CAEED8D487CC}" srcOrd="0" destOrd="0" presId="urn:microsoft.com/office/officeart/2005/8/layout/radial4"/>
    <dgm:cxn modelId="{3E843909-3AFE-498A-98B4-787A1FFE0745}" type="presOf" srcId="{EAD585C7-B735-4DB9-A24B-20363E568447}" destId="{841D0117-C511-4260-ADEA-77696B60EFA1}" srcOrd="0" destOrd="0" presId="urn:microsoft.com/office/officeart/2005/8/layout/radial4"/>
    <dgm:cxn modelId="{5F049FD8-D3DC-443E-8771-9E0B14A66308}" srcId="{4D7C430F-76A5-48DF-BB86-BC3E37618E30}" destId="{EAD585C7-B735-4DB9-A24B-20363E568447}" srcOrd="1" destOrd="0" parTransId="{C7726226-20DE-45CA-9962-C4F24399A55D}" sibTransId="{EBB422B4-32C1-4FDA-91B2-E56DE81A43D2}"/>
    <dgm:cxn modelId="{E19AEA76-2AB1-42BB-9917-E4F76DA22F93}" type="presOf" srcId="{8F364A89-6CF2-4F8C-AB24-166F93DCD483}" destId="{DE80A49C-68B3-4067-B567-57480A7943A1}" srcOrd="0" destOrd="0" presId="urn:microsoft.com/office/officeart/2005/8/layout/radial4"/>
    <dgm:cxn modelId="{E3092264-CDEF-47AE-9772-6C8A0AFE4E0A}" type="presOf" srcId="{4D7C430F-76A5-48DF-BB86-BC3E37618E30}" destId="{E15D4966-6564-41B9-B499-8ED896614B29}" srcOrd="0" destOrd="0" presId="urn:microsoft.com/office/officeart/2005/8/layout/radial4"/>
    <dgm:cxn modelId="{565045DC-6B95-45D0-B120-E0A18392B982}" type="presOf" srcId="{44D08180-8D3E-4069-A371-FA863575BAA7}" destId="{28E1233F-9112-4220-A680-BB70717A18DF}" srcOrd="0" destOrd="0" presId="urn:microsoft.com/office/officeart/2005/8/layout/radial4"/>
    <dgm:cxn modelId="{EFF3418E-7605-4674-B991-313285C8DEDC}" type="presOf" srcId="{00EE5EEF-994B-4036-AC2B-F430FEF2A204}" destId="{8DC8C317-0AFD-4A49-882F-5E8F3250694C}" srcOrd="0" destOrd="0" presId="urn:microsoft.com/office/officeart/2005/8/layout/radial4"/>
    <dgm:cxn modelId="{4CD87451-799C-4B5C-B1A2-FAA913EA8EB2}" srcId="{44D08180-8D3E-4069-A371-FA863575BAA7}" destId="{4D7C430F-76A5-48DF-BB86-BC3E37618E30}" srcOrd="0" destOrd="0" parTransId="{EBD72D4B-8F76-44A4-8D10-8D8065B8D27C}" sibTransId="{AF001B19-1454-44B5-A0CF-2A05C3DD48DF}"/>
    <dgm:cxn modelId="{42736D86-719C-431D-9145-C8D2DDD22368}" type="presOf" srcId="{C7726226-20DE-45CA-9962-C4F24399A55D}" destId="{C84FF228-1254-470C-9349-46E55F4C6AFC}" srcOrd="0" destOrd="0" presId="urn:microsoft.com/office/officeart/2005/8/layout/radial4"/>
    <dgm:cxn modelId="{D52ED2FA-4C6D-452F-8BF8-D92E55E7AF9C}" srcId="{4D7C430F-76A5-48DF-BB86-BC3E37618E30}" destId="{3F75A43D-258C-4AF1-AE7D-236BEC9A40EB}" srcOrd="4" destOrd="0" parTransId="{FBC804DA-867E-4C0F-A2EB-89F9FCE7B41B}" sibTransId="{266B2D88-2EB2-4A97-BAEC-0C14077380EF}"/>
    <dgm:cxn modelId="{E523038C-46FE-496D-BE53-1F3BDC50D7FB}" type="presOf" srcId="{3F75A43D-258C-4AF1-AE7D-236BEC9A40EB}" destId="{13C99D6F-8729-4CE0-9C74-5AF6DAD6FD4E}" srcOrd="0" destOrd="0" presId="urn:microsoft.com/office/officeart/2005/8/layout/radial4"/>
    <dgm:cxn modelId="{E49FAC14-5510-4AE7-A85E-FA95F3A2D80B}" type="presOf" srcId="{1B95F6C9-4F04-49BD-A91C-AA5235340304}" destId="{6C1F0D95-3F67-409A-9A85-E5FBA4795385}" srcOrd="0" destOrd="0" presId="urn:microsoft.com/office/officeart/2005/8/layout/radial4"/>
    <dgm:cxn modelId="{258431CB-A874-4FE1-A806-820D68908A53}" srcId="{4D7C430F-76A5-48DF-BB86-BC3E37618E30}" destId="{7FD7621F-5D51-45AF-A914-DD21EAC7CB28}" srcOrd="0" destOrd="0" parTransId="{8F364A89-6CF2-4F8C-AB24-166F93DCD483}" sibTransId="{CC8F0626-C21B-4095-B873-40B6D016FC0A}"/>
    <dgm:cxn modelId="{D2B6C912-74ED-43CD-826D-2F46B801C78E}" type="presOf" srcId="{AE3F4987-C602-40BE-A452-B56B254289A8}" destId="{DA430A52-B6E7-4261-85C8-55CF80854F67}" srcOrd="0" destOrd="0" presId="urn:microsoft.com/office/officeart/2005/8/layout/radial4"/>
    <dgm:cxn modelId="{6C64EB17-6FF9-4E20-8C3B-376CA8F401A8}" type="presParOf" srcId="{28E1233F-9112-4220-A680-BB70717A18DF}" destId="{E15D4966-6564-41B9-B499-8ED896614B29}" srcOrd="0" destOrd="0" presId="urn:microsoft.com/office/officeart/2005/8/layout/radial4"/>
    <dgm:cxn modelId="{641A456B-BBF9-4829-B003-8FF524FD44F7}" type="presParOf" srcId="{28E1233F-9112-4220-A680-BB70717A18DF}" destId="{DE80A49C-68B3-4067-B567-57480A7943A1}" srcOrd="1" destOrd="0" presId="urn:microsoft.com/office/officeart/2005/8/layout/radial4"/>
    <dgm:cxn modelId="{989DFD15-2BC8-4081-A4FC-C7BEFAD68E37}" type="presParOf" srcId="{28E1233F-9112-4220-A680-BB70717A18DF}" destId="{4DDC5BB1-1CAE-4330-905E-86ED4899A848}" srcOrd="2" destOrd="0" presId="urn:microsoft.com/office/officeart/2005/8/layout/radial4"/>
    <dgm:cxn modelId="{DF34640A-8BB2-46BD-8511-370AE248C4FB}" type="presParOf" srcId="{28E1233F-9112-4220-A680-BB70717A18DF}" destId="{C84FF228-1254-470C-9349-46E55F4C6AFC}" srcOrd="3" destOrd="0" presId="urn:microsoft.com/office/officeart/2005/8/layout/radial4"/>
    <dgm:cxn modelId="{6DDB376F-518F-483B-AE60-21F54BBFD189}" type="presParOf" srcId="{28E1233F-9112-4220-A680-BB70717A18DF}" destId="{841D0117-C511-4260-ADEA-77696B60EFA1}" srcOrd="4" destOrd="0" presId="urn:microsoft.com/office/officeart/2005/8/layout/radial4"/>
    <dgm:cxn modelId="{ACD5AC2E-E9D0-4C8B-B238-4CA03421E87A}" type="presParOf" srcId="{28E1233F-9112-4220-A680-BB70717A18DF}" destId="{8DC8C317-0AFD-4A49-882F-5E8F3250694C}" srcOrd="5" destOrd="0" presId="urn:microsoft.com/office/officeart/2005/8/layout/radial4"/>
    <dgm:cxn modelId="{2D09AF12-16DB-419A-960C-E94B814D154D}" type="presParOf" srcId="{28E1233F-9112-4220-A680-BB70717A18DF}" destId="{DA430A52-B6E7-4261-85C8-55CF80854F67}" srcOrd="6" destOrd="0" presId="urn:microsoft.com/office/officeart/2005/8/layout/radial4"/>
    <dgm:cxn modelId="{5141783F-EEC0-40BF-BA59-13BC099190D4}" type="presParOf" srcId="{28E1233F-9112-4220-A680-BB70717A18DF}" destId="{A24EDAA0-DD82-47E1-832C-55F6EAB24BAD}" srcOrd="7" destOrd="0" presId="urn:microsoft.com/office/officeart/2005/8/layout/radial4"/>
    <dgm:cxn modelId="{AC3E6ECB-0AA1-4B71-A67B-B8398F580A82}" type="presParOf" srcId="{28E1233F-9112-4220-A680-BB70717A18DF}" destId="{6C1F0D95-3F67-409A-9A85-E5FBA4795385}" srcOrd="8" destOrd="0" presId="urn:microsoft.com/office/officeart/2005/8/layout/radial4"/>
    <dgm:cxn modelId="{A36D6B56-D2E1-41EA-BD34-72ED7DA6E351}" type="presParOf" srcId="{28E1233F-9112-4220-A680-BB70717A18DF}" destId="{C2940DB3-1913-4142-A897-CAEED8D487CC}" srcOrd="9" destOrd="0" presId="urn:microsoft.com/office/officeart/2005/8/layout/radial4"/>
    <dgm:cxn modelId="{6F9BAEF9-1501-4E0F-8076-CA6050FD65D9}" type="presParOf" srcId="{28E1233F-9112-4220-A680-BB70717A18DF}" destId="{13C99D6F-8729-4CE0-9C74-5AF6DAD6FD4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563E44-0DEC-4E07-87D6-41F25F9A8F0F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1EE7F5-944F-446C-A374-2432EF9DCED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ЭРАТОСФЕН</a:t>
          </a:r>
        </a:p>
      </dgm:t>
    </dgm:pt>
    <dgm:pt modelId="{9167C4DF-AC1E-4DE8-854D-444B306BB83A}" type="parTrans" cxnId="{BD48C385-F4FA-45DD-A349-053F00A51E1D}">
      <dgm:prSet/>
      <dgm:spPr/>
      <dgm:t>
        <a:bodyPr/>
        <a:lstStyle/>
        <a:p>
          <a:endParaRPr lang="ru-RU"/>
        </a:p>
      </dgm:t>
    </dgm:pt>
    <dgm:pt modelId="{A7E49CEC-4396-44BB-9B12-4A9A75F41F31}" type="sibTrans" cxnId="{BD48C385-F4FA-45DD-A349-053F00A51E1D}">
      <dgm:prSet/>
      <dgm:spPr/>
      <dgm:t>
        <a:bodyPr/>
        <a:lstStyle/>
        <a:p>
          <a:endParaRPr lang="ru-RU"/>
        </a:p>
      </dgm:t>
    </dgm:pt>
    <dgm:pt modelId="{6F3BF87F-4139-4FB2-AB50-3C05410E1B03}">
      <dgm:prSet phldrT="[Текст]" custT="1"/>
      <dgm:spPr/>
      <dgm:t>
        <a:bodyPr/>
        <a:lstStyle/>
        <a:p>
          <a:r>
            <a: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доказал, что Земля  - шар;</a:t>
          </a:r>
        </a:p>
      </dgm:t>
    </dgm:pt>
    <dgm:pt modelId="{071C9F5D-526F-412C-ABE5-8EE00A33D290}" type="parTrans" cxnId="{68F87126-9C45-4BBD-A151-4203FC0E7CF5}">
      <dgm:prSet/>
      <dgm:spPr/>
      <dgm:t>
        <a:bodyPr/>
        <a:lstStyle/>
        <a:p>
          <a:endParaRPr lang="ru-RU"/>
        </a:p>
      </dgm:t>
    </dgm:pt>
    <dgm:pt modelId="{9E0FA450-704E-445C-BF3E-B62EF9588E72}" type="sibTrans" cxnId="{68F87126-9C45-4BBD-A151-4203FC0E7CF5}">
      <dgm:prSet/>
      <dgm:spPr/>
      <dgm:t>
        <a:bodyPr/>
        <a:lstStyle/>
        <a:p>
          <a:endParaRPr lang="ru-RU"/>
        </a:p>
      </dgm:t>
    </dgm:pt>
    <dgm:pt modelId="{78375FCE-BF55-4D4B-B769-3D95442F52BA}">
      <dgm:prSet phldrT="[Текст]" custT="1"/>
      <dgm:spPr/>
      <dgm:t>
        <a:bodyPr/>
        <a:lstStyle/>
        <a:p>
          <a:r>
            <a: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определил размеры Земли;</a:t>
          </a:r>
        </a:p>
      </dgm:t>
    </dgm:pt>
    <dgm:pt modelId="{1B807025-D2A8-4744-BCEF-8AD731135EF9}" type="parTrans" cxnId="{1B1D32DA-DCAA-426D-B22E-732B0D871681}">
      <dgm:prSet/>
      <dgm:spPr/>
      <dgm:t>
        <a:bodyPr/>
        <a:lstStyle/>
        <a:p>
          <a:endParaRPr lang="ru-RU"/>
        </a:p>
      </dgm:t>
    </dgm:pt>
    <dgm:pt modelId="{9E469E51-034A-4901-9119-4B4ED937DDD5}" type="sibTrans" cxnId="{1B1D32DA-DCAA-426D-B22E-732B0D871681}">
      <dgm:prSet/>
      <dgm:spPr/>
      <dgm:t>
        <a:bodyPr/>
        <a:lstStyle/>
        <a:p>
          <a:endParaRPr lang="ru-RU"/>
        </a:p>
      </dgm:t>
    </dgm:pt>
    <dgm:pt modelId="{22934FE8-F45F-441E-AC2F-A1BDFE74D56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МАТЕМАТИК И ГЕОГРАФ</a:t>
          </a:r>
        </a:p>
      </dgm:t>
    </dgm:pt>
    <dgm:pt modelId="{0DA332D5-B6BA-4F7A-AD94-9B19577F2CD4}" type="parTrans" cxnId="{96D73471-3B7F-4B1F-AFBB-9E8D738111FD}">
      <dgm:prSet/>
      <dgm:spPr/>
      <dgm:t>
        <a:bodyPr/>
        <a:lstStyle/>
        <a:p>
          <a:endParaRPr lang="ru-RU"/>
        </a:p>
      </dgm:t>
    </dgm:pt>
    <dgm:pt modelId="{221C0862-D42A-42B8-BDE3-BEE022482B79}" type="sibTrans" cxnId="{96D73471-3B7F-4B1F-AFBB-9E8D738111FD}">
      <dgm:prSet/>
      <dgm:spPr/>
      <dgm:t>
        <a:bodyPr/>
        <a:lstStyle/>
        <a:p>
          <a:endParaRPr lang="ru-RU"/>
        </a:p>
      </dgm:t>
    </dgm:pt>
    <dgm:pt modelId="{6E8B7365-F2AF-4158-A76D-25BA689CA4F5}">
      <dgm:prSet phldrT="[Текст]" custT="1"/>
      <dgm:spPr/>
      <dgm:t>
        <a:bodyPr/>
        <a:lstStyle/>
        <a:p>
          <a:r>
            <a: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ввел понятия </a:t>
          </a:r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«параллели»;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30DE8A7-4103-4F1E-AF94-A098D6CD75F7}" type="parTrans" cxnId="{C82983E3-00C8-400D-9318-1BF75B4AA740}">
      <dgm:prSet/>
      <dgm:spPr/>
      <dgm:t>
        <a:bodyPr/>
        <a:lstStyle/>
        <a:p>
          <a:endParaRPr lang="ru-RU"/>
        </a:p>
      </dgm:t>
    </dgm:pt>
    <dgm:pt modelId="{630725FC-F07D-44DF-A346-7D073A89793F}" type="sibTrans" cxnId="{C82983E3-00C8-400D-9318-1BF75B4AA740}">
      <dgm:prSet/>
      <dgm:spPr/>
      <dgm:t>
        <a:bodyPr/>
        <a:lstStyle/>
        <a:p>
          <a:endParaRPr lang="ru-RU"/>
        </a:p>
      </dgm:t>
    </dgm:pt>
    <dgm:pt modelId="{C574F39F-8588-48EA-A854-A59432C1CC73}">
      <dgm:prSet phldrT="[Текст]" custT="1"/>
      <dgm:spPr/>
      <dgm:t>
        <a:bodyPr/>
        <a:lstStyle/>
        <a:p>
          <a:r>
            <a: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ввел понятия </a:t>
          </a:r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«меридианы»;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E2BB8D6-4F11-45AA-8AB6-C605D62CF019}" type="parTrans" cxnId="{E308B5BB-EDA5-46E1-B1F7-434F659F2829}">
      <dgm:prSet/>
      <dgm:spPr/>
      <dgm:t>
        <a:bodyPr/>
        <a:lstStyle/>
        <a:p>
          <a:endParaRPr lang="ru-RU"/>
        </a:p>
      </dgm:t>
    </dgm:pt>
    <dgm:pt modelId="{9A1BAF7B-F458-4DA4-A655-39C62A8D9FC9}" type="sibTrans" cxnId="{E308B5BB-EDA5-46E1-B1F7-434F659F2829}">
      <dgm:prSet/>
      <dgm:spPr/>
      <dgm:t>
        <a:bodyPr/>
        <a:lstStyle/>
        <a:p>
          <a:endParaRPr lang="ru-RU"/>
        </a:p>
      </dgm:t>
    </dgm:pt>
    <dgm:pt modelId="{DD93C31A-4B0C-4550-BB9C-DDC3F66661A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276 - 194 ГГ. ДО Н.Э.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1740C20-2D07-4481-BAC3-EE3F0B075A0F}" type="parTrans" cxnId="{99C05CED-EC27-4C0B-832F-9CA0DB8B7F07}">
      <dgm:prSet/>
      <dgm:spPr/>
      <dgm:t>
        <a:bodyPr/>
        <a:lstStyle/>
        <a:p>
          <a:endParaRPr lang="ru-RU"/>
        </a:p>
      </dgm:t>
    </dgm:pt>
    <dgm:pt modelId="{59BB80BC-57B5-4198-B47B-421044B1F09E}" type="sibTrans" cxnId="{99C05CED-EC27-4C0B-832F-9CA0DB8B7F07}">
      <dgm:prSet/>
      <dgm:spPr/>
      <dgm:t>
        <a:bodyPr/>
        <a:lstStyle/>
        <a:p>
          <a:endParaRPr lang="ru-RU"/>
        </a:p>
      </dgm:t>
    </dgm:pt>
    <dgm:pt modelId="{A4A25047-C234-4DBF-9D7A-4DE852D37AA0}">
      <dgm:prSet phldrT="[Текст]" custT="1"/>
      <dgm:spPr/>
      <dgm:t>
        <a:bodyPr/>
        <a:lstStyle/>
        <a:p>
          <a:r>
            <a: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употребил термин </a:t>
          </a:r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«география».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38100F4-08BE-4A07-9A01-086D7DEC500A}" type="parTrans" cxnId="{4C04906B-B2C0-496C-9945-2E772DF3B558}">
      <dgm:prSet/>
      <dgm:spPr/>
      <dgm:t>
        <a:bodyPr/>
        <a:lstStyle/>
        <a:p>
          <a:endParaRPr lang="ru-RU"/>
        </a:p>
      </dgm:t>
    </dgm:pt>
    <dgm:pt modelId="{98435B47-2325-443B-841A-13E794DE4171}" type="sibTrans" cxnId="{4C04906B-B2C0-496C-9945-2E772DF3B558}">
      <dgm:prSet/>
      <dgm:spPr/>
      <dgm:t>
        <a:bodyPr/>
        <a:lstStyle/>
        <a:p>
          <a:endParaRPr lang="ru-RU"/>
        </a:p>
      </dgm:t>
    </dgm:pt>
    <dgm:pt modelId="{DA112AD1-3AC6-461B-B9CA-DE2717E88CBE}" type="pres">
      <dgm:prSet presAssocID="{B9563E44-0DEC-4E07-87D6-41F25F9A8F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0AC7D1-3891-4DD6-92AC-CB0B7D8C2B77}" type="pres">
      <dgm:prSet presAssocID="{C11EE7F5-944F-446C-A374-2432EF9DCEDD}" presName="composite" presStyleCnt="0"/>
      <dgm:spPr/>
      <dgm:t>
        <a:bodyPr/>
        <a:lstStyle/>
        <a:p>
          <a:endParaRPr lang="ru-RU"/>
        </a:p>
      </dgm:t>
    </dgm:pt>
    <dgm:pt modelId="{F3C19812-DC6F-44E9-B211-4BF686458B08}" type="pres">
      <dgm:prSet presAssocID="{C11EE7F5-944F-446C-A374-2432EF9DCEDD}" presName="parTx" presStyleLbl="alignNode1" presStyleIdx="0" presStyleCnt="3" custLinFactNeighborX="-103" custLinFactNeighborY="-698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457DF-3413-4536-91D1-A1ED3A73D6CC}" type="pres">
      <dgm:prSet presAssocID="{C11EE7F5-944F-446C-A374-2432EF9DCEDD}" presName="desTx" presStyleLbl="alignAccFollowNode1" presStyleIdx="0" presStyleCnt="3" custLinFactNeighborX="-103" custLinFactNeighborY="20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F71CD-606D-4C51-8245-E512C77DFCA2}" type="pres">
      <dgm:prSet presAssocID="{A7E49CEC-4396-44BB-9B12-4A9A75F41F31}" presName="space" presStyleCnt="0"/>
      <dgm:spPr/>
      <dgm:t>
        <a:bodyPr/>
        <a:lstStyle/>
        <a:p>
          <a:endParaRPr lang="ru-RU"/>
        </a:p>
      </dgm:t>
    </dgm:pt>
    <dgm:pt modelId="{1D729B3F-514C-4FD1-86F1-F96C44ABA46F}" type="pres">
      <dgm:prSet presAssocID="{22934FE8-F45F-441E-AC2F-A1BDFE74D56A}" presName="composite" presStyleCnt="0"/>
      <dgm:spPr/>
      <dgm:t>
        <a:bodyPr/>
        <a:lstStyle/>
        <a:p>
          <a:endParaRPr lang="ru-RU"/>
        </a:p>
      </dgm:t>
    </dgm:pt>
    <dgm:pt modelId="{40BC474A-E9DC-4D84-8FB5-92C5394E14C0}" type="pres">
      <dgm:prSet presAssocID="{22934FE8-F45F-441E-AC2F-A1BDFE74D56A}" presName="parTx" presStyleLbl="alignNode1" presStyleIdx="1" presStyleCnt="3" custLinFactNeighborX="-1282" custLinFactNeighborY="-632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0E2A5-3F99-4AA4-8251-9EE26F19A589}" type="pres">
      <dgm:prSet presAssocID="{22934FE8-F45F-441E-AC2F-A1BDFE74D56A}" presName="desTx" presStyleLbl="alignAccFollowNode1" presStyleIdx="1" presStyleCnt="3" custScaleX="105329" custLinFactNeighborX="-1282" custLinFactNeighborY="23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CFFE0-7B0A-4F53-ACFF-5C6B03282283}" type="pres">
      <dgm:prSet presAssocID="{221C0862-D42A-42B8-BDE3-BEE022482B79}" presName="space" presStyleCnt="0"/>
      <dgm:spPr/>
      <dgm:t>
        <a:bodyPr/>
        <a:lstStyle/>
        <a:p>
          <a:endParaRPr lang="ru-RU"/>
        </a:p>
      </dgm:t>
    </dgm:pt>
    <dgm:pt modelId="{CB6B2AA3-A863-4F3B-9D3A-1C64D8D6CF3E}" type="pres">
      <dgm:prSet presAssocID="{DD93C31A-4B0C-4550-BB9C-DDC3F66661AD}" presName="composite" presStyleCnt="0"/>
      <dgm:spPr/>
      <dgm:t>
        <a:bodyPr/>
        <a:lstStyle/>
        <a:p>
          <a:endParaRPr lang="ru-RU"/>
        </a:p>
      </dgm:t>
    </dgm:pt>
    <dgm:pt modelId="{CC29864F-2D7D-47AD-B1F9-19310E8846FF}" type="pres">
      <dgm:prSet presAssocID="{DD93C31A-4B0C-4550-BB9C-DDC3F66661AD}" presName="parTx" presStyleLbl="alignNode1" presStyleIdx="2" presStyleCnt="3" custLinFactNeighborX="-410" custLinFactNeighborY="-56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DAF44-5DCD-4B43-A5D2-71670A49971D}" type="pres">
      <dgm:prSet presAssocID="{DD93C31A-4B0C-4550-BB9C-DDC3F66661AD}" presName="desTx" presStyleLbl="alignAccFollowNode1" presStyleIdx="2" presStyleCnt="3" custLinFactNeighborX="-410" custLinFactNeighborY="20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026A8-926F-424C-B30B-8245018B6C8B}" type="presOf" srcId="{DD93C31A-4B0C-4550-BB9C-DDC3F66661AD}" destId="{CC29864F-2D7D-47AD-B1F9-19310E8846FF}" srcOrd="0" destOrd="0" presId="urn:microsoft.com/office/officeart/2005/8/layout/hList1"/>
    <dgm:cxn modelId="{934AFCF8-BE2F-48BC-AD62-927E8038E73A}" type="presOf" srcId="{22934FE8-F45F-441E-AC2F-A1BDFE74D56A}" destId="{40BC474A-E9DC-4D84-8FB5-92C5394E14C0}" srcOrd="0" destOrd="0" presId="urn:microsoft.com/office/officeart/2005/8/layout/hList1"/>
    <dgm:cxn modelId="{1A3FC7A8-C94E-40E4-B82E-9E1ADBE37999}" type="presOf" srcId="{A4A25047-C234-4DBF-9D7A-4DE852D37AA0}" destId="{660DAF44-5DCD-4B43-A5D2-71670A49971D}" srcOrd="0" destOrd="0" presId="urn:microsoft.com/office/officeart/2005/8/layout/hList1"/>
    <dgm:cxn modelId="{68F87126-9C45-4BBD-A151-4203FC0E7CF5}" srcId="{C11EE7F5-944F-446C-A374-2432EF9DCEDD}" destId="{6F3BF87F-4139-4FB2-AB50-3C05410E1B03}" srcOrd="0" destOrd="0" parTransId="{071C9F5D-526F-412C-ABE5-8EE00A33D290}" sibTransId="{9E0FA450-704E-445C-BF3E-B62EF9588E72}"/>
    <dgm:cxn modelId="{B04FCD3D-5DE4-4A79-8F80-E4F2F945681D}" type="presOf" srcId="{C11EE7F5-944F-446C-A374-2432EF9DCEDD}" destId="{F3C19812-DC6F-44E9-B211-4BF686458B08}" srcOrd="0" destOrd="0" presId="urn:microsoft.com/office/officeart/2005/8/layout/hList1"/>
    <dgm:cxn modelId="{4C04906B-B2C0-496C-9945-2E772DF3B558}" srcId="{DD93C31A-4B0C-4550-BB9C-DDC3F66661AD}" destId="{A4A25047-C234-4DBF-9D7A-4DE852D37AA0}" srcOrd="0" destOrd="0" parTransId="{938100F4-08BE-4A07-9A01-086D7DEC500A}" sibTransId="{98435B47-2325-443B-841A-13E794DE4171}"/>
    <dgm:cxn modelId="{3C02E6F4-A4AE-4661-86B7-225558B5AD07}" type="presOf" srcId="{6E8B7365-F2AF-4158-A76D-25BA689CA4F5}" destId="{9F00E2A5-3F99-4AA4-8251-9EE26F19A589}" srcOrd="0" destOrd="0" presId="urn:microsoft.com/office/officeart/2005/8/layout/hList1"/>
    <dgm:cxn modelId="{56942621-07F1-423F-ACC1-9154643D46E7}" type="presOf" srcId="{C574F39F-8588-48EA-A854-A59432C1CC73}" destId="{9F00E2A5-3F99-4AA4-8251-9EE26F19A589}" srcOrd="0" destOrd="1" presId="urn:microsoft.com/office/officeart/2005/8/layout/hList1"/>
    <dgm:cxn modelId="{1B1D32DA-DCAA-426D-B22E-732B0D871681}" srcId="{C11EE7F5-944F-446C-A374-2432EF9DCEDD}" destId="{78375FCE-BF55-4D4B-B769-3D95442F52BA}" srcOrd="1" destOrd="0" parTransId="{1B807025-D2A8-4744-BCEF-8AD731135EF9}" sibTransId="{9E469E51-034A-4901-9119-4B4ED937DDD5}"/>
    <dgm:cxn modelId="{88A73B37-C189-4568-954F-3F7B42B7C600}" type="presOf" srcId="{6F3BF87F-4139-4FB2-AB50-3C05410E1B03}" destId="{F26457DF-3413-4536-91D1-A1ED3A73D6CC}" srcOrd="0" destOrd="0" presId="urn:microsoft.com/office/officeart/2005/8/layout/hList1"/>
    <dgm:cxn modelId="{96D73471-3B7F-4B1F-AFBB-9E8D738111FD}" srcId="{B9563E44-0DEC-4E07-87D6-41F25F9A8F0F}" destId="{22934FE8-F45F-441E-AC2F-A1BDFE74D56A}" srcOrd="1" destOrd="0" parTransId="{0DA332D5-B6BA-4F7A-AD94-9B19577F2CD4}" sibTransId="{221C0862-D42A-42B8-BDE3-BEE022482B79}"/>
    <dgm:cxn modelId="{E308B5BB-EDA5-46E1-B1F7-434F659F2829}" srcId="{22934FE8-F45F-441E-AC2F-A1BDFE74D56A}" destId="{C574F39F-8588-48EA-A854-A59432C1CC73}" srcOrd="1" destOrd="0" parTransId="{EE2BB8D6-4F11-45AA-8AB6-C605D62CF019}" sibTransId="{9A1BAF7B-F458-4DA4-A655-39C62A8D9FC9}"/>
    <dgm:cxn modelId="{C82983E3-00C8-400D-9318-1BF75B4AA740}" srcId="{22934FE8-F45F-441E-AC2F-A1BDFE74D56A}" destId="{6E8B7365-F2AF-4158-A76D-25BA689CA4F5}" srcOrd="0" destOrd="0" parTransId="{C30DE8A7-4103-4F1E-AF94-A098D6CD75F7}" sibTransId="{630725FC-F07D-44DF-A346-7D073A89793F}"/>
    <dgm:cxn modelId="{8171764E-1D7F-492C-B535-D66B26DB3607}" type="presOf" srcId="{78375FCE-BF55-4D4B-B769-3D95442F52BA}" destId="{F26457DF-3413-4536-91D1-A1ED3A73D6CC}" srcOrd="0" destOrd="1" presId="urn:microsoft.com/office/officeart/2005/8/layout/hList1"/>
    <dgm:cxn modelId="{BD48C385-F4FA-45DD-A349-053F00A51E1D}" srcId="{B9563E44-0DEC-4E07-87D6-41F25F9A8F0F}" destId="{C11EE7F5-944F-446C-A374-2432EF9DCEDD}" srcOrd="0" destOrd="0" parTransId="{9167C4DF-AC1E-4DE8-854D-444B306BB83A}" sibTransId="{A7E49CEC-4396-44BB-9B12-4A9A75F41F31}"/>
    <dgm:cxn modelId="{99C05CED-EC27-4C0B-832F-9CA0DB8B7F07}" srcId="{B9563E44-0DEC-4E07-87D6-41F25F9A8F0F}" destId="{DD93C31A-4B0C-4550-BB9C-DDC3F66661AD}" srcOrd="2" destOrd="0" parTransId="{61740C20-2D07-4481-BAC3-EE3F0B075A0F}" sibTransId="{59BB80BC-57B5-4198-B47B-421044B1F09E}"/>
    <dgm:cxn modelId="{811C9632-E792-4879-8194-A2E01ADADC96}" type="presOf" srcId="{B9563E44-0DEC-4E07-87D6-41F25F9A8F0F}" destId="{DA112AD1-3AC6-461B-B9CA-DE2717E88CBE}" srcOrd="0" destOrd="0" presId="urn:microsoft.com/office/officeart/2005/8/layout/hList1"/>
    <dgm:cxn modelId="{9CA8C178-3C11-4669-BEB1-03E2B8CDFE8B}" type="presParOf" srcId="{DA112AD1-3AC6-461B-B9CA-DE2717E88CBE}" destId="{DE0AC7D1-3891-4DD6-92AC-CB0B7D8C2B77}" srcOrd="0" destOrd="0" presId="urn:microsoft.com/office/officeart/2005/8/layout/hList1"/>
    <dgm:cxn modelId="{7D414362-688A-4500-A670-04C1D8BB114E}" type="presParOf" srcId="{DE0AC7D1-3891-4DD6-92AC-CB0B7D8C2B77}" destId="{F3C19812-DC6F-44E9-B211-4BF686458B08}" srcOrd="0" destOrd="0" presId="urn:microsoft.com/office/officeart/2005/8/layout/hList1"/>
    <dgm:cxn modelId="{1A6543C2-CDFF-4861-90E0-D2271D3229EC}" type="presParOf" srcId="{DE0AC7D1-3891-4DD6-92AC-CB0B7D8C2B77}" destId="{F26457DF-3413-4536-91D1-A1ED3A73D6CC}" srcOrd="1" destOrd="0" presId="urn:microsoft.com/office/officeart/2005/8/layout/hList1"/>
    <dgm:cxn modelId="{A9C6789E-302E-4768-B7E3-F5F1DE64539B}" type="presParOf" srcId="{DA112AD1-3AC6-461B-B9CA-DE2717E88CBE}" destId="{395F71CD-606D-4C51-8245-E512C77DFCA2}" srcOrd="1" destOrd="0" presId="urn:microsoft.com/office/officeart/2005/8/layout/hList1"/>
    <dgm:cxn modelId="{E9AFA268-509B-4DC2-8E69-3A0AD641FF1D}" type="presParOf" srcId="{DA112AD1-3AC6-461B-B9CA-DE2717E88CBE}" destId="{1D729B3F-514C-4FD1-86F1-F96C44ABA46F}" srcOrd="2" destOrd="0" presId="urn:microsoft.com/office/officeart/2005/8/layout/hList1"/>
    <dgm:cxn modelId="{59E51815-949B-4EE7-81F9-44364E5AB7AF}" type="presParOf" srcId="{1D729B3F-514C-4FD1-86F1-F96C44ABA46F}" destId="{40BC474A-E9DC-4D84-8FB5-92C5394E14C0}" srcOrd="0" destOrd="0" presId="urn:microsoft.com/office/officeart/2005/8/layout/hList1"/>
    <dgm:cxn modelId="{A93AD6AE-63B9-46D8-8147-94E6B0C003FE}" type="presParOf" srcId="{1D729B3F-514C-4FD1-86F1-F96C44ABA46F}" destId="{9F00E2A5-3F99-4AA4-8251-9EE26F19A589}" srcOrd="1" destOrd="0" presId="urn:microsoft.com/office/officeart/2005/8/layout/hList1"/>
    <dgm:cxn modelId="{7B5E1DFD-6A8B-4711-A088-843B7E06BD44}" type="presParOf" srcId="{DA112AD1-3AC6-461B-B9CA-DE2717E88CBE}" destId="{4C6CFFE0-7B0A-4F53-ACFF-5C6B03282283}" srcOrd="3" destOrd="0" presId="urn:microsoft.com/office/officeart/2005/8/layout/hList1"/>
    <dgm:cxn modelId="{C3177F77-4E08-4D7F-B43A-D2A206532303}" type="presParOf" srcId="{DA112AD1-3AC6-461B-B9CA-DE2717E88CBE}" destId="{CB6B2AA3-A863-4F3B-9D3A-1C64D8D6CF3E}" srcOrd="4" destOrd="0" presId="urn:microsoft.com/office/officeart/2005/8/layout/hList1"/>
    <dgm:cxn modelId="{3DE4FDE5-700A-40AE-99B7-50D9EEDA41C2}" type="presParOf" srcId="{CB6B2AA3-A863-4F3B-9D3A-1C64D8D6CF3E}" destId="{CC29864F-2D7D-47AD-B1F9-19310E8846FF}" srcOrd="0" destOrd="0" presId="urn:microsoft.com/office/officeart/2005/8/layout/hList1"/>
    <dgm:cxn modelId="{472BBD13-071D-4FAC-B799-9EAE90273CD0}" type="presParOf" srcId="{CB6B2AA3-A863-4F3B-9D3A-1C64D8D6CF3E}" destId="{660DAF44-5DCD-4B43-A5D2-71670A4997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D4966-6564-41B9-B499-8ED896614B29}">
      <dsp:nvSpPr>
        <dsp:cNvPr id="0" name=""/>
        <dsp:cNvSpPr/>
      </dsp:nvSpPr>
      <dsp:spPr>
        <a:xfrm>
          <a:off x="4430340" y="3059065"/>
          <a:ext cx="2268979" cy="2268979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первая карта мира</a:t>
          </a:r>
        </a:p>
      </dsp:txBody>
      <dsp:txXfrm>
        <a:off x="4762624" y="3391349"/>
        <a:ext cx="1604411" cy="1604411"/>
      </dsp:txXfrm>
    </dsp:sp>
    <dsp:sp modelId="{DE80A49C-68B3-4067-B567-57480A7943A1}">
      <dsp:nvSpPr>
        <dsp:cNvPr id="0" name=""/>
        <dsp:cNvSpPr/>
      </dsp:nvSpPr>
      <dsp:spPr>
        <a:xfrm rot="10800000">
          <a:off x="2234034" y="3870225"/>
          <a:ext cx="2075509" cy="64665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C5BB1-1CAE-4330-905E-86ED4899A848}">
      <dsp:nvSpPr>
        <dsp:cNvPr id="0" name=""/>
        <dsp:cNvSpPr/>
      </dsp:nvSpPr>
      <dsp:spPr>
        <a:xfrm>
          <a:off x="910344" y="3168350"/>
          <a:ext cx="2647379" cy="20504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Появилась 2500 лет назад в Древней Греции.</a:t>
          </a:r>
        </a:p>
      </dsp:txBody>
      <dsp:txXfrm>
        <a:off x="970398" y="3228404"/>
        <a:ext cx="2527271" cy="1930301"/>
      </dsp:txXfrm>
    </dsp:sp>
    <dsp:sp modelId="{C84FF228-1254-470C-9349-46E55F4C6AFC}">
      <dsp:nvSpPr>
        <dsp:cNvPr id="0" name=""/>
        <dsp:cNvSpPr/>
      </dsp:nvSpPr>
      <dsp:spPr>
        <a:xfrm rot="13145674">
          <a:off x="2435801" y="2306684"/>
          <a:ext cx="2409439" cy="64665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D0117-C511-4260-ADEA-77696B60EFA1}">
      <dsp:nvSpPr>
        <dsp:cNvPr id="0" name=""/>
        <dsp:cNvSpPr/>
      </dsp:nvSpPr>
      <dsp:spPr>
        <a:xfrm>
          <a:off x="1301395" y="1008103"/>
          <a:ext cx="2808268" cy="17244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Её создал ученый Анаксимандр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351902" y="1058610"/>
        <a:ext cx="2707254" cy="1623410"/>
      </dsp:txXfrm>
    </dsp:sp>
    <dsp:sp modelId="{8DC8C317-0AFD-4A49-882F-5E8F3250694C}">
      <dsp:nvSpPr>
        <dsp:cNvPr id="0" name=""/>
        <dsp:cNvSpPr/>
      </dsp:nvSpPr>
      <dsp:spPr>
        <a:xfrm rot="16200000">
          <a:off x="4527075" y="1577184"/>
          <a:ext cx="2075509" cy="64665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30A52-B6E7-4261-85C8-55CF80854F67}">
      <dsp:nvSpPr>
        <dsp:cNvPr id="0" name=""/>
        <dsp:cNvSpPr/>
      </dsp:nvSpPr>
      <dsp:spPr>
        <a:xfrm>
          <a:off x="4487065" y="546"/>
          <a:ext cx="2155530" cy="17244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Она имела форму круга</a:t>
          </a:r>
        </a:p>
      </dsp:txBody>
      <dsp:txXfrm>
        <a:off x="4537572" y="51053"/>
        <a:ext cx="2054516" cy="1623410"/>
      </dsp:txXfrm>
    </dsp:sp>
    <dsp:sp modelId="{A24EDAA0-DD82-47E1-832C-55F6EAB24BAD}">
      <dsp:nvSpPr>
        <dsp:cNvPr id="0" name=""/>
        <dsp:cNvSpPr/>
      </dsp:nvSpPr>
      <dsp:spPr>
        <a:xfrm rot="19029881">
          <a:off x="6192124" y="2242287"/>
          <a:ext cx="2257095" cy="64665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F0D95-3F67-409A-9A85-E5FBA4795385}">
      <dsp:nvSpPr>
        <dsp:cNvPr id="0" name=""/>
        <dsp:cNvSpPr/>
      </dsp:nvSpPr>
      <dsp:spPr>
        <a:xfrm>
          <a:off x="6786179" y="936112"/>
          <a:ext cx="2724138" cy="17244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центре была Греция, а вокруг другие земли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836686" y="986619"/>
        <a:ext cx="2623124" cy="1623410"/>
      </dsp:txXfrm>
    </dsp:sp>
    <dsp:sp modelId="{C2940DB3-1913-4142-A897-CAEED8D487CC}">
      <dsp:nvSpPr>
        <dsp:cNvPr id="0" name=""/>
        <dsp:cNvSpPr/>
      </dsp:nvSpPr>
      <dsp:spPr>
        <a:xfrm>
          <a:off x="6820117" y="3870225"/>
          <a:ext cx="2075509" cy="64665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99D6F-8729-4CE0-9C74-5AF6DAD6FD4E}">
      <dsp:nvSpPr>
        <dsp:cNvPr id="0" name=""/>
        <dsp:cNvSpPr/>
      </dsp:nvSpPr>
      <dsp:spPr>
        <a:xfrm>
          <a:off x="7540358" y="3240362"/>
          <a:ext cx="2710536" cy="19063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Вся суша была окружена океаном 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596194" y="3296198"/>
        <a:ext cx="2598864" cy="1794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19812-DC6F-44E9-B211-4BF686458B08}">
      <dsp:nvSpPr>
        <dsp:cNvPr id="0" name=""/>
        <dsp:cNvSpPr/>
      </dsp:nvSpPr>
      <dsp:spPr>
        <a:xfrm>
          <a:off x="267" y="0"/>
          <a:ext cx="3454133" cy="1381653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ЭРАТОСФЕН</a:t>
          </a:r>
        </a:p>
      </dsp:txBody>
      <dsp:txXfrm>
        <a:off x="267" y="0"/>
        <a:ext cx="3454133" cy="1381653"/>
      </dsp:txXfrm>
    </dsp:sp>
    <dsp:sp modelId="{F26457DF-3413-4536-91D1-A1ED3A73D6CC}">
      <dsp:nvSpPr>
        <dsp:cNvPr id="0" name=""/>
        <dsp:cNvSpPr/>
      </dsp:nvSpPr>
      <dsp:spPr>
        <a:xfrm>
          <a:off x="267" y="2807760"/>
          <a:ext cx="3454133" cy="294401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доказал, что Земля  - шар;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определил размеры Земли;</a:t>
          </a:r>
        </a:p>
      </dsp:txBody>
      <dsp:txXfrm>
        <a:off x="267" y="2807760"/>
        <a:ext cx="3454133" cy="2944012"/>
      </dsp:txXfrm>
    </dsp:sp>
    <dsp:sp modelId="{40BC474A-E9DC-4D84-8FB5-92C5394E14C0}">
      <dsp:nvSpPr>
        <dsp:cNvPr id="0" name=""/>
        <dsp:cNvSpPr/>
      </dsp:nvSpPr>
      <dsp:spPr>
        <a:xfrm>
          <a:off x="3989291" y="0"/>
          <a:ext cx="3454133" cy="1381653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МАТЕМАТИК И ГЕОГРАФ</a:t>
          </a:r>
        </a:p>
      </dsp:txBody>
      <dsp:txXfrm>
        <a:off x="3989291" y="0"/>
        <a:ext cx="3454133" cy="1381653"/>
      </dsp:txXfrm>
    </dsp:sp>
    <dsp:sp modelId="{9F00E2A5-3F99-4AA4-8251-9EE26F19A589}">
      <dsp:nvSpPr>
        <dsp:cNvPr id="0" name=""/>
        <dsp:cNvSpPr/>
      </dsp:nvSpPr>
      <dsp:spPr>
        <a:xfrm>
          <a:off x="3897255" y="2893578"/>
          <a:ext cx="3638204" cy="2944012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ввел понятия </a:t>
          </a: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«параллели»;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ввел понятия </a:t>
          </a: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«меридианы»;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897255" y="2893578"/>
        <a:ext cx="3638204" cy="2944012"/>
      </dsp:txXfrm>
    </dsp:sp>
    <dsp:sp modelId="{CC29864F-2D7D-47AD-B1F9-19310E8846FF}">
      <dsp:nvSpPr>
        <dsp:cNvPr id="0" name=""/>
        <dsp:cNvSpPr/>
      </dsp:nvSpPr>
      <dsp:spPr>
        <a:xfrm>
          <a:off x="8049159" y="41189"/>
          <a:ext cx="3454133" cy="1381653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276 - 194 ГГ. ДО Н.Э.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8049159" y="41189"/>
        <a:ext cx="3454133" cy="1381653"/>
      </dsp:txXfrm>
    </dsp:sp>
    <dsp:sp modelId="{660DAF44-5DCD-4B43-A5D2-71670A49971D}">
      <dsp:nvSpPr>
        <dsp:cNvPr id="0" name=""/>
        <dsp:cNvSpPr/>
      </dsp:nvSpPr>
      <dsp:spPr>
        <a:xfrm>
          <a:off x="8049159" y="2807760"/>
          <a:ext cx="3454133" cy="2944012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употребил термин </a:t>
          </a: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«география».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8049159" y="2807760"/>
        <a:ext cx="3454133" cy="294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EA273-2379-434E-9EEF-70B9F6626DF8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D9DB5-202D-41FA-A589-C3B2A115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6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7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56218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1429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95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95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45152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95" y="280281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89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89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89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9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42671247"/>
      </p:ext>
    </p:extLst>
  </p:cSld>
  <p:clrMapOvr>
    <a:masterClrMapping/>
  </p:clrMapOvr>
  <p:transition spd="slow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90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22205"/>
      </p:ext>
    </p:extLst>
  </p:cSld>
  <p:clrMapOvr>
    <a:masterClrMapping/>
  </p:clrMapOvr>
  <p:transition spd="slow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  <p:transition spd="slow">
    <p:cover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56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9859E-DF6D-48F9-955D-265313500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4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5109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2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809141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24066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84" y="217487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340316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0634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309598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3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010234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14034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6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6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6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.wikipedia.org/wiki/%D0%A4%D0%B0%D0%B9%D0%BB:TurinPapyrus1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437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203" y="472327"/>
            <a:ext cx="6853767" cy="1122295"/>
          </a:xfrm>
        </p:spPr>
        <p:txBody>
          <a:bodyPr wrap="square" tIns="29401">
            <a:spAutoFit/>
          </a:bodyPr>
          <a:lstStyle/>
          <a:p>
            <a:pPr marL="25566" algn="l" defTabSz="1161232">
              <a:spcBef>
                <a:spcPts val="230"/>
              </a:spcBef>
              <a:defRPr/>
            </a:pPr>
            <a:r>
              <a:rPr lang="ru-RU" sz="6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sz="6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83503" y="2492954"/>
            <a:ext cx="9793088" cy="1580104"/>
          </a:xfrm>
          <a:prstGeom prst="rect">
            <a:avLst/>
          </a:prstGeom>
        </p:spPr>
        <p:txBody>
          <a:bodyPr wrap="square" lIns="0" tIns="28123" rIns="0" bIns="0">
            <a:spAutoFit/>
          </a:bodyPr>
          <a:lstStyle/>
          <a:p>
            <a:pPr marL="37070" defTabSz="1161087">
              <a:lnSpc>
                <a:spcPts val="3936"/>
              </a:lnSpc>
              <a:spcBef>
                <a:spcPts val="222"/>
              </a:spcBef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   «ИСТОРИЯ КАРТЫ</a:t>
            </a:r>
          </a:p>
          <a:p>
            <a:pPr marL="37070" defTabSz="1161087">
              <a:lnSpc>
                <a:spcPts val="3936"/>
              </a:lnSpc>
              <a:spcBef>
                <a:spcPts val="222"/>
              </a:spcBef>
              <a:defRPr/>
            </a:pPr>
            <a:endParaRPr lang="ru-RU" sz="45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7070" defTabSz="1161087">
              <a:lnSpc>
                <a:spcPts val="3936"/>
              </a:lnSpc>
              <a:spcBef>
                <a:spcPts val="222"/>
              </a:spcBef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Arial"/>
                <a:cs typeface="Arial"/>
              </a:rPr>
              <a:t> МИРА».</a:t>
            </a:r>
            <a:endParaRPr lang="ru-RU" sz="4500" b="1" i="1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6902" y="461963"/>
            <a:ext cx="1439335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2154" y="482600"/>
            <a:ext cx="1276351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1" y="548692"/>
            <a:ext cx="361587" cy="709381"/>
          </a:xfrm>
          <a:prstGeom prst="rect">
            <a:avLst/>
          </a:prstGeom>
        </p:spPr>
        <p:txBody>
          <a:bodyPr wrap="square" lIns="0" tIns="31960" rIns="0" bIns="0">
            <a:spAutoFit/>
          </a:bodyPr>
          <a:lstStyle/>
          <a:p>
            <a:pPr defTabSz="1161087">
              <a:spcBef>
                <a:spcPts val="252"/>
              </a:spcBef>
              <a:defRPr/>
            </a:pPr>
            <a:r>
              <a:rPr lang="ru-RU" sz="4400" b="1" spc="2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769" y="1146437"/>
            <a:ext cx="1143001" cy="424637"/>
          </a:xfrm>
          <a:prstGeom prst="rect">
            <a:avLst/>
          </a:prstGeom>
        </p:spPr>
        <p:txBody>
          <a:bodyPr lIns="0" tIns="24290" rIns="0" bIns="0">
            <a:spAutoFit/>
          </a:bodyPr>
          <a:lstStyle/>
          <a:p>
            <a:pPr defTabSz="1161087">
              <a:spcBef>
                <a:spcPts val="192"/>
              </a:spcBef>
              <a:defRPr/>
            </a:pPr>
            <a:r>
              <a:rPr lang="ru-RU" sz="2600" spc="-10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9" y="550696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43661"/>
            <a:endParaRPr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23396" y="2493100"/>
            <a:ext cx="768629" cy="295212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 dirty="0"/>
          </a:p>
        </p:txBody>
      </p:sp>
      <p:pic>
        <p:nvPicPr>
          <p:cNvPr id="12" name="Picture 2" descr="ÐÐ°ÑÐºÐ¾Ð»ÑÐºÐ¾ ÑÐ¾ÑÐ¾ÑÐ¾ Ð²Ñ Ð·Ð½Ð°ÐµÑÐµ Ð³ÐµÐ¾Ð³ÑÐ°ÑÐ¸Ñ? â Ð¢ÑÐ¸ÐºÐºÐ¸ â ÑÐµÑÑÑ Ð´Ð»Ñ Ð´ÐµÐ²Ð¾ÑÐµ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760" y="3141024"/>
            <a:ext cx="7344816" cy="3323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6" descr="450px-TurinPapyrus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440" y="1628800"/>
            <a:ext cx="10079567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767408" y="4549022"/>
            <a:ext cx="106870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Туринская папирусная карта — древнейшая бумажная карта в мире созданная свыше 4000 лет тому назад карта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Египте.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3" y="143"/>
            <a:ext cx="12192012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КАРТЫ   ДРЕВНЕГО МИРА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79377" y="4941189"/>
            <a:ext cx="11041227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Геродот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представлял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себе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Землю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Гомер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виде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выпуклого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диска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вытянутого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запада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восток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окруженного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океаном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3" y="143"/>
            <a:ext cx="12192012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КАРТЫ   ДРЕВНЕГО МИРА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Мир по Герадоту. "/>
          <p:cNvPicPr>
            <a:picLocks noChangeAspect="1" noChangeArrowheads="1"/>
          </p:cNvPicPr>
          <p:nvPr/>
        </p:nvPicPr>
        <p:blipFill>
          <a:blip r:embed="rId2" cstate="print"/>
          <a:srcRect t="14437" b="5501"/>
          <a:stretch>
            <a:fillRect/>
          </a:stretch>
        </p:blipFill>
        <p:spPr bwMode="auto">
          <a:xfrm>
            <a:off x="623392" y="1052736"/>
            <a:ext cx="10729192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07368" y="1340768"/>
          <a:ext cx="1116124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bject 2"/>
          <p:cNvSpPr>
            <a:spLocks/>
          </p:cNvSpPr>
          <p:nvPr/>
        </p:nvSpPr>
        <p:spPr bwMode="auto">
          <a:xfrm>
            <a:off x="3" y="143"/>
            <a:ext cx="12192012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ПЕРВАЯ ГЕОГРАФИЧЕСКАЯ КАРТА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377" y="1052736"/>
            <a:ext cx="2954695" cy="33123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9" descr="i?id=100032159-3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340768"/>
            <a:ext cx="230425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i?id=348334279-71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4437112"/>
            <a:ext cx="273630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3" y="143"/>
            <a:ext cx="12192012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ПЕРВАЯ ГЕОГРАФИЧЕСКАЯ КАРТА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12024" y="1412808"/>
            <a:ext cx="5256584" cy="47089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Эратосфен определил размеры Земли, разработал способ построения карты, создал первый систематический труд, в котором выделил территории, отличающиеся друг от друга природными условиями.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9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35360" y="1340768"/>
            <a:ext cx="5173397" cy="42484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  <a:defRPr/>
            </a:pPr>
            <a:r>
              <a:rPr lang="ru-RU" dirty="0" smtClean="0">
                <a:latin typeface="Times New Roman" charset="-52"/>
              </a:rPr>
              <a:t>   </a:t>
            </a:r>
            <a:r>
              <a:rPr lang="en-US" sz="3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Карта</a:t>
            </a:r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Эратосфена</a:t>
            </a:r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была</a:t>
            </a:r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первой</a:t>
            </a:r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картой</a:t>
            </a:r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известного</a:t>
            </a:r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 </a:t>
            </a:r>
            <a:r>
              <a:rPr lang="en-US" sz="3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тому</a:t>
            </a:r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времени</a:t>
            </a:r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мира</a:t>
            </a:r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составленной</a:t>
            </a:r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en-US" sz="3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учетом</a:t>
            </a:r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шарообразности</a:t>
            </a:r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Земли</a:t>
            </a:r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en-US" sz="3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Ею</a:t>
            </a:r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пользовались</a:t>
            </a:r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конца</a:t>
            </a:r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sz="3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века</a:t>
            </a:r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н.э</a:t>
            </a:r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..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6148" name="Picture 13" descr="0006-005-Eratosf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1196752"/>
            <a:ext cx="3088603" cy="244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43155" r="12069"/>
          <a:stretch>
            <a:fillRect/>
          </a:stretch>
        </p:blipFill>
        <p:spPr>
          <a:xfrm>
            <a:off x="5591944" y="3645060"/>
            <a:ext cx="6384709" cy="29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3" y="143"/>
            <a:ext cx="12192012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ПЕРВАЯ ГЕОГРАФИЧЕСКАЯ КАРТА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35360" y="620688"/>
          <a:ext cx="1152128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/>
          <p:cNvSpPr/>
          <p:nvPr/>
        </p:nvSpPr>
        <p:spPr>
          <a:xfrm>
            <a:off x="5159896" y="2132856"/>
            <a:ext cx="1512168" cy="1296144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9416" y="980728"/>
            <a:ext cx="5703202" cy="5145436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Гиппарх развил учение о широте и долготе,  разработал первые картографические проекции</a:t>
            </a:r>
            <a:r>
              <a:rPr lang="ru-RU" dirty="0" smtClean="0"/>
              <a:t>. 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84" y="3716339"/>
            <a:ext cx="614484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6234" y="1340768"/>
            <a:ext cx="4715933" cy="537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3" y="143"/>
            <a:ext cx="12192012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ПЕРВАЯ ГЕОГРАФИЧЕСКАЯ КАРТА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ÔÚÓÎÂÏÂÈ Í‡�Ú‡ 3.jpg                                           0004AEE3 Macintosh                      BDA599CB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112" y="908721"/>
            <a:ext cx="4876800" cy="2316163"/>
          </a:xfrm>
          <a:prstGeom prst="rect">
            <a:avLst/>
          </a:prstGeom>
          <a:noFill/>
        </p:spPr>
      </p:pic>
      <p:pic>
        <p:nvPicPr>
          <p:cNvPr id="12291" name="Picture 3" descr="ÔÚÓÎÂÏÂÈ Í‡�Ú‡ 1.jpg                                           0004AEE3 Macintosh                      BDA599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2" y="3645058"/>
            <a:ext cx="4876800" cy="2682875"/>
          </a:xfrm>
          <a:prstGeom prst="rect">
            <a:avLst/>
          </a:prstGeom>
          <a:noFill/>
        </p:spPr>
      </p:pic>
      <p:pic>
        <p:nvPicPr>
          <p:cNvPr id="12292" name="Picture 4" descr="ÔÚÓÎÂÏÂÈ Í‡�Ú‡ 2.jpg                                           0004AEE3 Macintosh                      BDA599CB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7688" y="1196752"/>
            <a:ext cx="3657600" cy="1874838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63352" y="3285018"/>
            <a:ext cx="662473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charset="-52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Птолемей написал труд «География».                        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нему 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было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приложено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27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среди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которых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имеется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подробная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карта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всей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Земли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созданная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особой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проекции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известной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названием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проекции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Птолемея</a:t>
            </a: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карте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Птолемея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изображены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части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Света</a:t>
            </a: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Европа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Азия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Африка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Ливия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)…</a:t>
            </a:r>
          </a:p>
        </p:txBody>
      </p:sp>
      <p:pic>
        <p:nvPicPr>
          <p:cNvPr id="9" name="Picture 5" descr="ÔÚÓÎÂÏÂÈ ÍÎ‡‚‰ËÈ 2.jpg                                         0004AEE3 Macintosh                      BDA599CB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344" y="1052770"/>
            <a:ext cx="2520280" cy="2229925"/>
          </a:xfrm>
          <a:prstGeom prst="rect">
            <a:avLst/>
          </a:prstGeom>
          <a:noFill/>
        </p:spPr>
      </p:pic>
      <p:sp>
        <p:nvSpPr>
          <p:cNvPr id="10" name="object 2"/>
          <p:cNvSpPr>
            <a:spLocks/>
          </p:cNvSpPr>
          <p:nvPr/>
        </p:nvSpPr>
        <p:spPr bwMode="auto">
          <a:xfrm>
            <a:off x="3" y="143"/>
            <a:ext cx="12192012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ГЕОГРАФИЧЕСКАЯ КАРТА ПТОЛЕМЕЯ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ÑÑÐ¾ÑÐ¸Ñ ÐºÐ°ÑÑÑ Ð¼Ð¸ÑÐ° Â» TALABA.SU | ÐÐ°ÑÐµÑÐ¸Ð°Ð»Ñ Ð½Ð° ÑÐ·Ð±ÐµÐºÑÐºÐ¾Ð¼ Ð¸ ÑÑÑÑÐºÐ¾Ð¼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67" y="1268760"/>
            <a:ext cx="49352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04112" y="5589240"/>
            <a:ext cx="3588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Карта Абу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Райхана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Беруни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5401" y="1340768"/>
            <a:ext cx="5039883" cy="5016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Очень важными для своего времени  были карты созданные нашими великими предками учеными – энциклопедистами  Мухаммадом                       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аль-Хорезми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                    Абу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Райханом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Беруни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Махмудом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Кашгари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3" y="143"/>
            <a:ext cx="12192012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ГЕОГРАФИЧЕСКАЯ КАРТА БЕРУНИ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Фильм (2м.10с) из истории карты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23392" y="1340768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РАННИЕ КАРТЫ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695400" y="2492896"/>
            <a:ext cx="1123324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ГЛОБУСА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695400" y="3645024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СОВРЕМЕННЫЕ КАРТЫ</a:t>
            </a:r>
            <a:endParaRPr lang="ru-RU" sz="4000" dirty="0" smtClean="0">
              <a:solidFill>
                <a:srgbClr val="00206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7408" y="4941168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АТЛАСЫ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551384" y="5373216"/>
            <a:ext cx="109728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Первая карта мира с изображением Америки.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692696"/>
            <a:ext cx="11737304" cy="488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3" y="143"/>
            <a:ext cx="12192012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КАРТА СРЕДНЕВЕКОВЬЯ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&#10;‰Ó� Í‡�Ú‡.jpg                                                  00051881 Macintosh                      BDA599CB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1" y="1124744"/>
            <a:ext cx="6432715" cy="2664296"/>
          </a:xfrm>
          <a:prstGeom prst="rect">
            <a:avLst/>
          </a:prstGeom>
          <a:noFill/>
        </p:spPr>
      </p:pic>
      <p:pic>
        <p:nvPicPr>
          <p:cNvPr id="13315" name="Picture 3" descr="‰Ó� Í‡�Ú‡2.jpg                                                 00051881 Macintosh                      BDA599CB:"/>
          <p:cNvPicPr>
            <a:picLocks noChangeAspect="1" noChangeArrowheads="1"/>
          </p:cNvPicPr>
          <p:nvPr/>
        </p:nvPicPr>
        <p:blipFill>
          <a:blip r:embed="rId3" cstate="print"/>
          <a:srcRect t="4546"/>
          <a:stretch>
            <a:fillRect/>
          </a:stretch>
        </p:blipFill>
        <p:spPr bwMode="auto">
          <a:xfrm>
            <a:off x="7152117" y="1196752"/>
            <a:ext cx="4301067" cy="2736304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35361" y="3933056"/>
            <a:ext cx="11617291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древнем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мире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создавались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карты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предназначенные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военных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кампаний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Назначение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дорожной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карты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указывать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путь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этих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картах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искажены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расстояния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между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населенными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пунктами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нет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масштаба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Дорожные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карты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очень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хорошо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служили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практическим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нуждам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есмотря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недостатки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замечательный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памятник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древней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картографии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3" y="143"/>
            <a:ext cx="12192012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ДОРОЖНЫЕ КАРТЫ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07368" y="2060848"/>
            <a:ext cx="11425899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Герард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Меркатор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карты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всего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земного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шара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уникальные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своего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времени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мастерству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исполнения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научной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ценности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назвал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собрание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АТЛАСОМ.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собрания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называются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атласами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366" name="Picture 6" descr="ÏÂ�Í‡ÚÓ� Ô�ÓÂÍˆËﬂ.jpg                                          0004AEE3 Macintosh                      BDA599CB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402" y="332656"/>
            <a:ext cx="3038695" cy="1458020"/>
          </a:xfrm>
          <a:prstGeom prst="rect">
            <a:avLst/>
          </a:prstGeom>
          <a:noFill/>
        </p:spPr>
      </p:pic>
      <p:pic>
        <p:nvPicPr>
          <p:cNvPr id="15367" name="Picture 7" descr="ÏÂ�Í‡ÚÓ� Ò�Â‰ÌÂ‚ÂÍÓ‚‡#5EE42.jpg                                0004AEE3 Macintosh                      BDA599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1797" y="4077072"/>
            <a:ext cx="7518400" cy="2577282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963" y="4005092"/>
            <a:ext cx="2355279" cy="23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5938" y="332656"/>
            <a:ext cx="6364817" cy="137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31704" y="1772816"/>
            <a:ext cx="5354240" cy="45243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Слово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атлас» 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введено </a:t>
            </a:r>
          </a:p>
          <a:p>
            <a:pPr algn="ctr" eaLnBrk="0" hangingPunct="0">
              <a:defRPr/>
            </a:pP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Герардом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Меркатором 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XVI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веке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честь</a:t>
            </a:r>
          </a:p>
          <a:p>
            <a:pPr algn="ctr" eaLnBrk="0" hangingPunct="0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мифического 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короля Ливии</a:t>
            </a:r>
          </a:p>
          <a:p>
            <a:pPr algn="ctr" eaLnBrk="0" hangingPunct="0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Атласа, якобы изготовившего небесный глобус.</a:t>
            </a:r>
          </a:p>
        </p:txBody>
      </p:sp>
      <p:pic>
        <p:nvPicPr>
          <p:cNvPr id="4" name="Рисунок 3" descr="ÐÑÐ»Ð°ÑÑ Ð¿Ð¾ Ð¸ÑÑÐ¾ÑÐ¸Ð¸ Ð¸ Ð³ÐµÐ¾Ð³ÑÐ°ÑÐ¸Ð¸. ÐÑÐ»Ð°Ñ Ð¼Ð¸ÑÐ° ÐºÑÐ¿Ð¸ÑÑ Ð² ÐÐ¾ÑÐºÐ²Ðµ Ð½Ð° Avito ..."/>
          <p:cNvPicPr/>
          <p:nvPr/>
        </p:nvPicPr>
        <p:blipFill>
          <a:blip r:embed="rId2" cstate="print"/>
          <a:srcRect t="6357" b="9535"/>
          <a:stretch>
            <a:fillRect/>
          </a:stretch>
        </p:blipFill>
        <p:spPr bwMode="auto">
          <a:xfrm>
            <a:off x="-168692" y="1844824"/>
            <a:ext cx="4680519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ÐÑÐ»Ð°Ñ Ð²ÐµÐ»Ð¸ÐºÐ¸Ñ Ð³ÐµÐ¾Ð³ÑÐ°ÑÐ¸ÑÐµÑÐºÐ¸Ñ Ð¾ÑÐºÑÑÑÐ¸Ð¹. ÐÑÐµÑ Ð²ÑÐµÐ¼ÐµÐ½ Ð¸ Ð½Ð°ÑÐ¾Ð´Ð¾Ð² ..."/>
          <p:cNvPicPr/>
          <p:nvPr/>
        </p:nvPicPr>
        <p:blipFill>
          <a:blip r:embed="rId3" cstate="print"/>
          <a:srcRect l="5687" t="3795" r="5315" b="5131"/>
          <a:stretch>
            <a:fillRect/>
          </a:stretch>
        </p:blipFill>
        <p:spPr bwMode="auto">
          <a:xfrm>
            <a:off x="8112224" y="1988840"/>
            <a:ext cx="3720413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3" y="143"/>
            <a:ext cx="12192012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АТЛАС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09604" y="1435103"/>
            <a:ext cx="4190253" cy="46910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Глобус с латинского языка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означает «шар». 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Глобусом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называется шарообразная модель планеты или небесной сферы.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28" y="1196752"/>
            <a:ext cx="6047969" cy="4973180"/>
          </a:xfrm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3" y="143"/>
            <a:ext cx="12192012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ГЛОБУС – МОДЕЛЬ ЗЕМЛИ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7665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19950" y="1600206"/>
            <a:ext cx="6062465" cy="45307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Первый глобус создал Мартин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Бехайм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1492г.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Немецкий ученый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Свою модель он назвал «земное яблоко»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нем не было Северной и Южной Америки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Самый большой глобус d=10м вес 30т.</a:t>
            </a:r>
          </a:p>
        </p:txBody>
      </p:sp>
      <p:pic>
        <p:nvPicPr>
          <p:cNvPr id="7172" name="Picture 15" descr="i?id=204364994-25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5" y="2060848"/>
            <a:ext cx="1663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7" descr="behaim-glo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052736"/>
            <a:ext cx="2838872" cy="283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9" descr="i?id=437122462-48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4149080"/>
            <a:ext cx="396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3" y="143"/>
            <a:ext cx="12192012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ГЛОБУС – МОДЕЛЬ ЗЕМЛИ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5374" y="3933056"/>
            <a:ext cx="7392823" cy="26573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Один из первых глобусов был создан выдающимся  учёным  Абу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Райханом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Беруни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Диаметр  этого глобуса,  имевшего форму  полушария, равнялся 5 м</a:t>
            </a:r>
          </a:p>
          <a:p>
            <a:endParaRPr lang="ru-RU" sz="2400" dirty="0"/>
          </a:p>
        </p:txBody>
      </p:sp>
      <p:pic>
        <p:nvPicPr>
          <p:cNvPr id="5" name="Содержимое 4" descr="Ð£ÑÐµÐ±Ð½Ð¸Ðº Ð´Ð»Ñ 4 ÐºÐ»Ð°ÑÑÐ° ÑÐºÐ¾Ð» Ð¾Ð±ÑÐµÐ³Ð¾ ÑÑÐµÐ´Ð½ÐµÐ³Ð¾ Ð¾Ð±ÑÐ°Ð·Ð¾Ð²Ð°Ð½Ð¸Ñ - PDF ...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9" y="332656"/>
            <a:ext cx="11041227" cy="329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Ð°ÐºÐ¸Ðµ Ð¸Ð·Ð¾Ð±ÑÐµÑÐµÐ½Ð¸Ñ Ð¿Ð¾Ð´Ð°ÑÐ¸Ð»Ð¸ Ð¼Ð¸ÑÑ Ð¼ÑÑÑÐ»ÑÐ¼Ð°Ð½Ð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200" y="4077072"/>
            <a:ext cx="39604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ÐÐ»-ÐÐ¸ÑÑÐ½Ð¸ ÐÐ´Ð½Ð¸Ð¼ Ð¸Ð· Ð²ÐµÐ»Ð¸ÑÐ°Ð¹ÑÐ¸Ñ ÑÑÑÐ½ÑÑ-ÑÐ½ÑÐ¸ÐºÐ»Ð¾Ð¿ÐµÐ´Ð¸ÑÑÐ¾Ð² Ð¸ÑÐ»Ð°Ð¼ÑÐºÐ¾Ð³Ð¾ Ð¼Ð¸ÑÐ° Ð±ÑÐ» ÐÐ»-Ð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832" t="41270" r="50298" b="6349"/>
          <a:stretch>
            <a:fillRect/>
          </a:stretch>
        </p:blipFill>
        <p:spPr bwMode="auto">
          <a:xfrm>
            <a:off x="335360" y="1196752"/>
            <a:ext cx="48245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upload.wikimedia.org/wikipedia/commons/thumb/f/fb/Persian_Scholar_pavilion_in_Viena_UN_%28Biruni%29.jpg/220px-Persian_Scholar_pavilion_in_Viena_UN_%28Biruni%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92" y="1124744"/>
            <a:ext cx="561662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eografiya.uz/uploads/posts/2016-01/1452708640_1429883320_beruniy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1464" y="4005064"/>
            <a:ext cx="2784309" cy="25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3" y="143"/>
            <a:ext cx="12192012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АБУ РАЙХАН БЕРУНИ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68219" y="3933073"/>
            <a:ext cx="4032447" cy="25922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Большой глобус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первый в мире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глобус – планетарий.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1654-1664гг.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Санкт – Петербург.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player.myshared.ru/10/1004788/slides/slide_4.jpg"/>
          <p:cNvPicPr/>
          <p:nvPr/>
        </p:nvPicPr>
        <p:blipFill>
          <a:blip r:embed="rId2" cstate="print"/>
          <a:srcRect r="30789"/>
          <a:stretch>
            <a:fillRect/>
          </a:stretch>
        </p:blipFill>
        <p:spPr bwMode="auto">
          <a:xfrm>
            <a:off x="0" y="0"/>
            <a:ext cx="77281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layer.myshared.ru/10/1004788/slides/slide_4.jpg"/>
          <p:cNvPicPr/>
          <p:nvPr/>
        </p:nvPicPr>
        <p:blipFill>
          <a:blip r:embed="rId2" cstate="print"/>
          <a:srcRect l="70063" t="51589" b="11003"/>
          <a:stretch>
            <a:fillRect/>
          </a:stretch>
        </p:blipFill>
        <p:spPr bwMode="auto">
          <a:xfrm>
            <a:off x="7728181" y="0"/>
            <a:ext cx="446381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392" y="260648"/>
            <a:ext cx="10972800" cy="35935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Он </a:t>
            </a:r>
            <a:r>
              <a:rPr lang="ru-RU" sz="3200" b="1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был создан как глобус — планетарий. Он был расписан снаружи — изображение земного глобуса, изнутри — звездное небо со всеми созвездиями. 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Глобус-планетарий </a:t>
            </a:r>
            <a:r>
              <a:rPr lang="ru-RU" sz="3200" b="1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вращался с помощью водяного колеса и гидравлического привода, совершая один оборот в сутки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br>
              <a:rPr lang="ru-RU" sz="32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Внутрь шара вела четырехугольная 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дверь.</a:t>
            </a:r>
            <a:r>
              <a:rPr lang="ru-RU" sz="3200" b="1" dirty="0">
                <a:solidFill>
                  <a:schemeClr val="tx1"/>
                </a:solidFill>
                <a:effectLst/>
              </a:rPr>
              <a:t/>
            </a:r>
            <a:br>
              <a:rPr lang="ru-RU" sz="3200" b="1" dirty="0">
                <a:solidFill>
                  <a:schemeClr val="tx1"/>
                </a:solidFill>
                <a:effectLst/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3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80"/>
          <a:stretch>
            <a:fillRect/>
          </a:stretch>
        </p:blipFill>
        <p:spPr>
          <a:xfrm>
            <a:off x="2207568" y="3933056"/>
            <a:ext cx="7704856" cy="260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5513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556794"/>
            <a:ext cx="4968552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«… карта несравненно более определенная и точная вещь, чем человеческая речь устная или письменная».       </a:t>
            </a:r>
            <a:r>
              <a:rPr lang="ru-RU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Н.Н.Баранский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312024" y="1124744"/>
            <a:ext cx="5384800" cy="19699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Существуют науки, которые невозможно изучать без карт. Это история и география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ÐÐ¾ÑÐ¸ÑÐ½Ñ Ð¼Ð¾Ð±ÑÐ»ÑÐ½Ñ Ð´Ð¾Ð´Ð°ÑÐºÐ¸ Ð´Ð»Ñ Ð²Ð¸Ð²ÑÐµÐ½Ð½Ñ Ð³ÐµÐ¾Ð³ÑÐ°ÑÑÑ ÑÐ° ÑÑÑÐ¾ÑÑÑ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972" y="3356992"/>
            <a:ext cx="6340905" cy="3010242"/>
          </a:xfrm>
          <a:prstGeom prst="rect">
            <a:avLst/>
          </a:prstGeom>
          <a:noFill/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27383" y="4132105"/>
            <a:ext cx="11113236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наши дни на уроках истории и географии используются современные карты. Современными эти карты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называются потому,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они изготовлены в соответствии с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современными научными требованиями к созданию карт.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действительно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они совершенны по всем параметрам.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c4_1.gif                                                       000474CB Macintosh                      BDA599CB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49" y="1052736"/>
            <a:ext cx="6096000" cy="2708920"/>
          </a:xfrm>
          <a:prstGeom prst="rect">
            <a:avLst/>
          </a:prstGeom>
          <a:noFill/>
        </p:spPr>
      </p:pic>
      <p:pic>
        <p:nvPicPr>
          <p:cNvPr id="4" name="Picture 5" descr="ÍÓÒÏ ÒÌËÏ Í‡�Ú‡.gif                                            00051881 Macintosh                      BDA599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0" y="1340768"/>
            <a:ext cx="4336720" cy="2571158"/>
          </a:xfrm>
          <a:prstGeom prst="rect">
            <a:avLst/>
          </a:prstGeom>
          <a:noFill/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3" y="143"/>
            <a:ext cx="12192012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СОВРЕМЕННЫЕ КАРТЫ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335361" y="3222853"/>
            <a:ext cx="1118524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уроках истории в основном используются «Политическая карта мира» и тематические карты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отражающие то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 иное историческое событие, карты того или иного государства в различные века, карты, отражающие политическое состояние мира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определенный исторический период), а также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Политико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административная карта Республики Узбекистан».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Содержимое 6" descr="http://player.myshared.ru/72/1364762/slides/slide_5.jpg"/>
          <p:cNvPicPr>
            <a:picLocks/>
          </p:cNvPicPr>
          <p:nvPr/>
        </p:nvPicPr>
        <p:blipFill>
          <a:blip r:embed="rId2" cstate="print"/>
          <a:srcRect l="21295" t="18635" r="35589"/>
          <a:stretch>
            <a:fillRect/>
          </a:stretch>
        </p:blipFill>
        <p:spPr bwMode="auto">
          <a:xfrm>
            <a:off x="4583838" y="260648"/>
            <a:ext cx="339963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layer.myshared.ru/72/1364762/slides/slide_3.jpg"/>
          <p:cNvPicPr/>
          <p:nvPr/>
        </p:nvPicPr>
        <p:blipFill>
          <a:blip r:embed="rId3" cstate="print"/>
          <a:srcRect l="38144" t="2934" b="11491"/>
          <a:stretch>
            <a:fillRect/>
          </a:stretch>
        </p:blipFill>
        <p:spPr bwMode="auto">
          <a:xfrm>
            <a:off x="8040216" y="260648"/>
            <a:ext cx="3936437" cy="251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зображение сегодняшнего мира на карт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385" y="332656"/>
            <a:ext cx="355239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5" y="1752601"/>
            <a:ext cx="5795433" cy="427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7600" y="1752601"/>
            <a:ext cx="5994400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3" y="143"/>
            <a:ext cx="12192012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СОВРЕМЕННАЯ КАРТА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player.myshared.ru/4/65132/slides/slide_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835" t="18421" r="2666" b="17320"/>
          <a:stretch>
            <a:fillRect/>
          </a:stretch>
        </p:blipFill>
        <p:spPr bwMode="auto">
          <a:xfrm>
            <a:off x="623393" y="1340768"/>
            <a:ext cx="11055019" cy="496855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3" y="143"/>
            <a:ext cx="12192012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СОВРЕМЕННАЯ КАРТА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23392" y="4293096"/>
            <a:ext cx="10945216" cy="2160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Политическая карта - это карта, отражающая сегодняшнее расположение государств мира                         по континентам. На политической карте бывают обозначены границы государств, их названия                       и столицы.</a:t>
            </a:r>
          </a:p>
          <a:p>
            <a:endParaRPr lang="ru-RU" dirty="0"/>
          </a:p>
        </p:txBody>
      </p:sp>
      <p:pic>
        <p:nvPicPr>
          <p:cNvPr id="6" name="Содержимое 5" descr="ÐÐ²ÑÑÑÑÐ¾ÑÐ¾Ð½Ð½ÑÑ ÐºÐ°ÑÑÐ°: Ð Ð¾ÑÑÐ¸Ð¹ÑÐºÐ°Ñ Ð¤ÐµÐ´ÐµÑÐ°ÑÐ¸Ñ, Ð¿Ð¾Ð»Ð¸ÑÐ¸ÐºÐ¾ ...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3200" t="51842" r="3429" b="1316"/>
          <a:stretch>
            <a:fillRect/>
          </a:stretch>
        </p:blipFill>
        <p:spPr bwMode="auto">
          <a:xfrm>
            <a:off x="623393" y="332656"/>
            <a:ext cx="1075319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7368" y="3933056"/>
            <a:ext cx="11055019" cy="218757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Политико-административная карта отображает составную часть государства (разделение на области, районы и их центры). Например, на политико-административной карте Узбекистана обозначены Республика Каракалпакстан и 12 областей, их центры, а также центры районов. Вместе с </a:t>
            </a:r>
            <a:r>
              <a:rPr lang="ru-RU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тем, </a:t>
            </a:r>
            <a:r>
              <a:rPr lang="ru-RU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обозначены границы нашего государства.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8" name="Содержимое 7" descr="https://talaba.su/wp-content/uploads/2020/04/4-map-kharitai-uzbekiston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8" y="404664"/>
            <a:ext cx="105131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23392" y="1340768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ПОЯВИЛИСЬ КАРТЫ В ДРЕВНОСТИ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695400" y="2492896"/>
            <a:ext cx="1123324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КАРТА ПОМОЩНИЦА ЧЕЛОВЕКА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695400" y="3645024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КАРТЫ И ГЛОБУСЫ</a:t>
            </a:r>
            <a:endParaRPr lang="ru-RU" sz="4000" dirty="0" smtClean="0">
              <a:solidFill>
                <a:srgbClr val="00206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3392" y="4797152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СОЗДАНЫ АТЛАСЫ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23392" y="5733256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УЧЕНЫЕ ВОСТОКА И ЗАПАДА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7" grpId="0" animBg="1" autoUpdateAnimBg="0"/>
      <p:bldP spid="8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ЗАДАНИЕ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730" y="337040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 7.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20 – 24.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559829" y="3645098"/>
            <a:ext cx="3552395" cy="1499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выпишите термины по параграфу.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592280" y="3213086"/>
            <a:ext cx="3018413" cy="19303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 карты и напишите отличия.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501" y="1556792"/>
            <a:ext cx="1385387" cy="115128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672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447929" y="2060848"/>
            <a:ext cx="1385387" cy="115128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5" y="1556792"/>
            <a:ext cx="1385387" cy="115128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19737" y="1988840"/>
            <a:ext cx="3960440" cy="38884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Земля –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плоский круг,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окруженный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водой.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http://player.myshared.ru/6/574986/slides/slide_1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6270" t="21760" r="50244" b="16137"/>
          <a:stretch>
            <a:fillRect/>
          </a:stretch>
        </p:blipFill>
        <p:spPr bwMode="auto">
          <a:xfrm>
            <a:off x="7920203" y="1628800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s://pptcloud3.ams3.digitaloceanspaces.com/slides/pics/000/543/166/original/Slide2.jpg?1480198098"/>
          <p:cNvPicPr>
            <a:picLocks noGrp="1"/>
          </p:cNvPicPr>
          <p:nvPr>
            <p:ph sz="quarter" idx="3"/>
          </p:nvPr>
        </p:nvPicPr>
        <p:blipFill>
          <a:blip r:embed="rId3" cstate="print"/>
          <a:srcRect l="18764" t="11463" r="21921" b="24634"/>
          <a:stretch>
            <a:fillRect/>
          </a:stretch>
        </p:blipFill>
        <p:spPr bwMode="auto">
          <a:xfrm>
            <a:off x="7824192" y="4005115"/>
            <a:ext cx="360980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layer.myshared.ru/6/574986/slides/slide_1.jpg"/>
          <p:cNvPicPr/>
          <p:nvPr/>
        </p:nvPicPr>
        <p:blipFill>
          <a:blip r:embed="rId2" cstate="print"/>
          <a:srcRect l="51324" t="28117" r="5305" b="9536"/>
          <a:stretch>
            <a:fillRect/>
          </a:stretch>
        </p:blipFill>
        <p:spPr bwMode="auto">
          <a:xfrm>
            <a:off x="623426" y="1628851"/>
            <a:ext cx="2881143" cy="246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0" t="5908" r="5805" b="69372"/>
          <a:stretch>
            <a:fillRect/>
          </a:stretch>
        </p:blipFill>
        <p:spPr>
          <a:xfrm>
            <a:off x="623393" y="4437112"/>
            <a:ext cx="2976331" cy="17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2"/>
          <p:cNvSpPr>
            <a:spLocks/>
          </p:cNvSpPr>
          <p:nvPr/>
        </p:nvSpPr>
        <p:spPr bwMode="auto">
          <a:xfrm>
            <a:off x="3" y="143"/>
            <a:ext cx="12192012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ПРЕДСТАВЛЕНИЕ О ДРЕВНЕМ МИРЕ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43155" r="12069"/>
          <a:stretch>
            <a:fillRect/>
          </a:stretch>
        </p:blipFill>
        <p:spPr>
          <a:xfrm>
            <a:off x="263352" y="1124792"/>
            <a:ext cx="11425269" cy="29403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-main-pic" descr="Картинка 154 из 97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4" y="3933104"/>
            <a:ext cx="11582400" cy="273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3" y="143"/>
            <a:ext cx="12192012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ПРЕДСТАВЛЕНИЕ О МИРЕ У ДРЕВНИХ ГРЕКОВ 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51384" y="1268760"/>
            <a:ext cx="11089232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Трудно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определить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когда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появились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первые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картографические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изображения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Среди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археологических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находок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всех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континентах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можно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увидеть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примитивные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рисунки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местности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сделанные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камнях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костяных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пластинках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бересте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дереве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возраст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которых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ученые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определяют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примерно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15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тысяч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лет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172" name="Picture 4" descr="‰� Ì‡Ò �ËÒ.jpg                                                 00051881 Macintosh                      BDA599CB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4005064"/>
            <a:ext cx="5384800" cy="2376686"/>
          </a:xfrm>
          <a:prstGeom prst="rect">
            <a:avLst/>
          </a:prstGeom>
          <a:noFill/>
        </p:spPr>
      </p:pic>
      <p:pic>
        <p:nvPicPr>
          <p:cNvPr id="7173" name="Picture 5" descr="Ì‡Ò �ËÒ .jpg                                                   00051881 Macintosh                      BDA599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005064"/>
            <a:ext cx="6096000" cy="2384624"/>
          </a:xfrm>
          <a:prstGeom prst="rect">
            <a:avLst/>
          </a:prstGeom>
          <a:noFill/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3" y="143"/>
            <a:ext cx="12192012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ПЕРВЫЕ КАРТОГРАФИЧЕСКИЕ ИЗОБРАЖЕНИЯ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p57_1_1.bmp                                                    000474CB Macintosh                      BDA599CB:"/>
          <p:cNvPicPr>
            <a:picLocks noChangeAspect="1" noChangeArrowheads="1"/>
          </p:cNvPicPr>
          <p:nvPr/>
        </p:nvPicPr>
        <p:blipFill>
          <a:blip r:embed="rId2" cstate="print"/>
          <a:srcRect l="12195" r="13414"/>
          <a:stretch>
            <a:fillRect/>
          </a:stretch>
        </p:blipFill>
        <p:spPr bwMode="auto">
          <a:xfrm>
            <a:off x="407368" y="1268760"/>
            <a:ext cx="5894917" cy="3600400"/>
          </a:xfrm>
          <a:prstGeom prst="rect">
            <a:avLst/>
          </a:prstGeom>
          <a:noFill/>
        </p:spPr>
      </p:pic>
      <p:pic>
        <p:nvPicPr>
          <p:cNvPr id="6151" name="Picture 7" descr="ËÌ‰.jpg                                                        00051881 Macintosh                      BDA599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7200" y="1219200"/>
            <a:ext cx="5080000" cy="2514600"/>
          </a:xfrm>
          <a:prstGeom prst="rect">
            <a:avLst/>
          </a:prstGeom>
          <a:noFill/>
        </p:spPr>
      </p:pic>
      <p:pic>
        <p:nvPicPr>
          <p:cNvPr id="6152" name="Picture 8" descr="‰� Ì‡Ò �ËÒ2.jpg                                                00051881 Macintosh                      BDA599CB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7200" y="3848100"/>
            <a:ext cx="5080000" cy="2857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368" y="515723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Простейшие рисунки были известны уже в первобытном обществе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3" y="143"/>
            <a:ext cx="12192012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ПЕРВЫЕ КАРТОГРАФИЧЕСКИЕ ИЗОБРАЖЕНИЯ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35389" y="1340768"/>
            <a:ext cx="6295255" cy="47705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Создатель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эпических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поэм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Одиссея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и 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Иллиада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древнегреческий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поэт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Гомер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прекрасно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знал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окружающий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его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своих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книгах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дал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подробное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описание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прилегающих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Эгейскому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морю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600" dirty="0" smtClean="0">
              <a:latin typeface="Times New Roman" charset="-52"/>
            </a:endParaRPr>
          </a:p>
        </p:txBody>
      </p:sp>
      <p:pic>
        <p:nvPicPr>
          <p:cNvPr id="8196" name="Picture 4" descr="„Â�Ó‰ÓÚ Í‡�Ú‡ ‚Ë‰ ÁÂÏ#4DCBD.png                                0004AEE3 Macintosh                      BDA599CB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088" y="1340776"/>
            <a:ext cx="4608512" cy="4839769"/>
          </a:xfrm>
          <a:prstGeom prst="rect">
            <a:avLst/>
          </a:prstGeom>
          <a:noFill/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3" y="143"/>
            <a:ext cx="12192012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КАРТЫ   ДРЕВНЕГО МИРА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63352" y="1268796"/>
            <a:ext cx="7920880" cy="5078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600" dirty="0" smtClean="0">
              <a:latin typeface="Times New Roman" charset="-52"/>
            </a:endParaRP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Известный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древнегреческий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ученый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Геродот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писал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Смешно</a:t>
            </a:r>
            <a:r>
              <a:rPr lang="en-US" sz="4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глядеть</a:t>
            </a:r>
            <a:r>
              <a:rPr lang="en-US" sz="4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en-US" sz="4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</a:t>
            </a:r>
            <a:r>
              <a:rPr lang="en-US" sz="4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множества</a:t>
            </a:r>
            <a:r>
              <a:rPr lang="en-US" sz="4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составителей</a:t>
            </a:r>
            <a:r>
              <a:rPr lang="en-US" sz="4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землеописаний</a:t>
            </a:r>
            <a:r>
              <a:rPr lang="en-US" sz="4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</a:t>
            </a:r>
            <a:r>
              <a:rPr lang="en-US" sz="4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один</a:t>
            </a:r>
            <a:r>
              <a:rPr lang="en-US" sz="4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en-US" sz="4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показал</a:t>
            </a:r>
            <a:r>
              <a:rPr lang="en-US" sz="4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Земли</a:t>
            </a:r>
            <a:r>
              <a:rPr lang="en-US" sz="4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толково</a:t>
            </a:r>
            <a:r>
              <a:rPr lang="en-US" sz="4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7" name="Picture 5" descr="„Â�Ó‰ÓÚ .jpg                                                   0004AEE3 Macintosh                      BDA599CB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264" y="1508360"/>
            <a:ext cx="3240360" cy="4728959"/>
          </a:xfrm>
          <a:prstGeom prst="rect">
            <a:avLst/>
          </a:prstGeom>
          <a:noFill/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3" y="143"/>
            <a:ext cx="12192012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КАРТЫ   ДРЕВНЕГО МИРА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924</Words>
  <Application>Microsoft Office PowerPoint</Application>
  <PresentationFormat>Произвольный</PresentationFormat>
  <Paragraphs>141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ИСТОРИЯ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Фильм (2м.10с) из истории карты</vt:lpstr>
      <vt:lpstr>Первая карта мира с изображением Америки.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Он был создан как глобус — планетарий. Он был расписан снаружи — изображение земного глобуса, изнутри — звездное небо со всеми созвездиями.  Глобус-планетарий вращался с помощью водяного колеса и гидравлического привода, совершая один оборот в сутки.  Внутрь шара вела четырехугольная дверь.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Acer</cp:lastModifiedBy>
  <cp:revision>388</cp:revision>
  <dcterms:created xsi:type="dcterms:W3CDTF">2020-04-27T09:08:17Z</dcterms:created>
  <dcterms:modified xsi:type="dcterms:W3CDTF">2020-09-10T19:18:54Z</dcterms:modified>
</cp:coreProperties>
</file>