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66" r:id="rId2"/>
    <p:sldId id="648" r:id="rId3"/>
    <p:sldId id="649" r:id="rId4"/>
    <p:sldId id="652" r:id="rId5"/>
    <p:sldId id="650" r:id="rId6"/>
    <p:sldId id="639" r:id="rId7"/>
    <p:sldId id="651" r:id="rId8"/>
    <p:sldId id="653" r:id="rId9"/>
    <p:sldId id="655" r:id="rId10"/>
    <p:sldId id="657" r:id="rId11"/>
    <p:sldId id="659" r:id="rId12"/>
    <p:sldId id="676" r:id="rId13"/>
    <p:sldId id="677" r:id="rId14"/>
    <p:sldId id="678" r:id="rId15"/>
    <p:sldId id="679" r:id="rId16"/>
    <p:sldId id="680" r:id="rId17"/>
    <p:sldId id="681" r:id="rId18"/>
    <p:sldId id="682" r:id="rId19"/>
    <p:sldId id="683" r:id="rId20"/>
    <p:sldId id="684" r:id="rId21"/>
    <p:sldId id="685" r:id="rId22"/>
    <p:sldId id="686" r:id="rId23"/>
    <p:sldId id="687" r:id="rId24"/>
    <p:sldId id="688" r:id="rId25"/>
    <p:sldId id="689" r:id="rId26"/>
    <p:sldId id="699" r:id="rId27"/>
    <p:sldId id="700" r:id="rId28"/>
    <p:sldId id="701" r:id="rId29"/>
    <p:sldId id="702" r:id="rId30"/>
    <p:sldId id="703" r:id="rId31"/>
    <p:sldId id="704" r:id="rId32"/>
    <p:sldId id="705" r:id="rId33"/>
    <p:sldId id="706" r:id="rId34"/>
    <p:sldId id="707" r:id="rId35"/>
    <p:sldId id="708" r:id="rId36"/>
    <p:sldId id="709" r:id="rId37"/>
    <p:sldId id="549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39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9762" autoAdjust="0"/>
  </p:normalViewPr>
  <p:slideViewPr>
    <p:cSldViewPr>
      <p:cViewPr>
        <p:scale>
          <a:sx n="68" d="100"/>
          <a:sy n="68" d="100"/>
        </p:scale>
        <p:origin x="-1908" y="-10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6162B-D624-4A04-8DF8-7D2E1DEC25CC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6F1A19D4-6F94-417D-A4FE-694606D4435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полевая археология</a:t>
          </a:r>
        </a:p>
      </dgm:t>
    </dgm:pt>
    <dgm:pt modelId="{65490173-99B9-4813-B817-89DB3E90A060}" type="parTrans" cxnId="{03A6CAE2-EED0-45EB-BF76-66DAA6EE3E72}">
      <dgm:prSet/>
      <dgm:spPr/>
      <dgm:t>
        <a:bodyPr/>
        <a:lstStyle/>
        <a:p>
          <a:endParaRPr lang="ru-RU"/>
        </a:p>
      </dgm:t>
    </dgm:pt>
    <dgm:pt modelId="{DCF8B5D6-9075-46C4-892C-721692376475}" type="sibTrans" cxnId="{03A6CAE2-EED0-45EB-BF76-66DAA6EE3E72}">
      <dgm:prSet/>
      <dgm:spPr/>
      <dgm:t>
        <a:bodyPr/>
        <a:lstStyle/>
        <a:p>
          <a:endParaRPr lang="ru-RU"/>
        </a:p>
      </dgm:t>
    </dgm:pt>
    <dgm:pt modelId="{AC0C0374-2AAF-452A-A3BC-424BE4F7213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морская археология</a:t>
          </a:r>
        </a:p>
      </dgm:t>
    </dgm:pt>
    <dgm:pt modelId="{AFA67C05-335E-4882-9B00-7506FF9EF588}" type="parTrans" cxnId="{6B375269-12EE-40AF-94B6-591CF8C1EC34}">
      <dgm:prSet/>
      <dgm:spPr/>
      <dgm:t>
        <a:bodyPr/>
        <a:lstStyle/>
        <a:p>
          <a:endParaRPr lang="ru-RU"/>
        </a:p>
      </dgm:t>
    </dgm:pt>
    <dgm:pt modelId="{AE6DB26E-3AF4-42F7-AF7E-796A863950F6}" type="sibTrans" cxnId="{6B375269-12EE-40AF-94B6-591CF8C1EC34}">
      <dgm:prSet/>
      <dgm:spPr/>
      <dgm:t>
        <a:bodyPr/>
        <a:lstStyle/>
        <a:p>
          <a:endParaRPr lang="ru-RU"/>
        </a:p>
      </dgm:t>
    </dgm:pt>
    <dgm:pt modelId="{4B880FFB-6379-406F-993C-AC2A5732860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6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экспериментальная </a:t>
          </a:r>
          <a:r>
            <a: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археология</a:t>
          </a:r>
        </a:p>
      </dgm:t>
    </dgm:pt>
    <dgm:pt modelId="{14F10BCF-A174-4E49-8F6E-3BB51168EA6A}" type="parTrans" cxnId="{E68F19AD-08CA-4E14-B126-2BF4CFE43EBE}">
      <dgm:prSet/>
      <dgm:spPr/>
      <dgm:t>
        <a:bodyPr/>
        <a:lstStyle/>
        <a:p>
          <a:endParaRPr lang="ru-RU"/>
        </a:p>
      </dgm:t>
    </dgm:pt>
    <dgm:pt modelId="{8EE548F2-8B8B-4C6D-A51C-F3A8A0659A05}" type="sibTrans" cxnId="{E68F19AD-08CA-4E14-B126-2BF4CFE43EBE}">
      <dgm:prSet/>
      <dgm:spPr/>
      <dgm:t>
        <a:bodyPr/>
        <a:lstStyle/>
        <a:p>
          <a:endParaRPr lang="ru-RU"/>
        </a:p>
      </dgm:t>
    </dgm:pt>
    <dgm:pt modelId="{76B5DE16-B7D7-434E-BB71-EAA7062EA71E}" type="pres">
      <dgm:prSet presAssocID="{9B16162B-D624-4A04-8DF8-7D2E1DEC25CC}" presName="linearFlow" presStyleCnt="0">
        <dgm:presLayoutVars>
          <dgm:dir/>
          <dgm:resizeHandles val="exact"/>
        </dgm:presLayoutVars>
      </dgm:prSet>
      <dgm:spPr/>
    </dgm:pt>
    <dgm:pt modelId="{DB107EF0-76A1-4EE8-AF2C-5BAC10636DB7}" type="pres">
      <dgm:prSet presAssocID="{6F1A19D4-6F94-417D-A4FE-694606D44354}" presName="composite" presStyleCnt="0"/>
      <dgm:spPr/>
    </dgm:pt>
    <dgm:pt modelId="{53ABA1A9-0FFD-4C77-99DF-8367F237F3A6}" type="pres">
      <dgm:prSet presAssocID="{6F1A19D4-6F94-417D-A4FE-694606D44354}" presName="imgShp" presStyleLbl="fgImgPlace1" presStyleIdx="0" presStyleCnt="3" custLinFactNeighborX="-66634" custLinFactNeighborY="43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B971C2-4CA9-43BF-843C-BC6C3CC03FCA}" type="pres">
      <dgm:prSet presAssocID="{6F1A19D4-6F94-417D-A4FE-694606D44354}" presName="txShp" presStyleLbl="node1" presStyleIdx="0" presStyleCnt="3" custScaleX="133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C3CD9-608F-435C-8107-FCF84C69FB09}" type="pres">
      <dgm:prSet presAssocID="{DCF8B5D6-9075-46C4-892C-721692376475}" presName="spacing" presStyleCnt="0"/>
      <dgm:spPr/>
    </dgm:pt>
    <dgm:pt modelId="{0202C3B5-C0D6-4EE7-B13F-4D62C25F119C}" type="pres">
      <dgm:prSet presAssocID="{AC0C0374-2AAF-452A-A3BC-424BE4F72132}" presName="composite" presStyleCnt="0"/>
      <dgm:spPr/>
    </dgm:pt>
    <dgm:pt modelId="{42A2AA7F-4E86-462C-9CE0-40BDBF173924}" type="pres">
      <dgm:prSet presAssocID="{AC0C0374-2AAF-452A-A3BC-424BE4F72132}" presName="imgShp" presStyleLbl="fgImgPlace1" presStyleIdx="1" presStyleCnt="3" custLinFactNeighborX="-66634" custLinFactNeighborY="499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2BA706D-ADED-4021-89B4-451D0F21C90D}" type="pres">
      <dgm:prSet presAssocID="{AC0C0374-2AAF-452A-A3BC-424BE4F72132}" presName="txShp" presStyleLbl="node1" presStyleIdx="1" presStyleCnt="3" custScaleX="131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DAD39-EBB2-4673-8163-9D95B04C3E14}" type="pres">
      <dgm:prSet presAssocID="{AE6DB26E-3AF4-42F7-AF7E-796A863950F6}" presName="spacing" presStyleCnt="0"/>
      <dgm:spPr/>
    </dgm:pt>
    <dgm:pt modelId="{A0B156E0-242C-4FD2-B1B1-C8094F74C537}" type="pres">
      <dgm:prSet presAssocID="{4B880FFB-6379-406F-993C-AC2A57328601}" presName="composite" presStyleCnt="0"/>
      <dgm:spPr/>
    </dgm:pt>
    <dgm:pt modelId="{CBB3C05C-CE45-48A5-B497-3C081965388E}" type="pres">
      <dgm:prSet presAssocID="{4B880FFB-6379-406F-993C-AC2A57328601}" presName="imgShp" presStyleLbl="fgImgPlace1" presStyleIdx="2" presStyleCnt="3" custLinFactNeighborX="-71134" custLinFactNeighborY="116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1CD304F-4F17-405D-98D0-DD0EB39ECD28}" type="pres">
      <dgm:prSet presAssocID="{4B880FFB-6379-406F-993C-AC2A57328601}" presName="txShp" presStyleLbl="node1" presStyleIdx="2" presStyleCnt="3" custScaleX="129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375269-12EE-40AF-94B6-591CF8C1EC34}" srcId="{9B16162B-D624-4A04-8DF8-7D2E1DEC25CC}" destId="{AC0C0374-2AAF-452A-A3BC-424BE4F72132}" srcOrd="1" destOrd="0" parTransId="{AFA67C05-335E-4882-9B00-7506FF9EF588}" sibTransId="{AE6DB26E-3AF4-42F7-AF7E-796A863950F6}"/>
    <dgm:cxn modelId="{3DDA4EDC-CDD6-457B-B03F-F80689245B04}" type="presOf" srcId="{AC0C0374-2AAF-452A-A3BC-424BE4F72132}" destId="{F2BA706D-ADED-4021-89B4-451D0F21C90D}" srcOrd="0" destOrd="0" presId="urn:microsoft.com/office/officeart/2005/8/layout/vList3"/>
    <dgm:cxn modelId="{03A6CAE2-EED0-45EB-BF76-66DAA6EE3E72}" srcId="{9B16162B-D624-4A04-8DF8-7D2E1DEC25CC}" destId="{6F1A19D4-6F94-417D-A4FE-694606D44354}" srcOrd="0" destOrd="0" parTransId="{65490173-99B9-4813-B817-89DB3E90A060}" sibTransId="{DCF8B5D6-9075-46C4-892C-721692376475}"/>
    <dgm:cxn modelId="{36CD9DDC-DFDA-496A-9319-014FA556CEC8}" type="presOf" srcId="{9B16162B-D624-4A04-8DF8-7D2E1DEC25CC}" destId="{76B5DE16-B7D7-434E-BB71-EAA7062EA71E}" srcOrd="0" destOrd="0" presId="urn:microsoft.com/office/officeart/2005/8/layout/vList3"/>
    <dgm:cxn modelId="{E68F19AD-08CA-4E14-B126-2BF4CFE43EBE}" srcId="{9B16162B-D624-4A04-8DF8-7D2E1DEC25CC}" destId="{4B880FFB-6379-406F-993C-AC2A57328601}" srcOrd="2" destOrd="0" parTransId="{14F10BCF-A174-4E49-8F6E-3BB51168EA6A}" sibTransId="{8EE548F2-8B8B-4C6D-A51C-F3A8A0659A05}"/>
    <dgm:cxn modelId="{256BE483-956C-43F3-B5E2-A43281549F67}" type="presOf" srcId="{6F1A19D4-6F94-417D-A4FE-694606D44354}" destId="{70B971C2-4CA9-43BF-843C-BC6C3CC03FCA}" srcOrd="0" destOrd="0" presId="urn:microsoft.com/office/officeart/2005/8/layout/vList3"/>
    <dgm:cxn modelId="{616A529E-4BB6-42E4-A227-6D26A936A3B6}" type="presOf" srcId="{4B880FFB-6379-406F-993C-AC2A57328601}" destId="{A1CD304F-4F17-405D-98D0-DD0EB39ECD28}" srcOrd="0" destOrd="0" presId="urn:microsoft.com/office/officeart/2005/8/layout/vList3"/>
    <dgm:cxn modelId="{02D105F7-1F86-4B06-BFD7-4D99D0435EA7}" type="presParOf" srcId="{76B5DE16-B7D7-434E-BB71-EAA7062EA71E}" destId="{DB107EF0-76A1-4EE8-AF2C-5BAC10636DB7}" srcOrd="0" destOrd="0" presId="urn:microsoft.com/office/officeart/2005/8/layout/vList3"/>
    <dgm:cxn modelId="{5A20F521-F29A-4EE9-9227-F5CF93692A75}" type="presParOf" srcId="{DB107EF0-76A1-4EE8-AF2C-5BAC10636DB7}" destId="{53ABA1A9-0FFD-4C77-99DF-8367F237F3A6}" srcOrd="0" destOrd="0" presId="urn:microsoft.com/office/officeart/2005/8/layout/vList3"/>
    <dgm:cxn modelId="{C71FF4AD-7B47-4041-BF8E-399BA25ED6A8}" type="presParOf" srcId="{DB107EF0-76A1-4EE8-AF2C-5BAC10636DB7}" destId="{70B971C2-4CA9-43BF-843C-BC6C3CC03FCA}" srcOrd="1" destOrd="0" presId="urn:microsoft.com/office/officeart/2005/8/layout/vList3"/>
    <dgm:cxn modelId="{B6ACBF5C-3568-447B-99B3-09F1B768456E}" type="presParOf" srcId="{76B5DE16-B7D7-434E-BB71-EAA7062EA71E}" destId="{133C3CD9-608F-435C-8107-FCF84C69FB09}" srcOrd="1" destOrd="0" presId="urn:microsoft.com/office/officeart/2005/8/layout/vList3"/>
    <dgm:cxn modelId="{EA9658BB-CE6C-4EB0-982E-7FBC043821C8}" type="presParOf" srcId="{76B5DE16-B7D7-434E-BB71-EAA7062EA71E}" destId="{0202C3B5-C0D6-4EE7-B13F-4D62C25F119C}" srcOrd="2" destOrd="0" presId="urn:microsoft.com/office/officeart/2005/8/layout/vList3"/>
    <dgm:cxn modelId="{CB40812F-90F0-497E-85FC-D37F0032F5C4}" type="presParOf" srcId="{0202C3B5-C0D6-4EE7-B13F-4D62C25F119C}" destId="{42A2AA7F-4E86-462C-9CE0-40BDBF173924}" srcOrd="0" destOrd="0" presId="urn:microsoft.com/office/officeart/2005/8/layout/vList3"/>
    <dgm:cxn modelId="{E108AFCB-7109-4759-83BB-BA7C9F89F647}" type="presParOf" srcId="{0202C3B5-C0D6-4EE7-B13F-4D62C25F119C}" destId="{F2BA706D-ADED-4021-89B4-451D0F21C90D}" srcOrd="1" destOrd="0" presId="urn:microsoft.com/office/officeart/2005/8/layout/vList3"/>
    <dgm:cxn modelId="{B614FD5C-ECE6-4AE7-9DC9-75708CCBED39}" type="presParOf" srcId="{76B5DE16-B7D7-434E-BB71-EAA7062EA71E}" destId="{20BDAD39-EBB2-4673-8163-9D95B04C3E14}" srcOrd="3" destOrd="0" presId="urn:microsoft.com/office/officeart/2005/8/layout/vList3"/>
    <dgm:cxn modelId="{B9E2A9C2-759F-430C-ACA0-8497F28CCE73}" type="presParOf" srcId="{76B5DE16-B7D7-434E-BB71-EAA7062EA71E}" destId="{A0B156E0-242C-4FD2-B1B1-C8094F74C537}" srcOrd="4" destOrd="0" presId="urn:microsoft.com/office/officeart/2005/8/layout/vList3"/>
    <dgm:cxn modelId="{9F8F8173-86B7-42CB-B0BC-8CB3F20F97FB}" type="presParOf" srcId="{A0B156E0-242C-4FD2-B1B1-C8094F74C537}" destId="{CBB3C05C-CE45-48A5-B497-3C081965388E}" srcOrd="0" destOrd="0" presId="urn:microsoft.com/office/officeart/2005/8/layout/vList3"/>
    <dgm:cxn modelId="{D1CC4FC3-882E-44CB-B152-39675BD3BADF}" type="presParOf" srcId="{A0B156E0-242C-4FD2-B1B1-C8094F74C537}" destId="{A1CD304F-4F17-405D-98D0-DD0EB39ECD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B971C2-4CA9-43BF-843C-BC6C3CC03FCA}">
      <dsp:nvSpPr>
        <dsp:cNvPr id="0" name=""/>
        <dsp:cNvSpPr/>
      </dsp:nvSpPr>
      <dsp:spPr>
        <a:xfrm rot="10800000">
          <a:off x="672062" y="2968"/>
          <a:ext cx="10369176" cy="1599855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05492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полевая археология</a:t>
          </a:r>
        </a:p>
      </dsp:txBody>
      <dsp:txXfrm rot="10800000">
        <a:off x="672062" y="2968"/>
        <a:ext cx="10369176" cy="1599855"/>
      </dsp:txXfrm>
    </dsp:sp>
    <dsp:sp modelId="{53ABA1A9-0FFD-4C77-99DF-8367F237F3A6}">
      <dsp:nvSpPr>
        <dsp:cNvPr id="0" name=""/>
        <dsp:cNvSpPr/>
      </dsp:nvSpPr>
      <dsp:spPr>
        <a:xfrm>
          <a:off x="96002" y="72002"/>
          <a:ext cx="1599855" cy="15998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A706D-ADED-4021-89B4-451D0F21C90D}">
      <dsp:nvSpPr>
        <dsp:cNvPr id="0" name=""/>
        <dsp:cNvSpPr/>
      </dsp:nvSpPr>
      <dsp:spPr>
        <a:xfrm rot="10800000">
          <a:off x="744074" y="2080392"/>
          <a:ext cx="10225151" cy="1599855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05492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морская археология</a:t>
          </a:r>
        </a:p>
      </dsp:txBody>
      <dsp:txXfrm rot="10800000">
        <a:off x="744074" y="2080392"/>
        <a:ext cx="10225151" cy="1599855"/>
      </dsp:txXfrm>
    </dsp:sp>
    <dsp:sp modelId="{42A2AA7F-4E86-462C-9CE0-40BDBF173924}">
      <dsp:nvSpPr>
        <dsp:cNvPr id="0" name=""/>
        <dsp:cNvSpPr/>
      </dsp:nvSpPr>
      <dsp:spPr>
        <a:xfrm>
          <a:off x="96002" y="2160241"/>
          <a:ext cx="1599855" cy="15998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D304F-4F17-405D-98D0-DD0EB39ECD28}">
      <dsp:nvSpPr>
        <dsp:cNvPr id="0" name=""/>
        <dsp:cNvSpPr/>
      </dsp:nvSpPr>
      <dsp:spPr>
        <a:xfrm rot="10800000">
          <a:off x="807090" y="4157816"/>
          <a:ext cx="10099119" cy="1599855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05492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экспериментальная </a:t>
          </a:r>
          <a:r>
            <a:rPr lang="ru-RU" sz="6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археология</a:t>
          </a:r>
        </a:p>
      </dsp:txBody>
      <dsp:txXfrm rot="10800000">
        <a:off x="807090" y="4157816"/>
        <a:ext cx="10099119" cy="1599855"/>
      </dsp:txXfrm>
    </dsp:sp>
    <dsp:sp modelId="{CBB3C05C-CE45-48A5-B497-3C081965388E}">
      <dsp:nvSpPr>
        <dsp:cNvPr id="0" name=""/>
        <dsp:cNvSpPr/>
      </dsp:nvSpPr>
      <dsp:spPr>
        <a:xfrm>
          <a:off x="24009" y="4160784"/>
          <a:ext cx="1599855" cy="15998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A273-2379-434E-9EEF-70B9F6626DF8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9DB5-202D-41FA-A589-C3B2A115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3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8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5621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0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0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95" y="280223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83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83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83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9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42671247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85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022205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605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650F7-8C55-41FE-ABE4-6FC44B450B13}" type="datetimeFigureOut">
              <a:rPr lang="en-US" altLang="ru-RU"/>
              <a:pPr>
                <a:defRPr/>
              </a:pPr>
              <a:t>9/8/2020</a:t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44C16-D2AC-4068-BBDB-93F6D34396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45109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4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45" y="21748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309598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3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1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379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165" y="472327"/>
            <a:ext cx="6853767" cy="1122295"/>
          </a:xfrm>
        </p:spPr>
        <p:txBody>
          <a:bodyPr wrap="square" tIns="29401">
            <a:spAutoFit/>
          </a:bodyPr>
          <a:lstStyle/>
          <a:p>
            <a:pPr marL="25566" algn="l" defTabSz="1161232">
              <a:spcBef>
                <a:spcPts val="230"/>
              </a:spcBef>
              <a:defRPr/>
            </a:pPr>
            <a:r>
              <a:rPr lang="ru-RU" sz="6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83503" y="2492954"/>
            <a:ext cx="9793088" cy="2631674"/>
          </a:xfrm>
          <a:prstGeom prst="rect">
            <a:avLst/>
          </a:prstGeom>
        </p:spPr>
        <p:txBody>
          <a:bodyPr wrap="square" lIns="0" tIns="28123" rIns="0" bIns="0">
            <a:spAutoFit/>
          </a:bodyPr>
          <a:lstStyle/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 </a:t>
            </a:r>
          </a:p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endParaRPr lang="ru-RU" sz="45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«РОЛЬ АРХЕОЛОГИИ  В </a:t>
            </a:r>
          </a:p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endParaRPr lang="ru-RU" sz="45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 ИЗУЧЕНИИ ИСТОРИИ».</a:t>
            </a:r>
            <a:endParaRPr lang="ru-RU" sz="4500" b="1" i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863" y="461963"/>
            <a:ext cx="1439335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2115" y="482600"/>
            <a:ext cx="1276351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1" y="548692"/>
            <a:ext cx="361587" cy="709381"/>
          </a:xfrm>
          <a:prstGeom prst="rect">
            <a:avLst/>
          </a:prstGeom>
        </p:spPr>
        <p:txBody>
          <a:bodyPr wrap="square" lIns="0" tIns="31960" rIns="0" bIns="0">
            <a:spAutoFit/>
          </a:bodyPr>
          <a:lstStyle/>
          <a:p>
            <a:pPr defTabSz="1161087">
              <a:spcBef>
                <a:spcPts val="252"/>
              </a:spcBef>
              <a:defRPr/>
            </a:pPr>
            <a:r>
              <a:rPr lang="ru-RU" sz="4400" b="1" spc="2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730" y="1146379"/>
            <a:ext cx="1143001" cy="424637"/>
          </a:xfrm>
          <a:prstGeom prst="rect">
            <a:avLst/>
          </a:prstGeom>
        </p:spPr>
        <p:txBody>
          <a:bodyPr lIns="0" tIns="24290" rIns="0" bIns="0">
            <a:spAutoFit/>
          </a:bodyPr>
          <a:lstStyle/>
          <a:p>
            <a:pPr defTabSz="1161087">
              <a:spcBef>
                <a:spcPts val="192"/>
              </a:spcBef>
              <a:defRPr/>
            </a:pPr>
            <a:r>
              <a:rPr lang="ru-RU" sz="2600" spc="-10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9" y="550696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43661"/>
            <a:endParaRPr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23396" y="2493100"/>
            <a:ext cx="768629" cy="29521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 dirty="0"/>
          </a:p>
        </p:txBody>
      </p:sp>
      <p:pic>
        <p:nvPicPr>
          <p:cNvPr id="13" name="Picture 8" descr="MM900286766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2304" y="3068960"/>
            <a:ext cx="261598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1585" y="1196752"/>
            <a:ext cx="7488832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исследуют археологи?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39616" y="5877320"/>
            <a:ext cx="5400600" cy="6314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Изделия ремесел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0"/>
            <a:ext cx="12175067" cy="105273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0bc884f5d9a0c37da7ea6543ad562f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5" y="2170705"/>
            <a:ext cx="2952328" cy="3498983"/>
          </a:xfrm>
          <a:prstGeom prst="rect">
            <a:avLst/>
          </a:prstGeom>
          <a:noFill/>
        </p:spPr>
      </p:pic>
      <p:pic>
        <p:nvPicPr>
          <p:cNvPr id="12" name="Picture 7" descr="normal_2a61ac49825e9f4a12e7363aa8276f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768" y="2276872"/>
            <a:ext cx="4032249" cy="3289548"/>
          </a:xfrm>
          <a:prstGeom prst="rect">
            <a:avLst/>
          </a:prstGeom>
          <a:noFill/>
        </p:spPr>
      </p:pic>
      <p:pic>
        <p:nvPicPr>
          <p:cNvPr id="13" name="Picture 5" descr="normal_e9dfe5b3bb67307cb513b9c94b9032f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6240" y="2276872"/>
            <a:ext cx="3744384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1585" y="1196752"/>
            <a:ext cx="7488832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исследуют археологи?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71664" y="5877318"/>
            <a:ext cx="5400600" cy="6314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Предметы быта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0"/>
            <a:ext cx="12175067" cy="105273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im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2204864"/>
            <a:ext cx="4495800" cy="3312368"/>
          </a:xfrm>
          <a:prstGeom prst="rect">
            <a:avLst/>
          </a:prstGeom>
          <a:noFill/>
        </p:spPr>
      </p:pic>
      <p:pic>
        <p:nvPicPr>
          <p:cNvPr id="9" name="Picture 7" descr="ар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2204864"/>
            <a:ext cx="4215904" cy="3482140"/>
          </a:xfrm>
          <a:prstGeom prst="rect">
            <a:avLst/>
          </a:prstGeom>
          <a:noFill/>
        </p:spPr>
      </p:pic>
      <p:pic>
        <p:nvPicPr>
          <p:cNvPr id="10" name="Picture 8" descr="g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1867" y="2852936"/>
            <a:ext cx="2827500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91344" y="980728"/>
            <a:ext cx="11665296" cy="9132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ИНСТРУМЕНТЫ АРХЕОЛОГА: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79377" y="2132856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ИНСТРУМЕНТ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51385" y="2996952"/>
            <a:ext cx="391256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ИНСТРУМЕНТ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51384" y="3861048"/>
            <a:ext cx="384056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ИНСТРУМЕНТ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51385" y="4869249"/>
            <a:ext cx="3912568" cy="4320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ИНСТРУМЕНТ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608168" y="2132856"/>
            <a:ext cx="396044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ЛОПАТЫ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7680176" y="2924944"/>
            <a:ext cx="3816424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СКРЕБКИ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7632172" y="3789040"/>
            <a:ext cx="3936437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НОЖИ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7608168" y="4797152"/>
            <a:ext cx="396044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ЩЕТКИ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80176" y="5589240"/>
            <a:ext cx="396044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КИСТОЧКИ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23392" y="5661292"/>
            <a:ext cx="3912568" cy="4320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ИНСТРУМЕНТ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2" grpId="0" animBg="1"/>
      <p:bldP spid="5133" grpId="0" animBg="1"/>
      <p:bldP spid="5134" grpId="0" animBg="1"/>
      <p:bldP spid="5135" grpId="0" animBg="1"/>
      <p:bldP spid="16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tool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912" y="980728"/>
            <a:ext cx="6552728" cy="53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335360" y="1052738"/>
            <a:ext cx="5112568" cy="49552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Перед началом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работы</a:t>
            </a:r>
          </a:p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археологической </a:t>
            </a:r>
            <a:r>
              <a:rPr lang="ru-RU" alt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экспедиции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её участники изучают специальную литературу: исторические источники, труды по географии, зоологии, ботанике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анализируют легенды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сказания, связанные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местом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раскопок</a:t>
            </a: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479376" y="1484817"/>
            <a:ext cx="4953000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Перед полевой работой проводится археологическая разведка: обследуется место будущей работы, составляется карта-план, намечается объём работы. Организуются небольшие земляные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работы.</a:t>
            </a:r>
            <a:endParaRPr lang="ru-RU" alt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s_arh_Ugor1"/>
          <p:cNvPicPr/>
          <p:nvPr/>
        </p:nvPicPr>
        <p:blipFill>
          <a:blip r:embed="rId2" cstate="print"/>
          <a:srcRect l="14110" t="38416" r="6200" b="7038"/>
          <a:stretch>
            <a:fillRect/>
          </a:stretch>
        </p:blipFill>
        <p:spPr bwMode="auto">
          <a:xfrm>
            <a:off x="5951984" y="1196752"/>
            <a:ext cx="574203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s_arh_Ugor1"/>
          <p:cNvPicPr/>
          <p:nvPr/>
        </p:nvPicPr>
        <p:blipFill>
          <a:blip r:embed="rId2" cstate="print"/>
          <a:srcRect l="3688" t="4399" r="48691" b="61290"/>
          <a:stretch>
            <a:fillRect/>
          </a:stretch>
        </p:blipFill>
        <p:spPr bwMode="auto">
          <a:xfrm>
            <a:off x="5951984" y="3861048"/>
            <a:ext cx="57606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527051" y="981114"/>
            <a:ext cx="110490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проведения археологической разведки начинаются раскопки. </a:t>
            </a:r>
          </a:p>
        </p:txBody>
      </p:sp>
      <p:sp>
        <p:nvSpPr>
          <p:cNvPr id="11269" name="Прямоугольник 6"/>
          <p:cNvSpPr>
            <a:spLocks noChangeArrowheads="1"/>
          </p:cNvSpPr>
          <p:nvPr/>
        </p:nvSpPr>
        <p:spPr bwMode="auto">
          <a:xfrm>
            <a:off x="6024017" y="2204864"/>
            <a:ext cx="5617633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Слой за слоем снимают археологи землю.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шла успешнее, археологи разбивают раскапываемый участок на участки </a:t>
            </a:r>
            <a:r>
              <a:rPr lang="ru-RU" alt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(раскопы, квадраты),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стороны которых ориентируются по сторонам света.</a:t>
            </a:r>
            <a:endParaRPr lang="ru-RU" alt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4" name="Picture 10" descr="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2060850"/>
            <a:ext cx="2520280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2006-03-21_02-37-17_-Small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5" y="2132857"/>
            <a:ext cx="266488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" descr="MC90043152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553" y="4869198"/>
            <a:ext cx="2783417" cy="187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51387" y="1052738"/>
            <a:ext cx="11239500" cy="18466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Сначала археолог работает лопатой, потом – специальной кисточкой, осторожно  извлекая из земли вещественные источники.</a:t>
            </a: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92" y="3429000"/>
            <a:ext cx="372744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6" y="3573016"/>
            <a:ext cx="2808312" cy="260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03" y="3285020"/>
            <a:ext cx="3238500" cy="262247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cs typeface="Arial" pitchFamily="34" charset="0"/>
              </a:rPr>
              <a:t>Как работают археологи</a:t>
            </a:r>
            <a:endParaRPr lang="ru-RU" sz="40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2" descr="http://www.gumilev-center.ru/wp-content/uploads/2012/02/arheolog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1" y="1628800"/>
            <a:ext cx="5035075" cy="21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ilnazionale.net/wp-content/uploads/2013/02/pompe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4005098"/>
            <a:ext cx="5328592" cy="237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photo-finish.ru/wp-content/uploads/2010/05/13/20100513084125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6" y="1628800"/>
            <a:ext cx="53285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archaeology.kiev.ua/imaginator/new/4ee8cf9a14043_545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381" y="4005099"/>
            <a:ext cx="4992555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5375920" y="1340784"/>
            <a:ext cx="609600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Каждую вещь тщательно осматривают, нумеруют, зарисовывают в альбом, упаковывают. </a:t>
            </a:r>
          </a:p>
        </p:txBody>
      </p:sp>
      <p:pic>
        <p:nvPicPr>
          <p:cNvPr id="18435" name="Picture 5" descr="C:\Users\Лидия\Desktop\5 класс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0336" y="3501040"/>
            <a:ext cx="2300816" cy="2911723"/>
          </a:xfrm>
          <a:prstGeom prst="rect">
            <a:avLst/>
          </a:prstGeom>
          <a:noFill/>
          <a:ln w="9525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18436" name="Picture 6" descr="C:\Users\Лидия\Desktop\5 класс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4077072"/>
            <a:ext cx="4248472" cy="2304256"/>
          </a:xfrm>
          <a:prstGeom prst="rect">
            <a:avLst/>
          </a:prstGeom>
          <a:noFill/>
          <a:ln w="9525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00" y="1412776"/>
            <a:ext cx="43204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thumbs.dreamstime.com/z/%D0%B0%D1%80%D1%85%D0%B5%D0%BE-%D0%BE%D0%B3%D0%B8%D1%87%D0%B5%D1%81%D0%BA%D0%B8%D0%B5-%D1%80%D0%B0%D1%81%D0%BA%D0%BE%D0%BF%D0%BA%D0%B8-akrotiri-62007123.jpg"/>
          <p:cNvPicPr/>
          <p:nvPr/>
        </p:nvPicPr>
        <p:blipFill>
          <a:blip r:embed="rId5" cstate="print"/>
          <a:srcRect b="11159"/>
          <a:stretch>
            <a:fillRect/>
          </a:stretch>
        </p:blipFill>
        <p:spPr bwMode="auto">
          <a:xfrm>
            <a:off x="5519936" y="3573048"/>
            <a:ext cx="3096344" cy="283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551387" y="1124759"/>
            <a:ext cx="10996084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Собранный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время раскопок материал отправляют в </a:t>
            </a:r>
            <a:r>
              <a:rPr lang="ru-RU" altLang="ru-RU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Институт археологии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либо в соответствующий музей, где его очищают, реставрируют и изучают. Изучение древних захоронений имеет свою специфику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816083" y="3140983"/>
            <a:ext cx="4921804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трудоёмкого исследования, к которому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подключаются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возможно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даже восстановление по черепу и костям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давно умерших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людей внешнего облика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человека.</a:t>
            </a:r>
            <a:endParaRPr lang="ru-RU" alt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01" name="Picture 13" descr="kopernik4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239187" y="3284984"/>
            <a:ext cx="6479116" cy="342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124807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23416" y="2276935"/>
            <a:ext cx="1123324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РАБОТАЮТ АРХЕОЛОГИ?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23392" y="3501008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ПОДВОДНАЯ АРХЕОЛОГИЯ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3392" y="4797215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ВЕЛИКИЕ АРХЕОЛОГИ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7384" y="5949343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АРХЕОЛОГИЯ В УЗБЕКИСТАНЕ 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  <p:bldP spid="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1278230699_img_0923"/>
          <p:cNvPicPr>
            <a:picLocks noChangeAspect="1" noChangeArrowheads="1"/>
          </p:cNvPicPr>
          <p:nvPr/>
        </p:nvPicPr>
        <p:blipFill>
          <a:blip r:embed="rId2" cstate="print"/>
          <a:srcRect r="20162"/>
          <a:stretch>
            <a:fillRect/>
          </a:stretch>
        </p:blipFill>
        <p:spPr bwMode="auto">
          <a:xfrm>
            <a:off x="407368" y="908720"/>
            <a:ext cx="4943872" cy="28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27e989e7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936" y="3789040"/>
            <a:ext cx="62646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3695700" y="3141663"/>
            <a:ext cx="518371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5735963" y="1028070"/>
            <a:ext cx="578294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Учёные широко используют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в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археологии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разнообразные</a:t>
            </a:r>
            <a:endParaRPr lang="ru-RU" alt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физические, химические </a:t>
            </a:r>
          </a:p>
          <a:p>
            <a:pPr algn="ctr" eaLnBrk="0" hangingPunct="0"/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даже математические методы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исследования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3324" name="Picture 12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448" y="3933084"/>
            <a:ext cx="2676440" cy="2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ильный пятиугольник 1"/>
          <p:cNvSpPr/>
          <p:nvPr/>
        </p:nvSpPr>
        <p:spPr>
          <a:xfrm>
            <a:off x="1055440" y="1052762"/>
            <a:ext cx="10317088" cy="3209553"/>
          </a:xfrm>
          <a:prstGeom prst="pentagon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Ученый - археолог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может: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изучать останки затонувших кораблей на дне морском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(морская археология)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527069" y="260354"/>
            <a:ext cx="1085003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68" y="4437139"/>
            <a:ext cx="3390215" cy="2236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760" y="4509121"/>
            <a:ext cx="3816424" cy="2063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8225" y="4509146"/>
            <a:ext cx="4008409" cy="2134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ПОДВОДНАЯ 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972800" cy="972344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Подводные находки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C:\Users\елена\Desktop\картинки\археология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35960" y="3933056"/>
            <a:ext cx="4845085" cy="2165548"/>
          </a:xfrm>
          <a:scene3d>
            <a:camera prst="perspectiveHeroicExtremeLeftFacing"/>
            <a:lightRig rig="threePt" dir="t"/>
          </a:scene3d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58993" t="22494" b="37408"/>
          <a:stretch>
            <a:fillRect/>
          </a:stretch>
        </p:blipFill>
        <p:spPr>
          <a:xfrm>
            <a:off x="1487488" y="4077096"/>
            <a:ext cx="5016557" cy="207328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42237" t="20952" b="36191"/>
          <a:stretch>
            <a:fillRect/>
          </a:stretch>
        </p:blipFill>
        <p:spPr bwMode="auto">
          <a:xfrm>
            <a:off x="0" y="1844824"/>
            <a:ext cx="5087888" cy="211764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14142" t="22005" r="13494" b="14132"/>
          <a:stretch>
            <a:fillRect/>
          </a:stretch>
        </p:blipFill>
        <p:spPr>
          <a:xfrm>
            <a:off x="7032104" y="1556817"/>
            <a:ext cx="4752528" cy="18722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ПОДВОДНАЯ 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48328" y="1916832"/>
            <a:ext cx="2999656" cy="2520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 </a:t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ведутся </a:t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раскопки?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15495" y="5661248"/>
            <a:ext cx="6480719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дне морей и океанов.</a:t>
            </a:r>
          </a:p>
        </p:txBody>
      </p:sp>
      <p:pic>
        <p:nvPicPr>
          <p:cNvPr id="31749" name="Picture 5" descr="081bed08b2ba9fadaeb35bb60951c7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14" y="1196752"/>
            <a:ext cx="8282145" cy="4305300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ПОДВОДНАЯ 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6240029" y="5910829"/>
            <a:ext cx="54388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Жак Ив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Кусто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изобрел – акваланг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Ð¤Ð¾ÑÐ¾: www.m.aftershock.new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9" y="1196752"/>
            <a:ext cx="4730492" cy="2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¤Ð¾ÑÐ¾: www.42.tut.by"/>
          <p:cNvPicPr/>
          <p:nvPr/>
        </p:nvPicPr>
        <p:blipFill>
          <a:blip r:embed="rId3" cstate="print"/>
          <a:srcRect l="25868"/>
          <a:stretch>
            <a:fillRect/>
          </a:stretch>
        </p:blipFill>
        <p:spPr bwMode="auto">
          <a:xfrm>
            <a:off x="5663952" y="2132856"/>
            <a:ext cx="5778189" cy="373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63952" y="1124761"/>
            <a:ext cx="58326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Подводная лодка Жак - Ива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Кусто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Монако у океанографического музея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 ÐÐ¾ÑÑÐ¾Ð²Ð°Ñ Ð¼Ð°ÑÐºÐ°, Ð²ÑÐ¿ÑÑÐµÐ½Ð½Ð°Ñ Ð² Ð¿Ð°Ð¼ÑÑÑ Ð¾ ÐÑÑÑÐ¾. "/>
          <p:cNvPicPr/>
          <p:nvPr/>
        </p:nvPicPr>
        <p:blipFill>
          <a:blip r:embed="rId4" cstate="print"/>
          <a:srcRect l="7103" t="12808" r="6457" b="6404"/>
          <a:stretch>
            <a:fillRect/>
          </a:stretch>
        </p:blipFill>
        <p:spPr bwMode="auto">
          <a:xfrm>
            <a:off x="839416" y="3717032"/>
            <a:ext cx="393643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3352" y="5805284"/>
            <a:ext cx="48965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Почтовая марка, выпущенная в память о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Кусто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ПОДВОДНАЯ 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50607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407368" y="3717032"/>
            <a:ext cx="11233248" cy="2636912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помощью специальных материалов и техники пытаться реконструировать вещи прошлых времен,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восстанавливая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 буквально по крупицам (экспериментальная археология).</a:t>
            </a:r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124744"/>
            <a:ext cx="3810000" cy="236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1196770"/>
            <a:ext cx="4032448" cy="220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856" y="1196770"/>
            <a:ext cx="2376264" cy="221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ЭКСПЕРИМЕНТАЛЬНАЯ 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39352" y="476672"/>
          <a:ext cx="11713301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839416" y="5157208"/>
            <a:ext cx="10441160" cy="10025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Говард</a:t>
            </a: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Картер   совершивший в 1922 в Долине царей открытие гробницы Тутанхамона.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1600" dirty="0" smtClean="0">
              <a:solidFill>
                <a:srgbClr val="FF0000"/>
              </a:solidFill>
            </a:endParaRPr>
          </a:p>
        </p:txBody>
      </p:sp>
      <p:pic>
        <p:nvPicPr>
          <p:cNvPr id="25613" name="Picture 13" descr="Burton_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6" y="1700808"/>
            <a:ext cx="2895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bigpicture.ru/wp-content/uploads/2015/11/tutdiscovery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1196752"/>
            <a:ext cx="38884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ukrainianwall.com/images/2019/05/21/HCbdgqdKUtuUBad6yf2tkD3OE4OAE1S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232" y="1340784"/>
            <a:ext cx="3528392" cy="340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727848" y="1268762"/>
            <a:ext cx="6696744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Хайрам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Бингем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—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американский археолог открыл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затерянный город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инков», Мачу-Пикчу. </a:t>
            </a:r>
          </a:p>
        </p:txBody>
      </p:sp>
      <p:pic>
        <p:nvPicPr>
          <p:cNvPr id="26636" name="Picture 12" descr="img-hiram-bingham-01_phix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268760"/>
            <a:ext cx="382693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ds04.infourok.ru/uploads/ex/09f0/0012f5af-31ea9a96/img9.jpg"/>
          <p:cNvPicPr/>
          <p:nvPr/>
        </p:nvPicPr>
        <p:blipFill>
          <a:blip r:embed="rId3" cstate="print"/>
          <a:srcRect l="5131" t="16667" r="7322" b="13461"/>
          <a:stretch>
            <a:fillRect/>
          </a:stretch>
        </p:blipFill>
        <p:spPr bwMode="auto">
          <a:xfrm>
            <a:off x="4511833" y="2852936"/>
            <a:ext cx="276731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bestandestravel.com/wp-content/uploads/2017/02/hiram-bingham-machu-picchu.jpg"/>
          <p:cNvPicPr/>
          <p:nvPr/>
        </p:nvPicPr>
        <p:blipFill>
          <a:blip r:embed="rId4" cstate="print"/>
          <a:srcRect b="7694"/>
          <a:stretch>
            <a:fillRect/>
          </a:stretch>
        </p:blipFill>
        <p:spPr bwMode="auto">
          <a:xfrm>
            <a:off x="7464152" y="2996952"/>
            <a:ext cx="4032448" cy="31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vsluh.net/uploads/posts/2016-05/org_zuie6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1824" y="4581142"/>
            <a:ext cx="2736304" cy="162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2" name="Picture 14" descr="37292695_Doerpfeld_und_Schliema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436" y="2924944"/>
            <a:ext cx="580720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792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996953"/>
            <a:ext cx="56886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1295409" y="20605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35360" y="836714"/>
            <a:ext cx="7848872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Генрих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Шлиман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—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немецкий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археолог - любитель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прославившийся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своими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находками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античной  Трои</a:t>
            </a:r>
            <a:r>
              <a:rPr lang="ru-RU" alt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7660" name="Picture 12" descr="421px-Heinrich_Schlieman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4272" y="980728"/>
            <a:ext cx="3312368" cy="28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28088" y="1412776"/>
            <a:ext cx="4536505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sz="4000" b="1" dirty="0" smtClean="0">
                <a:latin typeface="Papyrus" pitchFamily="66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Наука о прошлом</a:t>
            </a: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человечества,</a:t>
            </a: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изучающая быт</a:t>
            </a: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культуру древних</a:t>
            </a: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народов</a:t>
            </a: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 вещественным</a:t>
            </a: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письменным </a:t>
            </a: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источникам.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4" name="Picture 6" descr="a78084609f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628861"/>
            <a:ext cx="5305600" cy="2982913"/>
          </a:xfrm>
          <a:prstGeom prst="rect">
            <a:avLst/>
          </a:prstGeom>
          <a:noFill/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983432" y="4869220"/>
            <a:ext cx="3744416" cy="1303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 греческого</a:t>
            </a:r>
            <a:r>
              <a:rPr kumimoji="0" lang="ru-RU" sz="3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Archaios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–древний,  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logos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слово.</a:t>
            </a:r>
            <a:endParaRPr kumimoji="0" lang="ru-RU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202"/>
            <a:ext cx="12175067" cy="112460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3392" y="980729"/>
            <a:ext cx="11017224" cy="21875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"На территории Самаркандской области на левом берегу канала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Даргом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находится загородный дворец Самаркандских правителей. С 2001 года археологами Института археологии проводятся  археологические раскопки.</a:t>
            </a:r>
          </a:p>
          <a:p>
            <a:endParaRPr lang="ru-RU" dirty="0"/>
          </a:p>
        </p:txBody>
      </p:sp>
      <p:pic>
        <p:nvPicPr>
          <p:cNvPr id="6" name="Содержимое 5" descr="ÐÑÑÐµÐ¾Ð»Ð¾Ð³Ð¸ÑÐµÑÐºÐ¸Ðµ ÑÐ°ÑÐºÐ¾Ð¿ÐºÐ¸. Ð£Ð·Ð±ÐµÐºÐ¸ÑÑÐ°Ð½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3501008"/>
            <a:ext cx="5952661" cy="290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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3573026"/>
            <a:ext cx="4824536" cy="278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Каракалпакстане нашли крепость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Кушанской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империи (Тахиаташ)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https://storage.kun.uz/source/3/P9vlgtNHyRlZUAfHGeYxlhoycSN5w9QJ.jpg"/>
          <p:cNvPicPr>
            <a:picLocks noGr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1" y="4509128"/>
            <a:ext cx="4387147" cy="211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storage.kun.uz/source/TRINUNA/yuadtufwsey1245783657-1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3" y="1340768"/>
            <a:ext cx="4383964" cy="196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storage.kun.uz/source/TRINUNA/yuadtufwsey1245783657-4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84" y="1340768"/>
            <a:ext cx="451250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torage.kun.uz/source/TRINUNA/yuadtufwsey1245783657-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373" y="4509120"/>
            <a:ext cx="4416491" cy="20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35360" y="3388357"/>
            <a:ext cx="109452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Археологические раскопки возглавляет известный археолог, герой Узбекистана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Гайратдин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Хужаниязов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news.fergananews.com/photos/2009_05/tashkent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124744"/>
            <a:ext cx="5384800" cy="410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news.fergananews.com/photos/2009_05/tashkent9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136" y="3212976"/>
            <a:ext cx="33123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news.fergananews.com/photos/2009_05/tashkent6.jpg"/>
          <p:cNvPicPr>
            <a:picLocks noGr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024" y="1124745"/>
            <a:ext cx="51125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83432" y="5373216"/>
            <a:ext cx="1044116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Руководитель ташкентской археологической экспедиции -  Маргарита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Филанович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 УЗБЕКИСТАНА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tamps of Uzbekistan, 2008-20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6" y="1124744"/>
            <a:ext cx="31683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960096" y="5157192"/>
            <a:ext cx="4793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Яхъя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Гулямович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Гулямов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7408" y="5085184"/>
            <a:ext cx="5477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Муса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Юлдашевич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Саиджанов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C:\Users\USER\Desktop\20200713_093413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15065" t="8143" r="22869" b="5800"/>
          <a:stretch>
            <a:fillRect/>
          </a:stretch>
        </p:blipFill>
        <p:spPr bwMode="auto">
          <a:xfrm>
            <a:off x="719403" y="1124745"/>
            <a:ext cx="5384800" cy="358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 УЗБЕКИСТАНА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3392" y="5301208"/>
            <a:ext cx="10945216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600" dirty="0" smtClean="0"/>
              <a:t>     </a:t>
            </a:r>
            <a:r>
              <a:rPr lang="ru-RU" sz="1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Археологи обнаружили древнее кладбище Тюркского каганата VI-VII веков в 100 километрах к северо-востоку от Ташкента.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ÐÐ»Ð°Ð´Ð±Ð¸ÑÐµ Ð¿Ð¾ÑÐµÐ»ÐµÐ½ÑÐµÐ² Ð¢ÑÑÐºÑÐºÐ¾Ð³Ð¾ ÐºÐ°Ð³Ð°Ð½Ð°ÑÐ° VI-VII Ð²ÐµÐºÐ¾Ð² Ð´Ð¾ Ð½Ð°ÑÐµÐ¹ ÑÑÑ, Ð¾Ð±Ð½Ð°ÑÑÐ¶ÐµÐ½Ð½Ð¾Ðµ Ð² ÑÑÐ° ÐºÐ¸Ð»Ð¾Ð¼ÐµÑÑÐ°Ñ Ð¾Ñ Ð¢Ð°ÑÐºÐµÐ½ÑÐ° 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052736"/>
            <a:ext cx="53848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ÐÑÑÐµÐ¾Ð»Ð¾Ð³Ð¸ÑÐµÑÐºÐ¸Ðµ ÑÐ°ÑÐºÐ¾Ð¿ÐºÐ¸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80728"/>
            <a:ext cx="5616624" cy="168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Ð Ð°ÑÐºÐ¾Ð¿ÐºÐ¸ ÑÐ¾Ð²Ð¼ÐµÑÑÐ½Ð¾Ð¹ ÑÐ¾Ð²ÐµÑÑÐºÐ¾-Ð°ÑÐ³Ð°Ð½ÑÐºÐ¾Ð¹ Ð°ÑÑÐµÐ¾Ð»Ð¾Ð³Ð¸ÑÐµÑÐºÐ¾Ð¹ ÑÐºÑÐ¿ÐµÐ´Ð¸ÑÐ¸Ð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924946"/>
            <a:ext cx="5616624" cy="1978359"/>
          </a:xfrm>
          <a:prstGeom prst="rect">
            <a:avLst/>
          </a:prstGeom>
          <a:noFill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 УЗБЕКИСТАНА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9616" y="1340768"/>
            <a:ext cx="872676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5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Кто ж нашел следы столетий? 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в историю влюблен ?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Кто сложил в витрины эти 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Драгоценности времен ? 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Это опытные руки Археологов страны. 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ревнителям науки,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Благодарны быть должны.</a:t>
            </a:r>
            <a:endParaRPr lang="ru-RU" sz="35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2117" y="3279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ds05.infourok.ru/uploads/ex/028f/000050ae-e28bd6f9/hello_html_m67807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908720"/>
            <a:ext cx="2808312" cy="2990768"/>
          </a:xfrm>
          <a:prstGeom prst="rect">
            <a:avLst/>
          </a:prstGeom>
          <a:noFill/>
        </p:spPr>
      </p:pic>
      <p:pic>
        <p:nvPicPr>
          <p:cNvPr id="1028" name="Picture 4" descr="https://st2.depositphotos.com/6660138/9560/v/950/depositphotos_95607900-stock-illustration-facing-archaeologists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2304" y="4509120"/>
            <a:ext cx="2656653" cy="1872208"/>
          </a:xfrm>
          <a:prstGeom prst="rect">
            <a:avLst/>
          </a:prstGeom>
          <a:noFill/>
        </p:spPr>
      </p:pic>
      <p:pic>
        <p:nvPicPr>
          <p:cNvPr id="1030" name="Picture 6" descr="https://thumbs.dreamstime.com/b/%D0%BC%D0%BE-%D0%BE-%D0%BE%D0%B9-%D0%B0%D1%80%D1%85%D0%B5%D0%BE-%D0%BE%D0%B3-%D0%BE%D1%82%D0%BA%D1%80%D1%8B%D0%B2%D0%B0%D1%8F-%D0%B8%D1%81%D0%BA%D0%BE%D0%BF%D0%B0%D0%B5%D0%BC%D1%83%D1%8E-%D0%B8-%D1%8E%D1%81%D1%82%D1%80%D0%B0%D1%86%D0%B8%D1%8E-%D1%88%D0%B0%D1%80%D0%B6%D0%B0-84545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1916832"/>
            <a:ext cx="2088232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Мультфильм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17114"/>
            <a:ext cx="7439655" cy="645151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</a:t>
            </a:r>
            <a:r>
              <a:rPr lang="ru-RU" sz="4000" dirty="0" smtClean="0"/>
              <a:t>ЗАДАНИЯ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10897692" y="336982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6.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18 – 20.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559829" y="3645098"/>
            <a:ext cx="3552395" cy="23612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Заполните таблицу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указанную в параграфе.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20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592280" y="3213057"/>
            <a:ext cx="3018413" cy="23612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кластер на тему: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«Археология»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556792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614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47929" y="2060848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556792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202"/>
            <a:ext cx="12175067" cy="112460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http://serial-wod.ru/uploads/redactor_20191002043453_07d6260c2.jpg"/>
          <p:cNvPicPr>
            <a:picLocks noGrp="1"/>
          </p:cNvPicPr>
          <p:nvPr>
            <p:ph idx="1"/>
          </p:nvPr>
        </p:nvPicPr>
        <p:blipFill>
          <a:blip r:embed="rId2" cstate="print"/>
          <a:srcRect t="18281"/>
          <a:stretch>
            <a:fillRect/>
          </a:stretch>
        </p:blipFill>
        <p:spPr bwMode="auto">
          <a:xfrm>
            <a:off x="479377" y="1484786"/>
            <a:ext cx="5328592" cy="466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51984" y="1844851"/>
            <a:ext cx="590465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Наука точная: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как скажем – так и было!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myslide.ru/documents_3/2552dd78b67444ba765737a8f69121bc/img8.jpg"/>
          <p:cNvPicPr/>
          <p:nvPr/>
        </p:nvPicPr>
        <p:blipFill>
          <a:blip r:embed="rId3" cstate="print"/>
          <a:srcRect l="55478" t="5983" r="4115" b="23718"/>
          <a:stretch>
            <a:fillRect/>
          </a:stretch>
        </p:blipFill>
        <p:spPr bwMode="auto">
          <a:xfrm>
            <a:off x="8184235" y="3285038"/>
            <a:ext cx="3048372" cy="3133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699" name="Picture 3" descr="https://thumbs.dreamstime.com/b/%D0%B0%D1%80%D1%85%D0%B5%D0%BE-%D0%BE%D0%B3-42315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953" y="3789040"/>
            <a:ext cx="2233731" cy="26222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52" y="1196752"/>
            <a:ext cx="11655597" cy="12372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Исследователей древностей называют археологами.</a:t>
            </a:r>
          </a:p>
        </p:txBody>
      </p:sp>
      <p:pic>
        <p:nvPicPr>
          <p:cNvPr id="19462" name="Picture 6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2492896"/>
            <a:ext cx="4536504" cy="3802516"/>
          </a:xfrm>
          <a:prstGeom prst="rect">
            <a:avLst/>
          </a:prstGeom>
          <a:noFill/>
        </p:spPr>
      </p:pic>
      <p:pic>
        <p:nvPicPr>
          <p:cNvPr id="5" name="Рисунок 4" descr="ce15dcc4a33fa92ef8a1a50ac2f7bfb6"/>
          <p:cNvPicPr/>
          <p:nvPr/>
        </p:nvPicPr>
        <p:blipFill>
          <a:blip r:embed="rId3" cstate="print"/>
          <a:srcRect l="5823" t="10785" r="5823" b="13756"/>
          <a:stretch>
            <a:fillRect/>
          </a:stretch>
        </p:blipFill>
        <p:spPr bwMode="auto">
          <a:xfrm>
            <a:off x="7608168" y="2492896"/>
            <a:ext cx="406141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202"/>
            <a:ext cx="12175067" cy="112460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s://nsportal.ru/sites/default/files/2018/12/15/2_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4971" t="5429" r="50775" b="6571"/>
          <a:stretch>
            <a:fillRect/>
          </a:stretch>
        </p:blipFill>
        <p:spPr bwMode="auto">
          <a:xfrm>
            <a:off x="695400" y="1268760"/>
            <a:ext cx="4320480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6945" y="202"/>
            <a:ext cx="12175067" cy="112460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5920" y="1340768"/>
            <a:ext cx="5832648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ВЕДЕТ РАСКОПКИ</a:t>
            </a:r>
            <a:b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ПОЛЕ И НА СОПКЕ.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В ПУСТЫНЕ ЮЖНОЙ.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В СИБИРЕ ВЬЮЖНОЙ,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ВО ВСЕХ ЧАСТЯХ СТРАНЫ</a:t>
            </a:r>
            <a:b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ПРЕДМЕТЫ СТАРИНЫ</a:t>
            </a:r>
            <a:b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ИЩЕТ ДЛЯ МУЗЕЕВ.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РОТОЗЕИ</a:t>
            </a:r>
            <a:b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ЗАГЛЯНУЛИ В ГЛУБИНУ-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МЫ ЖИЛИ В СТАРИНУ</a:t>
            </a:r>
            <a:r>
              <a:rPr lang="ru-RU" sz="3000" b="1" dirty="0" smtClean="0">
                <a:solidFill>
                  <a:srgbClr val="002060"/>
                </a:solidFill>
              </a:rPr>
              <a:t>.</a:t>
            </a:r>
            <a:endParaRPr lang="ru-RU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3503712" y="1484784"/>
            <a:ext cx="8382000" cy="2232248"/>
          </a:xfrm>
          <a:prstGeom prst="snip2Diag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4" name="Picture 2" descr="C:\Users\Лидия\Desktop\5 класс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72" y="1700808"/>
            <a:ext cx="3081503" cy="1728192"/>
          </a:xfrm>
          <a:prstGeom prst="rect">
            <a:avLst/>
          </a:prstGeom>
          <a:noFill/>
          <a:ln w="9525">
            <a:solidFill>
              <a:srgbClr val="17375E"/>
            </a:solidFill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079776" y="1556846"/>
            <a:ext cx="696196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Археология - наука помогающая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изучать историю.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археолога очень кропотлива. </a:t>
            </a:r>
          </a:p>
        </p:txBody>
      </p:sp>
      <p:pic>
        <p:nvPicPr>
          <p:cNvPr id="1536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3861102"/>
            <a:ext cx="4298949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6945" y="202"/>
            <a:ext cx="12175067" cy="112460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sdo.svgu.ru/pluginfile.php/47945/course/overviewfiles/%D0%B0%D1%80%D1%85%D0%B5%D0%BE-%D0%BE%D0%B3%D0%B8%D0%B8-47879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8371" y="4077126"/>
            <a:ext cx="2408868" cy="2307655"/>
          </a:xfrm>
          <a:prstGeom prst="rect">
            <a:avLst/>
          </a:prstGeom>
          <a:noFill/>
        </p:spPr>
      </p:pic>
      <p:pic>
        <p:nvPicPr>
          <p:cNvPr id="9" name="Рисунок 8" descr="https://thumbs.dreamstime.com/z/%D0%B8%D1%81%D0%BA%D0%BE%D0%BF%D0%B0%D0%B5%D0%BC%D1%8B%D0%B9-%D0%B4%D0%B8%D0%BD%D0%BE%D0%B7%D0%B0%D0%B2%D1%80%D0%B0-7293630.jpg"/>
          <p:cNvPicPr/>
          <p:nvPr/>
        </p:nvPicPr>
        <p:blipFill>
          <a:blip r:embed="rId6" cstate="print"/>
          <a:srcRect b="12390"/>
          <a:stretch>
            <a:fillRect/>
          </a:stretch>
        </p:blipFill>
        <p:spPr bwMode="auto">
          <a:xfrm>
            <a:off x="5231941" y="3933110"/>
            <a:ext cx="3656831" cy="23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1585" y="1196752"/>
            <a:ext cx="7488832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исследуют археологи?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392" y="5805316"/>
            <a:ext cx="4992125" cy="6314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Старинные постройки</a:t>
            </a:r>
          </a:p>
        </p:txBody>
      </p:sp>
      <p:pic>
        <p:nvPicPr>
          <p:cNvPr id="20484" name="Picture 4" descr="81f4f12c1e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2204864"/>
            <a:ext cx="4896544" cy="3419872"/>
          </a:xfrm>
          <a:prstGeom prst="rect">
            <a:avLst/>
          </a:prstGeom>
          <a:noFill/>
        </p:spPr>
      </p:pic>
      <p:pic>
        <p:nvPicPr>
          <p:cNvPr id="5" name="Picture 6" descr="саркофаг 2500 ты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7" y="2276879"/>
            <a:ext cx="5284491" cy="3387353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40017" y="5733256"/>
            <a:ext cx="5280587" cy="688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Могильные курганы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0"/>
            <a:ext cx="12175067" cy="105273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1585" y="1196752"/>
            <a:ext cx="7488832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исследуют археологи?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392" y="5805316"/>
            <a:ext cx="5400600" cy="6314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Военное снаряжение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0"/>
            <a:ext cx="12175067" cy="105273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АРХЕОЛОГИЯ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кунст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3" y="2276875"/>
            <a:ext cx="5865283" cy="3298825"/>
          </a:xfrm>
          <a:prstGeom prst="rect">
            <a:avLst/>
          </a:prstGeom>
          <a:noFill/>
        </p:spPr>
      </p:pic>
      <p:pic>
        <p:nvPicPr>
          <p:cNvPr id="9" name="Picture 5" descr="95px-Agr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66666"/>
              </a:clrFrom>
              <a:clrTo>
                <a:srgbClr val="66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4232" y="4005064"/>
            <a:ext cx="2667000" cy="2525712"/>
          </a:xfrm>
          <a:prstGeom prst="rect">
            <a:avLst/>
          </a:prstGeom>
          <a:noFill/>
        </p:spPr>
      </p:pic>
      <p:pic>
        <p:nvPicPr>
          <p:cNvPr id="10" name="Picture 6" descr="1096-258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8048" y="2132856"/>
            <a:ext cx="5087888" cy="20367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590</Words>
  <Application>Microsoft Office PowerPoint</Application>
  <PresentationFormat>Произвольный</PresentationFormat>
  <Paragraphs>157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ИСТОРИЯ</vt:lpstr>
      <vt:lpstr>Слайд 2</vt:lpstr>
      <vt:lpstr>Слайд 3</vt:lpstr>
      <vt:lpstr>Слайд 4</vt:lpstr>
      <vt:lpstr>Исследователей древностей называют археологами.</vt:lpstr>
      <vt:lpstr>Слайд 6</vt:lpstr>
      <vt:lpstr>Слайд 7</vt:lpstr>
      <vt:lpstr>Что исследуют археологи?</vt:lpstr>
      <vt:lpstr>Что исследуют археологи?</vt:lpstr>
      <vt:lpstr>Что исследуют археологи?</vt:lpstr>
      <vt:lpstr>Что исследуют археологи?</vt:lpstr>
      <vt:lpstr>Слайд 12</vt:lpstr>
      <vt:lpstr>Слайд 13</vt:lpstr>
      <vt:lpstr>Слайд 14</vt:lpstr>
      <vt:lpstr>Слайд 15</vt:lpstr>
      <vt:lpstr>Слайд 16</vt:lpstr>
      <vt:lpstr> Как работают археологи</vt:lpstr>
      <vt:lpstr>Слайд 18</vt:lpstr>
      <vt:lpstr>Слайд 19</vt:lpstr>
      <vt:lpstr>Слайд 20</vt:lpstr>
      <vt:lpstr>Слайд 21</vt:lpstr>
      <vt:lpstr>Подводные находки</vt:lpstr>
      <vt:lpstr>Где  ведутся  раскопки?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В Каракалпакстане нашли крепость Кушанской империи (Тахиаташ) </vt:lpstr>
      <vt:lpstr>Слайд 32</vt:lpstr>
      <vt:lpstr>Слайд 33</vt:lpstr>
      <vt:lpstr>Слайд 34</vt:lpstr>
      <vt:lpstr>Слайд 35</vt:lpstr>
      <vt:lpstr>Мультфильм 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367</cp:revision>
  <dcterms:created xsi:type="dcterms:W3CDTF">2020-04-27T09:08:17Z</dcterms:created>
  <dcterms:modified xsi:type="dcterms:W3CDTF">2020-09-08T11:31:45Z</dcterms:modified>
</cp:coreProperties>
</file>