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66" r:id="rId2"/>
    <p:sldId id="623" r:id="rId3"/>
    <p:sldId id="672" r:id="rId4"/>
    <p:sldId id="657" r:id="rId5"/>
    <p:sldId id="658" r:id="rId6"/>
    <p:sldId id="647" r:id="rId7"/>
    <p:sldId id="648" r:id="rId8"/>
    <p:sldId id="649" r:id="rId9"/>
    <p:sldId id="650" r:id="rId10"/>
    <p:sldId id="661" r:id="rId11"/>
    <p:sldId id="651" r:id="rId12"/>
    <p:sldId id="652" r:id="rId13"/>
    <p:sldId id="653" r:id="rId14"/>
    <p:sldId id="654" r:id="rId15"/>
    <p:sldId id="655" r:id="rId16"/>
    <p:sldId id="670" r:id="rId17"/>
    <p:sldId id="666" r:id="rId18"/>
    <p:sldId id="667" r:id="rId19"/>
    <p:sldId id="699" r:id="rId20"/>
    <p:sldId id="668" r:id="rId21"/>
    <p:sldId id="680" r:id="rId22"/>
    <p:sldId id="687" r:id="rId23"/>
    <p:sldId id="690" r:id="rId24"/>
    <p:sldId id="662" r:id="rId25"/>
    <p:sldId id="675" r:id="rId26"/>
    <p:sldId id="676" r:id="rId27"/>
    <p:sldId id="639" r:id="rId28"/>
    <p:sldId id="677" r:id="rId29"/>
    <p:sldId id="678" r:id="rId30"/>
    <p:sldId id="693" r:id="rId31"/>
    <p:sldId id="695" r:id="rId32"/>
    <p:sldId id="673" r:id="rId33"/>
    <p:sldId id="674" r:id="rId34"/>
    <p:sldId id="621" r:id="rId35"/>
    <p:sldId id="692" r:id="rId36"/>
    <p:sldId id="54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>
        <p:scale>
          <a:sx n="83" d="100"/>
          <a:sy n="83" d="100"/>
        </p:scale>
        <p:origin x="-708" y="-6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A5DF2-BAB0-4681-BF39-87C22855AC2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5D4BDFC-961E-4984-B4A7-5587A400015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Новая эра («исходное число») -</a:t>
          </a:r>
          <a:r>
            <a: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летоисчисление, принятое и                              применяемое  сегодня многими странами мира.</a:t>
          </a:r>
        </a:p>
        <a:p>
          <a:pPr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02596CD-254C-4E5E-BA25-FAB7B2CE15BE}" type="parTrans" cxnId="{B9B2356B-0BA3-47EE-978C-7E4E6A6A25A3}">
      <dgm:prSet/>
      <dgm:spPr/>
      <dgm:t>
        <a:bodyPr/>
        <a:lstStyle/>
        <a:p>
          <a:endParaRPr lang="ru-RU"/>
        </a:p>
      </dgm:t>
    </dgm:pt>
    <dgm:pt modelId="{DC019EE3-A840-46F0-A75F-09F258A8D9A3}" type="sibTrans" cxnId="{B9B2356B-0BA3-47EE-978C-7E4E6A6A25A3}">
      <dgm:prSet/>
      <dgm:spPr/>
      <dgm:t>
        <a:bodyPr/>
        <a:lstStyle/>
        <a:p>
          <a:endParaRPr lang="ru-RU"/>
        </a:p>
      </dgm:t>
    </dgm:pt>
    <dgm:pt modelId="{8E6C6A83-ED88-4DD5-BB68-ACDC2A29AC4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Хиджра</a:t>
          </a:r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- исламское летоисчисление.</a:t>
          </a:r>
          <a:endParaRPr lang="ru-RU" sz="2400" b="1" dirty="0">
            <a:solidFill>
              <a:srgbClr val="002060"/>
            </a:solidFill>
          </a:endParaRPr>
        </a:p>
      </dgm:t>
    </dgm:pt>
    <dgm:pt modelId="{DF6EDC2C-3DF1-4327-AC77-2938A1E51851}" type="parTrans" cxnId="{0A84C80D-7686-44BA-92AB-D2B3688A5BD1}">
      <dgm:prSet/>
      <dgm:spPr/>
      <dgm:t>
        <a:bodyPr/>
        <a:lstStyle/>
        <a:p>
          <a:endParaRPr lang="ru-RU"/>
        </a:p>
      </dgm:t>
    </dgm:pt>
    <dgm:pt modelId="{81F4D307-AAC3-4B2C-8627-D123B85532E8}" type="sibTrans" cxnId="{0A84C80D-7686-44BA-92AB-D2B3688A5BD1}">
      <dgm:prSet/>
      <dgm:spPr/>
      <dgm:t>
        <a:bodyPr/>
        <a:lstStyle/>
        <a:p>
          <a:endParaRPr lang="ru-RU"/>
        </a:p>
      </dgm:t>
    </dgm:pt>
    <dgm:pt modelId="{0FBB44F2-CF6E-4C2B-8C7C-6A2D9252C82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настоящее время практикуются две системы летоисчисления.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FB80D07-3191-48E9-A701-F0F4D3976B6E}" type="parTrans" cxnId="{5E03681E-BFC3-46DD-8CB0-BD3D3DDD13FC}">
      <dgm:prSet/>
      <dgm:spPr/>
      <dgm:t>
        <a:bodyPr/>
        <a:lstStyle/>
        <a:p>
          <a:endParaRPr lang="ru-RU"/>
        </a:p>
      </dgm:t>
    </dgm:pt>
    <dgm:pt modelId="{EDC3DD5C-2AE8-4603-9C74-08EDD7AEAB0C}" type="sibTrans" cxnId="{5E03681E-BFC3-46DD-8CB0-BD3D3DDD13FC}">
      <dgm:prSet/>
      <dgm:spPr/>
      <dgm:t>
        <a:bodyPr/>
        <a:lstStyle/>
        <a:p>
          <a:endParaRPr lang="ru-RU"/>
        </a:p>
      </dgm:t>
    </dgm:pt>
    <dgm:pt modelId="{44B5C6E6-E48D-47A0-96B0-448C2878D59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Новая эра начинается со дня рождения Иисуса Христа.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B8F2282-5934-49E0-A863-21C1AB9CA2D7}" type="parTrans" cxnId="{25E067F4-BABA-47FE-8D0F-25B4A4313902}">
      <dgm:prSet/>
      <dgm:spPr/>
      <dgm:t>
        <a:bodyPr/>
        <a:lstStyle/>
        <a:p>
          <a:endParaRPr lang="ru-RU"/>
        </a:p>
      </dgm:t>
    </dgm:pt>
    <dgm:pt modelId="{511F222F-370F-401B-8709-F585D608B918}" type="sibTrans" cxnId="{25E067F4-BABA-47FE-8D0F-25B4A4313902}">
      <dgm:prSet/>
      <dgm:spPr/>
      <dgm:t>
        <a:bodyPr/>
        <a:lstStyle/>
        <a:p>
          <a:endParaRPr lang="ru-RU"/>
        </a:p>
      </dgm:t>
    </dgm:pt>
    <dgm:pt modelId="{0906FD91-CF92-4D40-912B-4B8F59E86CA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Исламское летоисчисление ведется от хиджры. </a:t>
          </a:r>
          <a:endParaRPr lang="ru-RU" sz="2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678DD1A9-1038-4E43-9BA5-BA21D4150A1E}" type="parTrans" cxnId="{23814C04-078B-4119-8700-FD891A273257}">
      <dgm:prSet/>
      <dgm:spPr/>
      <dgm:t>
        <a:bodyPr/>
        <a:lstStyle/>
        <a:p>
          <a:endParaRPr lang="ru-RU"/>
        </a:p>
      </dgm:t>
    </dgm:pt>
    <dgm:pt modelId="{707BDB00-DC86-4FA5-AF99-72DA3CE0C12D}" type="sibTrans" cxnId="{23814C04-078B-4119-8700-FD891A273257}">
      <dgm:prSet/>
      <dgm:spPr/>
      <dgm:t>
        <a:bodyPr/>
        <a:lstStyle/>
        <a:p>
          <a:endParaRPr lang="ru-RU"/>
        </a:p>
      </dgm:t>
    </dgm:pt>
    <dgm:pt modelId="{581F5D5D-934B-4237-A7F4-2E43682AE493}" type="pres">
      <dgm:prSet presAssocID="{5AEA5DF2-BAB0-4681-BF39-87C22855AC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9944F2-E7B5-43A4-9563-5937A274237F}" type="pres">
      <dgm:prSet presAssocID="{5AEA5DF2-BAB0-4681-BF39-87C22855AC29}" presName="Name1" presStyleCnt="0"/>
      <dgm:spPr/>
      <dgm:t>
        <a:bodyPr/>
        <a:lstStyle/>
        <a:p>
          <a:endParaRPr lang="ru-RU"/>
        </a:p>
      </dgm:t>
    </dgm:pt>
    <dgm:pt modelId="{D567C730-DD68-46E1-A22A-F176D2A2CC66}" type="pres">
      <dgm:prSet presAssocID="{5AEA5DF2-BAB0-4681-BF39-87C22855AC29}" presName="cycle" presStyleCnt="0"/>
      <dgm:spPr/>
      <dgm:t>
        <a:bodyPr/>
        <a:lstStyle/>
        <a:p>
          <a:endParaRPr lang="ru-RU"/>
        </a:p>
      </dgm:t>
    </dgm:pt>
    <dgm:pt modelId="{A947C46B-5867-4BC9-AC38-E6C9A369784B}" type="pres">
      <dgm:prSet presAssocID="{5AEA5DF2-BAB0-4681-BF39-87C22855AC29}" presName="srcNode" presStyleLbl="node1" presStyleIdx="0" presStyleCnt="5"/>
      <dgm:spPr/>
      <dgm:t>
        <a:bodyPr/>
        <a:lstStyle/>
        <a:p>
          <a:endParaRPr lang="ru-RU"/>
        </a:p>
      </dgm:t>
    </dgm:pt>
    <dgm:pt modelId="{4A1618EA-520F-43B1-93E8-4B42C32CC5B3}" type="pres">
      <dgm:prSet presAssocID="{5AEA5DF2-BAB0-4681-BF39-87C22855AC29}" presName="conn" presStyleLbl="parChTrans1D2" presStyleIdx="0" presStyleCnt="1"/>
      <dgm:spPr/>
      <dgm:t>
        <a:bodyPr/>
        <a:lstStyle/>
        <a:p>
          <a:endParaRPr lang="ru-RU"/>
        </a:p>
      </dgm:t>
    </dgm:pt>
    <dgm:pt modelId="{2A6841A8-B287-4420-83C0-236A8FC65C88}" type="pres">
      <dgm:prSet presAssocID="{5AEA5DF2-BAB0-4681-BF39-87C22855AC29}" presName="extraNode" presStyleLbl="node1" presStyleIdx="0" presStyleCnt="5"/>
      <dgm:spPr/>
      <dgm:t>
        <a:bodyPr/>
        <a:lstStyle/>
        <a:p>
          <a:endParaRPr lang="ru-RU"/>
        </a:p>
      </dgm:t>
    </dgm:pt>
    <dgm:pt modelId="{86E7A872-48A4-4919-8E3D-ABD06DE8A46D}" type="pres">
      <dgm:prSet presAssocID="{5AEA5DF2-BAB0-4681-BF39-87C22855AC29}" presName="dstNode" presStyleLbl="node1" presStyleIdx="0" presStyleCnt="5"/>
      <dgm:spPr/>
      <dgm:t>
        <a:bodyPr/>
        <a:lstStyle/>
        <a:p>
          <a:endParaRPr lang="ru-RU"/>
        </a:p>
      </dgm:t>
    </dgm:pt>
    <dgm:pt modelId="{AE2E0BAB-0D3F-468D-8886-FA1976F6F373}" type="pres">
      <dgm:prSet presAssocID="{F5D4BDFC-961E-4984-B4A7-5587A400015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05F86-8E3C-421C-82A6-6EFF04F1D676}" type="pres">
      <dgm:prSet presAssocID="{F5D4BDFC-961E-4984-B4A7-5587A4000157}" presName="accent_1" presStyleCnt="0"/>
      <dgm:spPr/>
      <dgm:t>
        <a:bodyPr/>
        <a:lstStyle/>
        <a:p>
          <a:endParaRPr lang="ru-RU"/>
        </a:p>
      </dgm:t>
    </dgm:pt>
    <dgm:pt modelId="{CBF2B214-68F4-409B-9590-C65D1C84A25E}" type="pres">
      <dgm:prSet presAssocID="{F5D4BDFC-961E-4984-B4A7-5587A4000157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17660733-0A73-4A4E-B173-53329189A1A2}" type="pres">
      <dgm:prSet presAssocID="{8E6C6A83-ED88-4DD5-BB68-ACDC2A29AC4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DE07A-919B-4FB0-81B8-3380AF91500D}" type="pres">
      <dgm:prSet presAssocID="{8E6C6A83-ED88-4DD5-BB68-ACDC2A29AC41}" presName="accent_2" presStyleCnt="0"/>
      <dgm:spPr/>
    </dgm:pt>
    <dgm:pt modelId="{76F36CB4-DC7E-493D-9F93-959DFF435D48}" type="pres">
      <dgm:prSet presAssocID="{8E6C6A83-ED88-4DD5-BB68-ACDC2A29AC41}" presName="accentRepeatNode" presStyleLbl="solidFgAcc1" presStyleIdx="1" presStyleCnt="5"/>
      <dgm:spPr/>
    </dgm:pt>
    <dgm:pt modelId="{A8ECEC38-8463-4D4A-B561-2A638F07D4FC}" type="pres">
      <dgm:prSet presAssocID="{0FBB44F2-CF6E-4C2B-8C7C-6A2D9252C82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370AA-9910-4F15-8512-5DDFED2DB182}" type="pres">
      <dgm:prSet presAssocID="{0FBB44F2-CF6E-4C2B-8C7C-6A2D9252C82F}" presName="accent_3" presStyleCnt="0"/>
      <dgm:spPr/>
    </dgm:pt>
    <dgm:pt modelId="{BD69D534-2511-453F-9D4A-6524C1255E72}" type="pres">
      <dgm:prSet presAssocID="{0FBB44F2-CF6E-4C2B-8C7C-6A2D9252C82F}" presName="accentRepeatNode" presStyleLbl="solidFgAcc1" presStyleIdx="2" presStyleCnt="5"/>
      <dgm:spPr/>
    </dgm:pt>
    <dgm:pt modelId="{B9ED0280-F60A-4DB8-828B-7A677F6C2518}" type="pres">
      <dgm:prSet presAssocID="{44B5C6E6-E48D-47A0-96B0-448C2878D59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EE2E4-D7BA-4BFC-9CD8-ECA5F7F23F5C}" type="pres">
      <dgm:prSet presAssocID="{44B5C6E6-E48D-47A0-96B0-448C2878D594}" presName="accent_4" presStyleCnt="0"/>
      <dgm:spPr/>
    </dgm:pt>
    <dgm:pt modelId="{D08F6C95-A4D8-49CF-8E4E-0CA649FE44DC}" type="pres">
      <dgm:prSet presAssocID="{44B5C6E6-E48D-47A0-96B0-448C2878D594}" presName="accentRepeatNode" presStyleLbl="solidFgAcc1" presStyleIdx="3" presStyleCnt="5"/>
      <dgm:spPr/>
    </dgm:pt>
    <dgm:pt modelId="{0DAE4EE7-8B9B-4217-BE7A-6397D1B8720C}" type="pres">
      <dgm:prSet presAssocID="{0906FD91-CF92-4D40-912B-4B8F59E86CA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2834A-6DE1-4DA8-B152-941B287B05F3}" type="pres">
      <dgm:prSet presAssocID="{0906FD91-CF92-4D40-912B-4B8F59E86CAA}" presName="accent_5" presStyleCnt="0"/>
      <dgm:spPr/>
    </dgm:pt>
    <dgm:pt modelId="{6D2CEBA4-66A5-4874-B6BB-DA8EF2B7E4E3}" type="pres">
      <dgm:prSet presAssocID="{0906FD91-CF92-4D40-912B-4B8F59E86CAA}" presName="accentRepeatNode" presStyleLbl="solidFgAcc1" presStyleIdx="4" presStyleCnt="5"/>
      <dgm:spPr/>
    </dgm:pt>
  </dgm:ptLst>
  <dgm:cxnLst>
    <dgm:cxn modelId="{8D0195B0-5EE5-4B2E-B292-20B0EFB52CF1}" type="presOf" srcId="{0906FD91-CF92-4D40-912B-4B8F59E86CAA}" destId="{0DAE4EE7-8B9B-4217-BE7A-6397D1B8720C}" srcOrd="0" destOrd="0" presId="urn:microsoft.com/office/officeart/2008/layout/VerticalCurvedList"/>
    <dgm:cxn modelId="{5E03681E-BFC3-46DD-8CB0-BD3D3DDD13FC}" srcId="{5AEA5DF2-BAB0-4681-BF39-87C22855AC29}" destId="{0FBB44F2-CF6E-4C2B-8C7C-6A2D9252C82F}" srcOrd="2" destOrd="0" parTransId="{AFB80D07-3191-48E9-A701-F0F4D3976B6E}" sibTransId="{EDC3DD5C-2AE8-4603-9C74-08EDD7AEAB0C}"/>
    <dgm:cxn modelId="{2DCF311F-ECDC-418C-94F5-490541A6647C}" type="presOf" srcId="{0FBB44F2-CF6E-4C2B-8C7C-6A2D9252C82F}" destId="{A8ECEC38-8463-4D4A-B561-2A638F07D4FC}" srcOrd="0" destOrd="0" presId="urn:microsoft.com/office/officeart/2008/layout/VerticalCurvedList"/>
    <dgm:cxn modelId="{DE736E34-EE81-4C34-A715-4185D520DF62}" type="presOf" srcId="{DC019EE3-A840-46F0-A75F-09F258A8D9A3}" destId="{4A1618EA-520F-43B1-93E8-4B42C32CC5B3}" srcOrd="0" destOrd="0" presId="urn:microsoft.com/office/officeart/2008/layout/VerticalCurvedList"/>
    <dgm:cxn modelId="{6A912869-9199-4471-8A4D-32B97341B04C}" type="presOf" srcId="{5AEA5DF2-BAB0-4681-BF39-87C22855AC29}" destId="{581F5D5D-934B-4237-A7F4-2E43682AE493}" srcOrd="0" destOrd="0" presId="urn:microsoft.com/office/officeart/2008/layout/VerticalCurvedList"/>
    <dgm:cxn modelId="{44AF7BAE-FA4A-43AD-A651-3C5DBB296A24}" type="presOf" srcId="{44B5C6E6-E48D-47A0-96B0-448C2878D594}" destId="{B9ED0280-F60A-4DB8-828B-7A677F6C2518}" srcOrd="0" destOrd="0" presId="urn:microsoft.com/office/officeart/2008/layout/VerticalCurvedList"/>
    <dgm:cxn modelId="{F03AFAE9-C613-42BD-8193-479E37BFFB2E}" type="presOf" srcId="{F5D4BDFC-961E-4984-B4A7-5587A4000157}" destId="{AE2E0BAB-0D3F-468D-8886-FA1976F6F373}" srcOrd="0" destOrd="0" presId="urn:microsoft.com/office/officeart/2008/layout/VerticalCurvedList"/>
    <dgm:cxn modelId="{AB444D12-48CD-4730-BC91-68C755FB362B}" type="presOf" srcId="{8E6C6A83-ED88-4DD5-BB68-ACDC2A29AC41}" destId="{17660733-0A73-4A4E-B173-53329189A1A2}" srcOrd="0" destOrd="0" presId="urn:microsoft.com/office/officeart/2008/layout/VerticalCurvedList"/>
    <dgm:cxn modelId="{25E067F4-BABA-47FE-8D0F-25B4A4313902}" srcId="{5AEA5DF2-BAB0-4681-BF39-87C22855AC29}" destId="{44B5C6E6-E48D-47A0-96B0-448C2878D594}" srcOrd="3" destOrd="0" parTransId="{CB8F2282-5934-49E0-A863-21C1AB9CA2D7}" sibTransId="{511F222F-370F-401B-8709-F585D608B918}"/>
    <dgm:cxn modelId="{B9B2356B-0BA3-47EE-978C-7E4E6A6A25A3}" srcId="{5AEA5DF2-BAB0-4681-BF39-87C22855AC29}" destId="{F5D4BDFC-961E-4984-B4A7-5587A4000157}" srcOrd="0" destOrd="0" parTransId="{402596CD-254C-4E5E-BA25-FAB7B2CE15BE}" sibTransId="{DC019EE3-A840-46F0-A75F-09F258A8D9A3}"/>
    <dgm:cxn modelId="{23814C04-078B-4119-8700-FD891A273257}" srcId="{5AEA5DF2-BAB0-4681-BF39-87C22855AC29}" destId="{0906FD91-CF92-4D40-912B-4B8F59E86CAA}" srcOrd="4" destOrd="0" parTransId="{678DD1A9-1038-4E43-9BA5-BA21D4150A1E}" sibTransId="{707BDB00-DC86-4FA5-AF99-72DA3CE0C12D}"/>
    <dgm:cxn modelId="{0A84C80D-7686-44BA-92AB-D2B3688A5BD1}" srcId="{5AEA5DF2-BAB0-4681-BF39-87C22855AC29}" destId="{8E6C6A83-ED88-4DD5-BB68-ACDC2A29AC41}" srcOrd="1" destOrd="0" parTransId="{DF6EDC2C-3DF1-4327-AC77-2938A1E51851}" sibTransId="{81F4D307-AAC3-4B2C-8627-D123B85532E8}"/>
    <dgm:cxn modelId="{FCF3F46E-1879-4FF1-A7FF-17C1B173E5CA}" type="presParOf" srcId="{581F5D5D-934B-4237-A7F4-2E43682AE493}" destId="{619944F2-E7B5-43A4-9563-5937A274237F}" srcOrd="0" destOrd="0" presId="urn:microsoft.com/office/officeart/2008/layout/VerticalCurvedList"/>
    <dgm:cxn modelId="{6301C7E0-403F-45AB-9F9D-EE6345FBB945}" type="presParOf" srcId="{619944F2-E7B5-43A4-9563-5937A274237F}" destId="{D567C730-DD68-46E1-A22A-F176D2A2CC66}" srcOrd="0" destOrd="0" presId="urn:microsoft.com/office/officeart/2008/layout/VerticalCurvedList"/>
    <dgm:cxn modelId="{3447D4E6-9055-4C84-B310-56003B8E624C}" type="presParOf" srcId="{D567C730-DD68-46E1-A22A-F176D2A2CC66}" destId="{A947C46B-5867-4BC9-AC38-E6C9A369784B}" srcOrd="0" destOrd="0" presId="urn:microsoft.com/office/officeart/2008/layout/VerticalCurvedList"/>
    <dgm:cxn modelId="{EDE27B29-F423-409D-8C27-5AA53FDA6766}" type="presParOf" srcId="{D567C730-DD68-46E1-A22A-F176D2A2CC66}" destId="{4A1618EA-520F-43B1-93E8-4B42C32CC5B3}" srcOrd="1" destOrd="0" presId="urn:microsoft.com/office/officeart/2008/layout/VerticalCurvedList"/>
    <dgm:cxn modelId="{619AF4A7-ADBE-4FC8-A0B9-241084F0A832}" type="presParOf" srcId="{D567C730-DD68-46E1-A22A-F176D2A2CC66}" destId="{2A6841A8-B287-4420-83C0-236A8FC65C88}" srcOrd="2" destOrd="0" presId="urn:microsoft.com/office/officeart/2008/layout/VerticalCurvedList"/>
    <dgm:cxn modelId="{15090C85-078C-42A7-AEDC-E1FCA9255FAE}" type="presParOf" srcId="{D567C730-DD68-46E1-A22A-F176D2A2CC66}" destId="{86E7A872-48A4-4919-8E3D-ABD06DE8A46D}" srcOrd="3" destOrd="0" presId="urn:microsoft.com/office/officeart/2008/layout/VerticalCurvedList"/>
    <dgm:cxn modelId="{0EA7F412-6418-47CA-9E39-7CE73E812810}" type="presParOf" srcId="{619944F2-E7B5-43A4-9563-5937A274237F}" destId="{AE2E0BAB-0D3F-468D-8886-FA1976F6F373}" srcOrd="1" destOrd="0" presId="urn:microsoft.com/office/officeart/2008/layout/VerticalCurvedList"/>
    <dgm:cxn modelId="{166BFA9B-B3DA-4A94-821F-4DE2515AB83E}" type="presParOf" srcId="{619944F2-E7B5-43A4-9563-5937A274237F}" destId="{A1705F86-8E3C-421C-82A6-6EFF04F1D676}" srcOrd="2" destOrd="0" presId="urn:microsoft.com/office/officeart/2008/layout/VerticalCurvedList"/>
    <dgm:cxn modelId="{827A2937-F818-422E-A3A1-84D4FBA4693B}" type="presParOf" srcId="{A1705F86-8E3C-421C-82A6-6EFF04F1D676}" destId="{CBF2B214-68F4-409B-9590-C65D1C84A25E}" srcOrd="0" destOrd="0" presId="urn:microsoft.com/office/officeart/2008/layout/VerticalCurvedList"/>
    <dgm:cxn modelId="{232B971B-4096-498B-AE2D-49E6E90FFC2A}" type="presParOf" srcId="{619944F2-E7B5-43A4-9563-5937A274237F}" destId="{17660733-0A73-4A4E-B173-53329189A1A2}" srcOrd="3" destOrd="0" presId="urn:microsoft.com/office/officeart/2008/layout/VerticalCurvedList"/>
    <dgm:cxn modelId="{A74607B2-BDB3-4824-98E4-199AE4E18384}" type="presParOf" srcId="{619944F2-E7B5-43A4-9563-5937A274237F}" destId="{A31DE07A-919B-4FB0-81B8-3380AF91500D}" srcOrd="4" destOrd="0" presId="urn:microsoft.com/office/officeart/2008/layout/VerticalCurvedList"/>
    <dgm:cxn modelId="{6E93898B-55F1-47A4-88CB-29C83132DAA7}" type="presParOf" srcId="{A31DE07A-919B-4FB0-81B8-3380AF91500D}" destId="{76F36CB4-DC7E-493D-9F93-959DFF435D48}" srcOrd="0" destOrd="0" presId="urn:microsoft.com/office/officeart/2008/layout/VerticalCurvedList"/>
    <dgm:cxn modelId="{7D4B92CE-78BD-47DD-82B6-5C13AB174966}" type="presParOf" srcId="{619944F2-E7B5-43A4-9563-5937A274237F}" destId="{A8ECEC38-8463-4D4A-B561-2A638F07D4FC}" srcOrd="5" destOrd="0" presId="urn:microsoft.com/office/officeart/2008/layout/VerticalCurvedList"/>
    <dgm:cxn modelId="{7F674D67-91E7-4AE0-9EFC-3A6BA0BA43EE}" type="presParOf" srcId="{619944F2-E7B5-43A4-9563-5937A274237F}" destId="{415370AA-9910-4F15-8512-5DDFED2DB182}" srcOrd="6" destOrd="0" presId="urn:microsoft.com/office/officeart/2008/layout/VerticalCurvedList"/>
    <dgm:cxn modelId="{4C9799D1-5049-4931-A327-FCDFCBEDAC0B}" type="presParOf" srcId="{415370AA-9910-4F15-8512-5DDFED2DB182}" destId="{BD69D534-2511-453F-9D4A-6524C1255E72}" srcOrd="0" destOrd="0" presId="urn:microsoft.com/office/officeart/2008/layout/VerticalCurvedList"/>
    <dgm:cxn modelId="{4A99F590-95F8-48D9-B7EA-EB17ED52243B}" type="presParOf" srcId="{619944F2-E7B5-43A4-9563-5937A274237F}" destId="{B9ED0280-F60A-4DB8-828B-7A677F6C2518}" srcOrd="7" destOrd="0" presId="urn:microsoft.com/office/officeart/2008/layout/VerticalCurvedList"/>
    <dgm:cxn modelId="{9B24BE42-FD63-460C-AE33-7F4DEF06447B}" type="presParOf" srcId="{619944F2-E7B5-43A4-9563-5937A274237F}" destId="{F3DEE2E4-D7BA-4BFC-9CD8-ECA5F7F23F5C}" srcOrd="8" destOrd="0" presId="urn:microsoft.com/office/officeart/2008/layout/VerticalCurvedList"/>
    <dgm:cxn modelId="{002F3736-ECF4-4BED-BD6A-404D9A70DB50}" type="presParOf" srcId="{F3DEE2E4-D7BA-4BFC-9CD8-ECA5F7F23F5C}" destId="{D08F6C95-A4D8-49CF-8E4E-0CA649FE44DC}" srcOrd="0" destOrd="0" presId="urn:microsoft.com/office/officeart/2008/layout/VerticalCurvedList"/>
    <dgm:cxn modelId="{09A121D0-BB71-42A8-9CE0-5A6B0FBC5B27}" type="presParOf" srcId="{619944F2-E7B5-43A4-9563-5937A274237F}" destId="{0DAE4EE7-8B9B-4217-BE7A-6397D1B8720C}" srcOrd="9" destOrd="0" presId="urn:microsoft.com/office/officeart/2008/layout/VerticalCurvedList"/>
    <dgm:cxn modelId="{C7051059-81A4-42FF-B033-D51702383D69}" type="presParOf" srcId="{619944F2-E7B5-43A4-9563-5937A274237F}" destId="{A3A2834A-6DE1-4DA8-B152-941B287B05F3}" srcOrd="10" destOrd="0" presId="urn:microsoft.com/office/officeart/2008/layout/VerticalCurvedList"/>
    <dgm:cxn modelId="{4E9B565B-E15B-411C-981C-6BEEF23DB497}" type="presParOf" srcId="{A3A2834A-6DE1-4DA8-B152-941B287B05F3}" destId="{6D2CEBA4-66A5-4874-B6BB-DA8EF2B7E4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618EA-520F-43B1-93E8-4B42C32CC5B3}">
      <dsp:nvSpPr>
        <dsp:cNvPr id="0" name=""/>
        <dsp:cNvSpPr/>
      </dsp:nvSpPr>
      <dsp:spPr>
        <a:xfrm>
          <a:off x="-7002694" y="-1070542"/>
          <a:ext cx="8333772" cy="8333772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0BAB-0D3F-468D-8886-FA1976F6F373}">
      <dsp:nvSpPr>
        <dsp:cNvPr id="0" name=""/>
        <dsp:cNvSpPr/>
      </dsp:nvSpPr>
      <dsp:spPr>
        <a:xfrm>
          <a:off x="581241" y="386919"/>
          <a:ext cx="11521951" cy="77433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14627" tIns="50800" rIns="50800" bIns="508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Новая эра («исходное число») -</a:t>
          </a:r>
          <a:r>
            <a:rPr lang="ru-RU" sz="24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летоисчисление, принятое и                              применяемое  сегодня многими странами мира.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1241" y="386919"/>
        <a:ext cx="11521951" cy="774333"/>
      </dsp:txXfrm>
    </dsp:sp>
    <dsp:sp modelId="{CBF2B214-68F4-409B-9590-C65D1C84A25E}">
      <dsp:nvSpPr>
        <dsp:cNvPr id="0" name=""/>
        <dsp:cNvSpPr/>
      </dsp:nvSpPr>
      <dsp:spPr>
        <a:xfrm>
          <a:off x="97283" y="290127"/>
          <a:ext cx="967917" cy="967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60733-0A73-4A4E-B173-53329189A1A2}">
      <dsp:nvSpPr>
        <dsp:cNvPr id="0" name=""/>
        <dsp:cNvSpPr/>
      </dsp:nvSpPr>
      <dsp:spPr>
        <a:xfrm>
          <a:off x="1136106" y="1548048"/>
          <a:ext cx="10967086" cy="774333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1462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Хиджра</a:t>
          </a: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- исламское летоисчисление.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1136106" y="1548048"/>
        <a:ext cx="10967086" cy="774333"/>
      </dsp:txXfrm>
    </dsp:sp>
    <dsp:sp modelId="{76F36CB4-DC7E-493D-9F93-959DFF435D48}">
      <dsp:nvSpPr>
        <dsp:cNvPr id="0" name=""/>
        <dsp:cNvSpPr/>
      </dsp:nvSpPr>
      <dsp:spPr>
        <a:xfrm>
          <a:off x="652148" y="1451256"/>
          <a:ext cx="967917" cy="967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CEC38-8463-4D4A-B561-2A638F07D4FC}">
      <dsp:nvSpPr>
        <dsp:cNvPr id="0" name=""/>
        <dsp:cNvSpPr/>
      </dsp:nvSpPr>
      <dsp:spPr>
        <a:xfrm>
          <a:off x="1306405" y="2709177"/>
          <a:ext cx="10796787" cy="774333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1462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настоящее время практикуются две системы летоисчисления.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306405" y="2709177"/>
        <a:ext cx="10796787" cy="774333"/>
      </dsp:txXfrm>
    </dsp:sp>
    <dsp:sp modelId="{BD69D534-2511-453F-9D4A-6524C1255E72}">
      <dsp:nvSpPr>
        <dsp:cNvPr id="0" name=""/>
        <dsp:cNvSpPr/>
      </dsp:nvSpPr>
      <dsp:spPr>
        <a:xfrm>
          <a:off x="822447" y="2612385"/>
          <a:ext cx="967917" cy="967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D0280-F60A-4DB8-828B-7A677F6C2518}">
      <dsp:nvSpPr>
        <dsp:cNvPr id="0" name=""/>
        <dsp:cNvSpPr/>
      </dsp:nvSpPr>
      <dsp:spPr>
        <a:xfrm>
          <a:off x="1136106" y="3870306"/>
          <a:ext cx="10967086" cy="774333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1462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Новая эра начинается со дня рождения Иисуса Христа.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136106" y="3870306"/>
        <a:ext cx="10967086" cy="774333"/>
      </dsp:txXfrm>
    </dsp:sp>
    <dsp:sp modelId="{D08F6C95-A4D8-49CF-8E4E-0CA649FE44DC}">
      <dsp:nvSpPr>
        <dsp:cNvPr id="0" name=""/>
        <dsp:cNvSpPr/>
      </dsp:nvSpPr>
      <dsp:spPr>
        <a:xfrm>
          <a:off x="652148" y="3773514"/>
          <a:ext cx="967917" cy="967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E4EE7-8B9B-4217-BE7A-6397D1B8720C}">
      <dsp:nvSpPr>
        <dsp:cNvPr id="0" name=""/>
        <dsp:cNvSpPr/>
      </dsp:nvSpPr>
      <dsp:spPr>
        <a:xfrm>
          <a:off x="581241" y="5031435"/>
          <a:ext cx="11521951" cy="774333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14627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Исламское летоисчисление ведется от хиджры. </a:t>
          </a:r>
          <a:endParaRPr lang="ru-RU" sz="2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81241" y="5031435"/>
        <a:ext cx="11521951" cy="774333"/>
      </dsp:txXfrm>
    </dsp:sp>
    <dsp:sp modelId="{6D2CEBA4-66A5-4874-B6BB-DA8EF2B7E4E3}">
      <dsp:nvSpPr>
        <dsp:cNvPr id="0" name=""/>
        <dsp:cNvSpPr/>
      </dsp:nvSpPr>
      <dsp:spPr>
        <a:xfrm>
          <a:off x="97283" y="4934643"/>
          <a:ext cx="967917" cy="967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62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16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77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77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776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795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09600" y="1600206"/>
            <a:ext cx="53848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C6427-687C-4EF2-AD9F-B2034E4F1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508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2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5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5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5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Microsoft_Office_PowerPoint2.sld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USER\Desktop\1%20&#1095;&#1077;&#1090;&#1074;&#1077;&#1088;&#1090;&#1100;%20&#1074;&#1080;&#1076;&#1077;&#1086;&#1091;&#1088;&#1086;&#1082;&#1080;\5&#1082;&#1083;&#1072;&#1089;&#1089;%206\&#1084;&#1091;&#1089;&#1082;&#1072;&#1083;&#1077;&#1085;&#1089;&#1082;&#1086;&#1077;%20&#1083;&#1077;&#1090;&#1086;&#1080;&#1089;&#1095;&#1080;&#1089;&#1083;&#1077;&#1085;&#1080;&#1077;.mp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323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127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15480" y="2852936"/>
            <a:ext cx="9793088" cy="2631674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</a:t>
            </a: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  «ЛЕТОИСЧИСЛЕНИЕ  </a:t>
            </a: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endParaRPr lang="ru-RU" sz="45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7070" defTabSz="1161087">
              <a:lnSpc>
                <a:spcPts val="3936"/>
              </a:lnSpc>
              <a:spcBef>
                <a:spcPts val="222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  В  ИСТОРИИ».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826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078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93" y="1146323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23396" y="2493044"/>
            <a:ext cx="768629" cy="28801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2480">
            <a:off x="7748534" y="2726501"/>
            <a:ext cx="4117764" cy="35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2351587" y="1268760"/>
          <a:ext cx="7658100" cy="2664296"/>
        </p:xfrm>
        <a:graphic>
          <a:graphicData uri="http://schemas.openxmlformats.org/presentationml/2006/ole">
            <p:oleObj spid="_x0000_s3076" name="Image" r:id="rId3" imgW="4229690" imgH="2704762" progId="">
              <p:embed/>
            </p:oleObj>
          </a:graphicData>
        </a:graphic>
      </p:graphicFrame>
      <p:sp>
        <p:nvSpPr>
          <p:cNvPr id="112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63352" y="4293096"/>
            <a:ext cx="11618384" cy="2204864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Историческое время удобно считать по порядку. Но нужно знать точку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отсчёта. Какой год считать первым?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Древние люди вели счёт времени от памятного события. В древних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царствах счёт вели по годам правления царей. В разных странах у разных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народов был разный счёт лет.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СЧИТАЛИ В ДРЕВНОСТИ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Cj04129920000[1]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1372" y="2168204"/>
            <a:ext cx="4224469" cy="19088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разных народов было своё  </a:t>
            </a:r>
            <a:r>
              <a:rPr lang="ru-RU" sz="3600" b="1" u="sng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летоисчисление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381" y="1671194"/>
            <a:ext cx="38494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Древний Египет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3955" y="3573023"/>
            <a:ext cx="32431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Древний Рим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0226" y="1628801"/>
            <a:ext cx="39004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Древняя Греция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2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1373" y="2212270"/>
            <a:ext cx="2400267" cy="2063029"/>
          </a:xfrm>
          <a:prstGeom prst="rect">
            <a:avLst/>
          </a:prstGeom>
        </p:spPr>
      </p:pic>
      <p:pic>
        <p:nvPicPr>
          <p:cNvPr id="15" name="Рисунок 14" descr="28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48128" y="2204879"/>
            <a:ext cx="3360373" cy="1327005"/>
          </a:xfrm>
          <a:prstGeom prst="rect">
            <a:avLst/>
          </a:prstGeom>
        </p:spPr>
      </p:pic>
      <p:pic>
        <p:nvPicPr>
          <p:cNvPr id="16" name="Рисунок 15" descr="27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264352" y="2564904"/>
            <a:ext cx="2645192" cy="1944216"/>
          </a:xfrm>
          <a:prstGeom prst="rect">
            <a:avLst/>
          </a:prstGeom>
        </p:spPr>
      </p:pic>
      <p:pic>
        <p:nvPicPr>
          <p:cNvPr id="17" name="Рисунок 16" descr="F5CD33AE21734ADB85D2861F5D391224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128448" y="2276872"/>
            <a:ext cx="1487488" cy="557808"/>
          </a:xfrm>
          <a:prstGeom prst="rect">
            <a:avLst/>
          </a:prstGeom>
        </p:spPr>
      </p:pic>
      <p:pic>
        <p:nvPicPr>
          <p:cNvPr id="19" name="Рисунок 18" descr="rome_icon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151784" y="4293096"/>
            <a:ext cx="3584397" cy="2016224"/>
          </a:xfrm>
          <a:prstGeom prst="rect">
            <a:avLst/>
          </a:prstGeom>
        </p:spPr>
      </p:pic>
      <p:pic>
        <p:nvPicPr>
          <p:cNvPr id="18" name="Рисунок 17" descr="29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7176120" y="3861062"/>
            <a:ext cx="1695656" cy="22992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958" y="4149081"/>
            <a:ext cx="40469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Начало 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правления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нового фараона</a:t>
            </a:r>
            <a:endParaRPr lang="ru-RU" sz="3600" b="1" dirty="0">
              <a:solidFill>
                <a:srgbClr val="99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65720" y="4275108"/>
            <a:ext cx="2825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Первая 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Олимпиада</a:t>
            </a:r>
            <a:endParaRPr lang="ru-RU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6974" y="6074146"/>
            <a:ext cx="4419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Основание города</a:t>
            </a:r>
            <a:endParaRPr lang="ru-RU" sz="36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61"/>
          <p:cNvSpPr txBox="1">
            <a:spLocks noChangeArrowheads="1"/>
          </p:cNvSpPr>
          <p:nvPr/>
        </p:nvSpPr>
        <p:spPr bwMode="auto">
          <a:xfrm>
            <a:off x="719404" y="5445238"/>
            <a:ext cx="10849205" cy="1328023"/>
          </a:xfrm>
          <a:prstGeom prst="roundRect">
            <a:avLst/>
          </a:prstGeom>
          <a:ln w="28575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Отсчет времени в нашем календаре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начинается с рождения 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Иисуса Христа.</a:t>
            </a:r>
            <a:endParaRPr lang="ru-RU" sz="3600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1345" y="1700808"/>
            <a:ext cx="4608512" cy="33123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Христианская церковь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предложила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baseline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создать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единую систему отсчёта лет.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Содержимое 5" descr="31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5880" y="1196752"/>
            <a:ext cx="6557872" cy="4248000"/>
          </a:xfrm>
          <a:effectLst>
            <a:softEdge rad="1270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5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ЛЕТОИСЧИСЛЕНИЕ В ИСТОРИИ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681" y="980728"/>
            <a:ext cx="5393979" cy="20522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 Box 261"/>
          <p:cNvSpPr txBox="1">
            <a:spLocks noChangeArrowheads="1"/>
          </p:cNvSpPr>
          <p:nvPr/>
        </p:nvSpPr>
        <p:spPr bwMode="auto">
          <a:xfrm>
            <a:off x="6384033" y="3933057"/>
            <a:ext cx="5280587" cy="2826306"/>
          </a:xfrm>
          <a:prstGeom prst="roundRect">
            <a:avLst/>
          </a:prstGeom>
          <a:ln w="28575">
            <a:solidFill>
              <a:srgbClr val="0070C0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События, которые свершились после рождения Христа, относятся к</a:t>
            </a:r>
            <a:r>
              <a:rPr lang="ru-RU" sz="3200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нашей эре.</a:t>
            </a:r>
            <a:endParaRPr lang="ru-RU" sz="32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9403" y="11663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 Box 263"/>
          <p:cNvSpPr txBox="1">
            <a:spLocks noChangeArrowheads="1"/>
          </p:cNvSpPr>
          <p:nvPr/>
        </p:nvSpPr>
        <p:spPr bwMode="auto">
          <a:xfrm>
            <a:off x="431800" y="3133901"/>
            <a:ext cx="5376333" cy="584775"/>
          </a:xfrm>
          <a:prstGeom prst="rect">
            <a:avLst/>
          </a:prstGeom>
          <a:solidFill>
            <a:srgbClr val="00FF00">
              <a:alpha val="37000"/>
            </a:srgb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до нашей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эры                                                                        </a:t>
            </a:r>
            <a:endParaRPr lang="ru-RU" sz="32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64"/>
          <p:cNvSpPr txBox="1">
            <a:spLocks noChangeArrowheads="1"/>
          </p:cNvSpPr>
          <p:nvPr/>
        </p:nvSpPr>
        <p:spPr bwMode="auto">
          <a:xfrm>
            <a:off x="6288619" y="3133901"/>
            <a:ext cx="5473700" cy="584775"/>
          </a:xfrm>
          <a:prstGeom prst="rect">
            <a:avLst/>
          </a:prstGeom>
          <a:solidFill>
            <a:srgbClr val="33CCCC">
              <a:alpha val="24001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наша эра</a:t>
            </a:r>
          </a:p>
        </p:txBody>
      </p:sp>
      <p:sp>
        <p:nvSpPr>
          <p:cNvPr id="13" name="Text Box 261"/>
          <p:cNvSpPr txBox="1">
            <a:spLocks noChangeArrowheads="1"/>
          </p:cNvSpPr>
          <p:nvPr/>
        </p:nvSpPr>
        <p:spPr bwMode="auto">
          <a:xfrm>
            <a:off x="431373" y="4228252"/>
            <a:ext cx="5280587" cy="2281476"/>
          </a:xfrm>
          <a:prstGeom prst="roundRect">
            <a:avLst/>
          </a:prstGeom>
          <a:ln w="28575"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То, что произошло раньше этого времени, случилось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нашей эры.</a:t>
            </a:r>
            <a:endParaRPr lang="ru-RU" sz="3200" b="1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65"/>
          <p:cNvSpPr>
            <a:spLocks noChangeAspect="1" noChangeArrowheads="1"/>
          </p:cNvSpPr>
          <p:nvPr/>
        </p:nvSpPr>
        <p:spPr bwMode="auto">
          <a:xfrm>
            <a:off x="5519946" y="2991012"/>
            <a:ext cx="1054431" cy="798028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Р.Х.</a:t>
            </a:r>
          </a:p>
        </p:txBody>
      </p:sp>
      <p:sp>
        <p:nvSpPr>
          <p:cNvPr id="14" name="object 2"/>
          <p:cNvSpPr>
            <a:spLocks/>
          </p:cNvSpPr>
          <p:nvPr/>
        </p:nvSpPr>
        <p:spPr bwMode="auto">
          <a:xfrm>
            <a:off x="16945" y="15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ЛЕТОИСЧИСЛЕНИЕ В ИСТОРИИ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allAtOnce" animBg="1"/>
      <p:bldP spid="11" grpId="0" build="allAtOnce" animBg="1"/>
      <p:bldP spid="13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0889" y="3645352"/>
            <a:ext cx="3111763" cy="2952000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59" name="Рисунок 58" descr="pic_3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35361" y="3467626"/>
            <a:ext cx="2976331" cy="3273757"/>
          </a:xfrm>
          <a:prstGeom prst="rect">
            <a:avLst/>
          </a:prstGeom>
        </p:spPr>
      </p:pic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39194" y="2924190"/>
            <a:ext cx="11618383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28575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191253" y="3644900"/>
            <a:ext cx="48048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5520267" y="3644900"/>
            <a:ext cx="48048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775884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27051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1664951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1032086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887941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753533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232400" y="2349514"/>
            <a:ext cx="26962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/>
                <a:latin typeface="Arial" charset="0"/>
              </a:rPr>
              <a:t>I</a:t>
            </a:r>
            <a:endParaRPr lang="ru-RU" sz="2400" b="1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695701" y="2349514"/>
            <a:ext cx="35458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" charset="0"/>
              </a:rPr>
              <a:t>II</a:t>
            </a:r>
            <a:endParaRPr lang="ru-RU" sz="24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159001" y="2349514"/>
            <a:ext cx="43954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" charset="0"/>
              </a:rPr>
              <a:t>III</a:t>
            </a:r>
            <a:endParaRPr lang="ru-RU" sz="24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814917" y="2349514"/>
            <a:ext cx="47481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" charset="0"/>
              </a:rPr>
              <a:t>IV</a:t>
            </a:r>
            <a:endParaRPr lang="ru-RU" sz="24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576486" y="2349514"/>
            <a:ext cx="26962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" charset="0"/>
              </a:rPr>
              <a:t>I</a:t>
            </a:r>
            <a:endParaRPr lang="ru-RU" sz="24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7920567" y="2349514"/>
            <a:ext cx="35458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" charset="0"/>
              </a:rPr>
              <a:t>II</a:t>
            </a:r>
            <a:endParaRPr lang="ru-RU" sz="24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9264651" y="2349514"/>
            <a:ext cx="43954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" charset="0"/>
              </a:rPr>
              <a:t>III</a:t>
            </a:r>
            <a:endParaRPr lang="ru-RU" sz="24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0608733" y="2349514"/>
            <a:ext cx="47481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" charset="0"/>
              </a:rPr>
              <a:t>IV</a:t>
            </a:r>
            <a:endParaRPr lang="ru-RU" sz="24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6191261" y="1557339"/>
            <a:ext cx="5761567" cy="523220"/>
          </a:xfrm>
          <a:prstGeom prst="rect">
            <a:avLst/>
          </a:prstGeom>
          <a:solidFill>
            <a:srgbClr val="33CCCC">
              <a:alpha val="24001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Arial" charset="0"/>
              </a:rPr>
              <a:t>НАША Э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РА</a:t>
            </a:r>
            <a:endParaRPr lang="ru-RU" sz="28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39194" y="1557339"/>
            <a:ext cx="5761567" cy="523220"/>
          </a:xfrm>
          <a:prstGeom prst="rect">
            <a:avLst/>
          </a:prstGeom>
          <a:solidFill>
            <a:srgbClr val="00FF00">
              <a:alpha val="37000"/>
            </a:srgb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Arial" charset="0"/>
              </a:rPr>
              <a:t>ДО НАШЕЙ ЭРЫ</a:t>
            </a:r>
            <a:endParaRPr lang="ru-RU" sz="28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176185" y="3500438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734733" y="3500438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200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295400" y="3500438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300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0" y="3500438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effectLst/>
                <a:latin typeface="Arial" charset="0"/>
              </a:rPr>
              <a:t>400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7056967" y="3500438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8401051" y="3500438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200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9840385" y="3500438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300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11267017" y="3500438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400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944535" y="4579938"/>
            <a:ext cx="2784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Arial" charset="0"/>
              </a:rPr>
              <a:t>1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век = 100 лет</a:t>
            </a:r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0960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096000" y="1196990"/>
            <a:ext cx="0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215228" y="2924944"/>
            <a:ext cx="1441449" cy="468000"/>
          </a:xfrm>
          <a:prstGeom prst="rect">
            <a:avLst/>
          </a:prstGeom>
          <a:solidFill>
            <a:srgbClr val="99CC00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21521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65666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" name="AutoShape 265"/>
          <p:cNvSpPr>
            <a:spLocks noChangeAspect="1" noChangeArrowheads="1"/>
          </p:cNvSpPr>
          <p:nvPr/>
        </p:nvSpPr>
        <p:spPr bwMode="auto">
          <a:xfrm>
            <a:off x="5615957" y="1412779"/>
            <a:ext cx="958849" cy="719137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Р.Х.</a:t>
            </a:r>
          </a:p>
        </p:txBody>
      </p:sp>
      <p:sp>
        <p:nvSpPr>
          <p:cNvPr id="40" name="object 2"/>
          <p:cNvSpPr>
            <a:spLocks/>
          </p:cNvSpPr>
          <p:nvPr/>
        </p:nvSpPr>
        <p:spPr bwMode="auto">
          <a:xfrm>
            <a:off x="16945" y="15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ЛЕНТА ВРЕМЕНИ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01181 0.22847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6" grpId="0" animBg="1"/>
      <p:bldP spid="2057" grpId="0" animBg="1"/>
      <p:bldP spid="2060" grpId="0" animBg="1"/>
      <p:bldP spid="2061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  <p:bldP spid="2081" grpId="0" animBg="1"/>
      <p:bldP spid="2082" grpId="0" animBg="1"/>
      <p:bldP spid="2083" grpId="0" animBg="1"/>
      <p:bldP spid="2084" grpId="0" animBg="1"/>
      <p:bldP spid="2086" grpId="0"/>
      <p:bldP spid="2090" grpId="0" animBg="1"/>
      <p:bldP spid="2085" grpId="0" animBg="1"/>
      <p:bldP spid="2085" grpId="1" animBg="1"/>
      <p:bldP spid="2085" grpId="2" animBg="1"/>
      <p:bldP spid="2059" grpId="0" animBg="1"/>
      <p:bldP spid="2058" grpId="0" animBg="1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752" y="4797152"/>
            <a:ext cx="4176464" cy="1503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CC0000"/>
                </a:solidFill>
                <a:latin typeface="Comic Sans MS" pitchFamily="66" charset="0"/>
              </a:rPr>
              <a:t>   </a:t>
            </a:r>
            <a:br>
              <a:rPr lang="ru-RU" dirty="0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на ленте времени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 - коп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39352" y="2420888"/>
            <a:ext cx="11713301" cy="1152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392" y="1619512"/>
            <a:ext cx="220824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Древний мир</a:t>
            </a:r>
            <a:endParaRPr lang="ru-RU" sz="24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9946" y="1619512"/>
            <a:ext cx="2275751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Средние века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44414" y="1630542"/>
            <a:ext cx="1224181" cy="830997"/>
          </a:xfrm>
          <a:prstGeom prst="rect">
            <a:avLst/>
          </a:prstGeom>
          <a:ln>
            <a:solidFill>
              <a:srgbClr val="0082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Новое </a:t>
            </a:r>
          </a:p>
          <a:p>
            <a:r>
              <a:rPr lang="ru-RU" sz="2400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время</a:t>
            </a:r>
            <a:endParaRPr lang="ru-RU" sz="2400" b="1" dirty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2347" y="908734"/>
            <a:ext cx="2833420" cy="461665"/>
          </a:xfrm>
          <a:prstGeom prst="wedgeRectCallout">
            <a:avLst>
              <a:gd name="adj1" fmla="val 33960"/>
              <a:gd name="adj2" fmla="val 138291"/>
            </a:avLst>
          </a:prstGeom>
          <a:ln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Новейшее время</a:t>
            </a:r>
            <a:endParaRPr lang="ru-RU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2127" y="4191486"/>
            <a:ext cx="1620957" cy="46166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Наша эра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79509" y="2204864"/>
            <a:ext cx="0" cy="158417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44405" y="1556792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992544" y="1556792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87755" y="1556792"/>
            <a:ext cx="0" cy="2016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9" descr="02_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371" y="4749700"/>
            <a:ext cx="3456384" cy="1855986"/>
          </a:xfrm>
          <a:prstGeom prst="rect">
            <a:avLst/>
          </a:prstGeom>
          <a:solidFill>
            <a:srgbClr val="F8F8F8">
              <a:alpha val="80000"/>
            </a:srgbClr>
          </a:solidFill>
          <a:ln w="38100" cmpd="dbl" algn="ctr">
            <a:solidFill>
              <a:schemeClr val="bg2"/>
            </a:solidFill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5" name="Picture 4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65077" y="4653136"/>
            <a:ext cx="355860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95509" y="3861063"/>
            <a:ext cx="1244251" cy="1200329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нашей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эры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65"/>
          <p:cNvSpPr>
            <a:spLocks noChangeAspect="1" noChangeArrowheads="1"/>
          </p:cNvSpPr>
          <p:nvPr/>
        </p:nvSpPr>
        <p:spPr bwMode="auto">
          <a:xfrm>
            <a:off x="1199466" y="3645031"/>
            <a:ext cx="958849" cy="719137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Р.Х.</a:t>
            </a:r>
          </a:p>
        </p:txBody>
      </p:sp>
      <p:sp>
        <p:nvSpPr>
          <p:cNvPr id="19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ЛЕНТА ВРЕМЕНИ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39190" y="2924184"/>
            <a:ext cx="11618383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191253" y="3644900"/>
            <a:ext cx="48048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>
            <a:off x="5520267" y="3644900"/>
            <a:ext cx="48048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775884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27051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11664951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1032086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 flipH="1">
            <a:off x="887941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 flipH="1">
            <a:off x="7535333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232400" y="2349508"/>
            <a:ext cx="269626" cy="461665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/>
                <a:latin typeface="Arial" charset="0"/>
              </a:rPr>
              <a:t>I</a:t>
            </a:r>
            <a:endParaRPr lang="ru-RU" sz="2400" b="1">
              <a:effectLst/>
              <a:latin typeface="Arial" charset="0"/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695701" y="2349508"/>
            <a:ext cx="354584" cy="461665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/>
                <a:latin typeface="Arial" charset="0"/>
              </a:rPr>
              <a:t>II</a:t>
            </a:r>
            <a:endParaRPr lang="ru-RU" sz="2400" b="1">
              <a:effectLst/>
              <a:latin typeface="Arial" charset="0"/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159001" y="2349508"/>
            <a:ext cx="439544" cy="461665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effectLst/>
                <a:latin typeface="Arial" charset="0"/>
              </a:rPr>
              <a:t>III</a:t>
            </a:r>
            <a:endParaRPr lang="ru-RU" sz="2400" b="1" dirty="0">
              <a:effectLst/>
              <a:latin typeface="Arial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814917" y="2349508"/>
            <a:ext cx="474810" cy="461665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/>
                <a:latin typeface="Arial" charset="0"/>
              </a:rPr>
              <a:t>IV</a:t>
            </a:r>
            <a:endParaRPr lang="ru-RU" sz="2400" b="1">
              <a:effectLst/>
              <a:latin typeface="Arial" charset="0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6576486" y="2349508"/>
            <a:ext cx="269626" cy="461665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/>
                <a:latin typeface="Arial" charset="0"/>
              </a:rPr>
              <a:t>I</a:t>
            </a:r>
            <a:endParaRPr lang="ru-RU" sz="2400" b="1">
              <a:effectLst/>
              <a:latin typeface="Arial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7920567" y="2349508"/>
            <a:ext cx="354584" cy="461665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/>
                <a:latin typeface="Arial" charset="0"/>
              </a:rPr>
              <a:t>II</a:t>
            </a:r>
            <a:endParaRPr lang="ru-RU" sz="2400" b="1">
              <a:effectLst/>
              <a:latin typeface="Arial" charset="0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9264651" y="2349508"/>
            <a:ext cx="439544" cy="461665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/>
                <a:latin typeface="Arial" charset="0"/>
              </a:rPr>
              <a:t>III</a:t>
            </a:r>
            <a:endParaRPr lang="ru-RU" sz="2400" b="1">
              <a:effectLst/>
              <a:latin typeface="Arial" charset="0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0608733" y="2349508"/>
            <a:ext cx="474810" cy="461665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effectLst/>
                <a:latin typeface="Arial" charset="0"/>
              </a:rPr>
              <a:t>IV</a:t>
            </a:r>
            <a:endParaRPr lang="ru-RU" sz="2400" b="1">
              <a:effectLst/>
              <a:latin typeface="Arial" charset="0"/>
            </a:endParaRP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6191257" y="1285869"/>
            <a:ext cx="5761567" cy="466725"/>
          </a:xfrm>
          <a:prstGeom prst="rect">
            <a:avLst/>
          </a:prstGeom>
          <a:solidFill>
            <a:srgbClr val="33CCCC">
              <a:alpha val="24001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Н.Э.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90465" y="1285869"/>
            <a:ext cx="5761567" cy="466725"/>
          </a:xfrm>
          <a:prstGeom prst="rect">
            <a:avLst/>
          </a:prstGeom>
          <a:solidFill>
            <a:srgbClr val="00FF00">
              <a:alpha val="37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до Н.Э.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176185" y="3500438"/>
            <a:ext cx="699230" cy="461665"/>
          </a:xfrm>
          <a:prstGeom prst="rect">
            <a:avLst/>
          </a:prstGeom>
          <a:solidFill>
            <a:srgbClr val="00FF00">
              <a:alpha val="3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734733" y="3500438"/>
            <a:ext cx="699230" cy="461665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200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295400" y="3500438"/>
            <a:ext cx="699230" cy="461665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300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0" y="3500438"/>
            <a:ext cx="699230" cy="461665"/>
          </a:xfrm>
          <a:prstGeom prst="rect">
            <a:avLst/>
          </a:prstGeom>
          <a:solidFill>
            <a:srgbClr val="00FF00">
              <a:alpha val="3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400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7056967" y="3500438"/>
            <a:ext cx="699230" cy="461665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8401051" y="3500438"/>
            <a:ext cx="699230" cy="461665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200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9840385" y="3500438"/>
            <a:ext cx="699230" cy="461665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300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11267017" y="3500438"/>
            <a:ext cx="699230" cy="461665"/>
          </a:xfrm>
          <a:prstGeom prst="rect">
            <a:avLst/>
          </a:prstGeom>
          <a:solidFill>
            <a:srgbClr val="33CCCC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400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944538" y="4579946"/>
            <a:ext cx="2597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effectLst/>
                <a:latin typeface="Arial" charset="0"/>
              </a:rPr>
              <a:t>- 1 век = 100 лет</a:t>
            </a:r>
          </a:p>
        </p:txBody>
      </p:sp>
      <p:pic>
        <p:nvPicPr>
          <p:cNvPr id="2087" name="Picture 39" descr="02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59" y="1285860"/>
            <a:ext cx="2161116" cy="1160462"/>
          </a:xfrm>
          <a:prstGeom prst="rect">
            <a:avLst/>
          </a:prstGeom>
          <a:solidFill>
            <a:srgbClr val="F8F8F8">
              <a:alpha val="80000"/>
            </a:srgbClr>
          </a:solidFill>
          <a:ln w="38100" cmpd="dbl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096000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2423592" y="1844824"/>
            <a:ext cx="7393517" cy="647700"/>
          </a:xfrm>
          <a:prstGeom prst="notchedRightArrow">
            <a:avLst>
              <a:gd name="adj1" fmla="val 54407"/>
              <a:gd name="adj2" fmla="val 50852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>
                <a:effectLst/>
                <a:latin typeface="Arial" charset="0"/>
              </a:rPr>
              <a:t>От прошлого к будущему через настоящее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096000" y="1196984"/>
            <a:ext cx="0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91" name="AutoShape 43"/>
          <p:cNvSpPr>
            <a:spLocks noChangeArrowheads="1"/>
          </p:cNvSpPr>
          <p:nvPr/>
        </p:nvSpPr>
        <p:spPr bwMode="auto">
          <a:xfrm>
            <a:off x="3905241" y="4357703"/>
            <a:ext cx="4607983" cy="936625"/>
          </a:xfrm>
          <a:prstGeom prst="wedgeRoundRectCallout">
            <a:avLst>
              <a:gd name="adj1" fmla="val -3194"/>
              <a:gd name="adj2" fmla="val -12338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Рождение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Иисуса Христа</a:t>
            </a:r>
          </a:p>
          <a:p>
            <a:pPr algn="ctr"/>
            <a:endParaRPr lang="ru-RU" sz="28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3215223" y="2924184"/>
            <a:ext cx="1441449" cy="504825"/>
          </a:xfrm>
          <a:prstGeom prst="rect">
            <a:avLst/>
          </a:prstGeom>
          <a:solidFill>
            <a:srgbClr val="99CC00"/>
          </a:solidFill>
          <a:ln w="158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321521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656667" y="26368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82" y="1285860"/>
            <a:ext cx="211243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4" name="Picture 46" descr="L8_p2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919" y="765184"/>
            <a:ext cx="2273300" cy="1279525"/>
          </a:xfrm>
          <a:prstGeom prst="rect">
            <a:avLst/>
          </a:prstGeom>
          <a:noFill/>
        </p:spPr>
      </p:pic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2857483" y="5357835"/>
            <a:ext cx="6565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effectLst/>
                <a:latin typeface="Arial" pitchFamily="34" charset="0"/>
                <a:cs typeface="Arial" pitchFamily="34" charset="0"/>
              </a:rPr>
              <a:t>В прямом порядке – 1 г, 2 г…, 20 г…, 100 г.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4095742" y="6072214"/>
            <a:ext cx="3696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effectLst/>
                <a:latin typeface="Arial" pitchFamily="34" charset="0"/>
                <a:cs typeface="Arial" pitchFamily="34" charset="0"/>
              </a:rPr>
              <a:t>20 год был</a:t>
            </a: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раньше</a:t>
            </a:r>
            <a:r>
              <a:rPr lang="ru-RU" sz="2400" b="1" dirty="0">
                <a:effectLst/>
                <a:latin typeface="Arial" pitchFamily="34" charset="0"/>
                <a:cs typeface="Arial" pitchFamily="34" charset="0"/>
              </a:rPr>
              <a:t> 130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6191252" y="3068647"/>
            <a:ext cx="427567" cy="320675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effectLst/>
              </a:rPr>
              <a:t>20</a:t>
            </a:r>
          </a:p>
        </p:txBody>
      </p:sp>
      <p:sp>
        <p:nvSpPr>
          <p:cNvPr id="2098" name="AutoShape 50"/>
          <p:cNvSpPr>
            <a:spLocks noChangeArrowheads="1"/>
          </p:cNvSpPr>
          <p:nvPr/>
        </p:nvSpPr>
        <p:spPr bwMode="auto">
          <a:xfrm>
            <a:off x="7823200" y="3068647"/>
            <a:ext cx="575733" cy="320675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effectLst/>
              </a:rPr>
              <a:t>130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952467" y="5786463"/>
            <a:ext cx="93755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effectLst/>
                <a:latin typeface="Arial" pitchFamily="34" charset="0"/>
                <a:cs typeface="Arial" pitchFamily="34" charset="0"/>
              </a:rPr>
              <a:t>В обратном порядке – 100 г до н.э…, 20 г. до н.э…, 2 г. до н.э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285973" y="6400808"/>
            <a:ext cx="5951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effectLst/>
                <a:latin typeface="Arial" pitchFamily="34" charset="0"/>
                <a:cs typeface="Arial" pitchFamily="34" charset="0"/>
              </a:rPr>
              <a:t>130 год до н.э был</a:t>
            </a: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раньше</a:t>
            </a:r>
            <a:r>
              <a:rPr lang="ru-RU" sz="2400" b="1" dirty="0">
                <a:effectLst/>
                <a:latin typeface="Arial" pitchFamily="34" charset="0"/>
                <a:cs typeface="Arial" pitchFamily="34" charset="0"/>
              </a:rPr>
              <a:t> 20 г. до н.э</a:t>
            </a:r>
            <a:endParaRPr 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AutoShape 53"/>
          <p:cNvSpPr>
            <a:spLocks noChangeArrowheads="1"/>
          </p:cNvSpPr>
          <p:nvPr/>
        </p:nvSpPr>
        <p:spPr bwMode="auto">
          <a:xfrm>
            <a:off x="5520273" y="3068647"/>
            <a:ext cx="427567" cy="320675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effectLst/>
              </a:rPr>
              <a:t>20</a:t>
            </a:r>
          </a:p>
        </p:txBody>
      </p:sp>
      <p:sp>
        <p:nvSpPr>
          <p:cNvPr id="2102" name="AutoShape 54"/>
          <p:cNvSpPr>
            <a:spLocks noChangeArrowheads="1"/>
          </p:cNvSpPr>
          <p:nvPr/>
        </p:nvSpPr>
        <p:spPr bwMode="auto">
          <a:xfrm>
            <a:off x="3888320" y="3068647"/>
            <a:ext cx="575733" cy="320675"/>
          </a:xfrm>
          <a:prstGeom prst="flowChartOffpage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effectLst/>
              </a:rPr>
              <a:t>130</a:t>
            </a:r>
          </a:p>
        </p:txBody>
      </p:sp>
      <p:sp>
        <p:nvSpPr>
          <p:cNvPr id="49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ЛЕНТА ВРЕМЕНИ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2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6735E-6 L -5.55556E-7 0.25162 " pathEditMode="relative" ptsTypes="AA">
                                      <p:cBhvr>
                                        <p:cTn id="126" dur="2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7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autoRev="1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autoRev="1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4" dur="500" autoRev="1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autoRev="1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500"/>
                            </p:stCondLst>
                            <p:childTnLst>
                              <p:par>
                                <p:cTn id="2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5" dur="500" autoRev="1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6" dur="500" autoRev="1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7" dur="500" autoRev="1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500" autoRev="1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27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autoRev="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autoRev="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1" dur="500" autoRev="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autoRev="1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3000"/>
                            </p:stCondLst>
                            <p:childTnLst>
                              <p:par>
                                <p:cTn id="341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autoRev="1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3" dur="500" autoRev="1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5" dur="500" autoRev="1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9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2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6" grpId="0" animBg="1"/>
      <p:bldP spid="2056" grpId="1" animBg="1"/>
      <p:bldP spid="2057" grpId="0" animBg="1"/>
      <p:bldP spid="2057" grpId="1" animBg="1"/>
      <p:bldP spid="2060" grpId="0" animBg="1"/>
      <p:bldP spid="2061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5" grpId="1" animBg="1"/>
      <p:bldP spid="2076" grpId="0" animBg="1"/>
      <p:bldP spid="2076" grpId="1" animBg="1"/>
      <p:bldP spid="2077" grpId="0" animBg="1"/>
      <p:bldP spid="2081" grpId="0" animBg="1"/>
      <p:bldP spid="2082" grpId="0" animBg="1"/>
      <p:bldP spid="2083" grpId="0" animBg="1"/>
      <p:bldP spid="2084" grpId="0" animBg="1"/>
      <p:bldP spid="2086" grpId="0"/>
      <p:bldP spid="2086" grpId="1"/>
      <p:bldP spid="2090" grpId="0" animBg="1"/>
      <p:bldP spid="2089" grpId="0" build="allAtOnce" animBg="1"/>
      <p:bldP spid="2089" grpId="1" build="allAtOnce" animBg="1"/>
      <p:bldP spid="2055" grpId="0" animBg="1"/>
      <p:bldP spid="2091" grpId="0" animBg="1"/>
      <p:bldP spid="2091" grpId="1" animBg="1"/>
      <p:bldP spid="2085" grpId="0" animBg="1"/>
      <p:bldP spid="2085" grpId="1" animBg="1"/>
      <p:bldP spid="2085" grpId="2" animBg="1"/>
      <p:bldP spid="2085" grpId="3" animBg="1"/>
      <p:bldP spid="2059" grpId="0" animBg="1"/>
      <p:bldP spid="2058" grpId="0" animBg="1"/>
      <p:bldP spid="2095" grpId="0"/>
      <p:bldP spid="2095" grpId="1"/>
      <p:bldP spid="2096" grpId="0"/>
      <p:bldP spid="2096" grpId="1"/>
      <p:bldP spid="2097" grpId="0" animBg="1"/>
      <p:bldP spid="2097" grpId="1" animBg="1"/>
      <p:bldP spid="2098" grpId="0" animBg="1"/>
      <p:bldP spid="2099" grpId="0"/>
      <p:bldP spid="2099" grpId="1"/>
      <p:bldP spid="2100" grpId="0"/>
      <p:bldP spid="2100" grpId="1"/>
      <p:bldP spid="2101" grpId="0" animBg="1"/>
      <p:bldP spid="2102" grpId="0" animBg="1"/>
      <p:bldP spid="210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5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ЭРА </a:t>
            </a:r>
            <a:b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6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9416" y="1412776"/>
            <a:ext cx="109728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вы думаете, что такое «Эра»?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Эра:</a:t>
            </a:r>
            <a:r>
              <a:rPr lang="ru-RU" sz="3600" i="1" dirty="0" smtClean="0">
                <a:solidFill>
                  <a:srgbClr val="E80E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ru-RU" sz="3600" i="1" dirty="0" smtClean="0">
              <a:solidFill>
                <a:srgbClr val="E80E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В хронологии —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начальный момент летоисчисления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(например: христианская эра, мусульманская эра, эра «от основания Рима»)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Большой промежуток времени, эпоха. 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944533" y="1989149"/>
            <a:ext cx="2305051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atang"/>
                <a:ea typeface="Batang"/>
              </a:rPr>
              <a:t>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7377" y="857232"/>
            <a:ext cx="11268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effectLst/>
                <a:latin typeface="Arial" charset="0"/>
              </a:rPr>
              <a:t>Эра -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" charset="0"/>
              </a:rPr>
              <a:t>  это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точка отсчета с которой </a:t>
            </a:r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начинается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Arial" charset="0"/>
              </a:rPr>
              <a:t>счёт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времени</a:t>
            </a:r>
            <a:r>
              <a:rPr lang="ru-RU" sz="2400" b="1" dirty="0">
                <a:effectLst/>
                <a:latin typeface="Arial" charset="0"/>
              </a:rPr>
              <a:t>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67615" y="6150114"/>
            <a:ext cx="7485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Что считать точкой </a:t>
            </a:r>
            <a:r>
              <a:rPr lang="ru-RU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отсчёта</a:t>
            </a:r>
            <a:r>
              <a:rPr lang="ru-RU" sz="4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4585" name="Picture 9" descr="j0233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" y="1285871"/>
            <a:ext cx="2112433" cy="8016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190723" y="1500175"/>
            <a:ext cx="955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Древний Египет - начало правления нового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фараона.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8" name="Picture 12" descr="j0231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1" y="3786201"/>
            <a:ext cx="1344084" cy="10810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190725" y="3000383"/>
            <a:ext cx="9025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Древняя Греция – первая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Олимпиада.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1" name="Picture 15" descr="j02159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" y="2643182"/>
            <a:ext cx="1631951" cy="10398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639487" y="4221174"/>
            <a:ext cx="9552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Древний Рим – основание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города.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4" name="Picture 18" descr="j01941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" y="5000636"/>
            <a:ext cx="1536700" cy="1041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190725" y="5357837"/>
            <a:ext cx="9457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Древняя Русь – сотворение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422531" y="2000251"/>
            <a:ext cx="88017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сегодняшний день насчитывается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более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429254" y="5643588"/>
            <a:ext cx="11119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ЭР.</a:t>
            </a:r>
            <a:endParaRPr lang="ru-RU" sz="4800" b="1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2279576" y="3429000"/>
            <a:ext cx="7296149" cy="16684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1000</a:t>
            </a:r>
          </a:p>
        </p:txBody>
      </p:sp>
      <p:sp>
        <p:nvSpPr>
          <p:cNvPr id="17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ЭРА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5" presetClass="emph" presetSubtype="0" repeatCount="4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1" grpId="1" animBg="1"/>
      <p:bldP spid="24581" grpId="2" animBg="1"/>
      <p:bldP spid="24582" grpId="0"/>
      <p:bldP spid="24583" grpId="0"/>
      <p:bldP spid="24583" grpId="1"/>
      <p:bldP spid="24586" grpId="0"/>
      <p:bldP spid="24586" grpId="1"/>
      <p:bldP spid="24589" grpId="0"/>
      <p:bldP spid="24589" grpId="1"/>
      <p:bldP spid="24592" grpId="0"/>
      <p:bldP spid="24592" grpId="1"/>
      <p:bldP spid="24595" grpId="0"/>
      <p:bldP spid="24595" grpId="1"/>
      <p:bldP spid="24596" grpId="0"/>
      <p:bldP spid="24597" grpId="0"/>
      <p:bldP spid="24598" grpId="0" animBg="1"/>
      <p:bldP spid="2459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376" y="1564054"/>
            <a:ext cx="6312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1240 год = 13 веку. Чтобы определить какой это век, нужно закрыть две последние цифры. Остается цифра – 12, значит прошло 12 полных веков, а идет 13-й, значит 1240 г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это 13 век.</a:t>
            </a:r>
            <a:endParaRPr lang="ru-RU" sz="2000" b="1" dirty="0" smtClean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2015 =</a:t>
            </a:r>
            <a:endParaRPr lang="ru-RU" sz="2000" b="1" dirty="0" smtClean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882 = </a:t>
            </a:r>
            <a:endParaRPr lang="ru-RU" sz="2000" b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8" y="1564054"/>
            <a:ext cx="2828883" cy="25850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536160" y="436510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</a:t>
            </a:r>
            <a:r>
              <a:rPr lang="ru-RU" sz="2400" b="1" i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=1</a:t>
            </a:r>
            <a:endParaRPr lang="ru-RU" sz="2400" b="1" dirty="0" smtClean="0">
              <a:solidFill>
                <a:srgbClr val="7030A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</a:t>
            </a:r>
            <a:r>
              <a:rPr lang="ru-RU" sz="2400" b="1" i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=10, его половина V=5</a:t>
            </a:r>
            <a:endParaRPr lang="ru-RU" sz="2400" b="1" dirty="0" smtClean="0">
              <a:solidFill>
                <a:srgbClr val="7030A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Например - 9 век, как </a:t>
            </a:r>
            <a:r>
              <a:rPr lang="en-US" sz="2400" b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IX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(10-1)</a:t>
            </a:r>
            <a:endParaRPr lang="ru-RU" sz="2400" b="1" dirty="0">
              <a:solidFill>
                <a:srgbClr val="7030A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8499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412776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ЛЕТОИСЧИСЛЕНИЕ В ИСТОРИИ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94" y="2420902"/>
            <a:ext cx="1123324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ПОНЯТИЕ «ЭРА»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429004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ЛЕТОИСЧИСЛЕНИЕ ОТ РОЖДЕНИЯ ХРИСТА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4437126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ЛЕТОИСЧИСЛЕНИЕ ОТ ХИДЖРЫ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45" y="14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1384" y="5373230"/>
            <a:ext cx="11137237" cy="646331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39194" y="2708290"/>
            <a:ext cx="11618383" cy="5048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191253" y="3429000"/>
            <a:ext cx="48048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5520267" y="3429000"/>
            <a:ext cx="480484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775884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27051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1664951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0320867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8879417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35333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232400" y="2133614"/>
            <a:ext cx="26962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/>
                <a:latin typeface="Arial" charset="0"/>
              </a:rPr>
              <a:t>I</a:t>
            </a:r>
            <a:endParaRPr lang="ru-RU" sz="2400" b="1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695701" y="2133614"/>
            <a:ext cx="35458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/>
                <a:latin typeface="Arial" charset="0"/>
              </a:rPr>
              <a:t>II</a:t>
            </a:r>
            <a:endParaRPr lang="ru-RU" sz="2400" b="1" dirty="0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256367" y="2133614"/>
            <a:ext cx="43954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/>
                <a:latin typeface="Arial" charset="0"/>
              </a:rPr>
              <a:t>III</a:t>
            </a:r>
            <a:endParaRPr lang="ru-RU" sz="2400" b="1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912285" y="2133614"/>
            <a:ext cx="47481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/>
                <a:latin typeface="Arial" charset="0"/>
              </a:rPr>
              <a:t>IV</a:t>
            </a:r>
            <a:endParaRPr lang="ru-RU" sz="2400" b="1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576486" y="2133614"/>
            <a:ext cx="269626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/>
                <a:latin typeface="Arial" charset="0"/>
              </a:rPr>
              <a:t>I</a:t>
            </a:r>
            <a:endParaRPr lang="ru-RU" sz="2400" b="1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823201" y="2133614"/>
            <a:ext cx="35458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/>
                <a:latin typeface="Arial" charset="0"/>
              </a:rPr>
              <a:t>II</a:t>
            </a:r>
            <a:endParaRPr lang="ru-RU" sz="2400" b="1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9264651" y="2133614"/>
            <a:ext cx="439544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/>
                <a:latin typeface="Arial" charset="0"/>
              </a:rPr>
              <a:t>III</a:t>
            </a:r>
            <a:endParaRPr lang="ru-RU" sz="2400" b="1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10703985" y="2133614"/>
            <a:ext cx="47481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effectLst/>
                <a:latin typeface="Arial" charset="0"/>
              </a:rPr>
              <a:t>IV</a:t>
            </a:r>
            <a:endParaRPr lang="ru-RU" sz="2400" b="1"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168018" y="1196752"/>
            <a:ext cx="5761567" cy="892552"/>
          </a:xfrm>
          <a:prstGeom prst="rect">
            <a:avLst/>
          </a:prstGeom>
          <a:solidFill>
            <a:srgbClr val="33CCCC">
              <a:alpha val="24001"/>
            </a:srgb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НАША ЭРА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63352" y="1196752"/>
            <a:ext cx="5737400" cy="892552"/>
          </a:xfrm>
          <a:prstGeom prst="rect">
            <a:avLst/>
          </a:prstGeom>
          <a:solidFill>
            <a:srgbClr val="00FF00">
              <a:alpha val="37000"/>
            </a:srgb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charset="0"/>
              </a:rPr>
              <a:t>ДО НАШЕЙ ЭРЫ</a:t>
            </a:r>
          </a:p>
          <a:p>
            <a:pPr algn="ctr"/>
            <a:endParaRPr lang="ru-RU" sz="2400" b="1" dirty="0"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176185" y="3284541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734733" y="3284541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effectLst/>
                <a:latin typeface="Arial" charset="0"/>
              </a:rPr>
              <a:t>200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295400" y="3284541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300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0" y="3284541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400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7056967" y="3284541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effectLst/>
                <a:latin typeface="Arial" charset="0"/>
              </a:rPr>
              <a:t>100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8401051" y="3284541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effectLst/>
                <a:latin typeface="Arial" charset="0"/>
              </a:rPr>
              <a:t>200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9840385" y="3284541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charset="0"/>
              </a:rPr>
              <a:t>300</a:t>
            </a: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6096000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6096000" y="1196990"/>
            <a:ext cx="0" cy="28797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3215217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4656667" y="2420938"/>
            <a:ext cx="0" cy="792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3" name="AutoShape 37"/>
          <p:cNvSpPr>
            <a:spLocks noChangeAspect="1" noChangeArrowheads="1"/>
          </p:cNvSpPr>
          <p:nvPr/>
        </p:nvSpPr>
        <p:spPr bwMode="auto">
          <a:xfrm>
            <a:off x="11711517" y="2781315"/>
            <a:ext cx="480483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>
            <a:off x="11952817" y="3141664"/>
            <a:ext cx="0" cy="9350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289992" y="4941888"/>
            <a:ext cx="2357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250 г.</a:t>
            </a:r>
            <a:r>
              <a:rPr lang="en-US" sz="28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до н.э.</a:t>
            </a:r>
          </a:p>
        </p:txBody>
      </p:sp>
      <p:sp>
        <p:nvSpPr>
          <p:cNvPr id="9259" name="AutoShape 43"/>
          <p:cNvSpPr>
            <a:spLocks noChangeAspect="1" noChangeArrowheads="1"/>
          </p:cNvSpPr>
          <p:nvPr/>
        </p:nvSpPr>
        <p:spPr bwMode="auto">
          <a:xfrm>
            <a:off x="2351617" y="2781315"/>
            <a:ext cx="480483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60" name="AutoShape 44"/>
          <p:cNvSpPr>
            <a:spLocks noChangeAspect="1" noChangeArrowheads="1"/>
          </p:cNvSpPr>
          <p:nvPr/>
        </p:nvSpPr>
        <p:spPr bwMode="auto">
          <a:xfrm>
            <a:off x="7823203" y="2781315"/>
            <a:ext cx="480484" cy="360363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2544233" y="3141664"/>
            <a:ext cx="0" cy="9350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8015817" y="3141664"/>
            <a:ext cx="0" cy="9350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2063751" y="4076714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250</a:t>
            </a: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7535333" y="4076714"/>
            <a:ext cx="699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122</a:t>
            </a:r>
          </a:p>
        </p:txBody>
      </p:sp>
      <p:sp>
        <p:nvSpPr>
          <p:cNvPr id="9267" name="AutoShape 51"/>
          <p:cNvSpPr>
            <a:spLocks noChangeArrowheads="1"/>
          </p:cNvSpPr>
          <p:nvPr/>
        </p:nvSpPr>
        <p:spPr bwMode="auto">
          <a:xfrm>
            <a:off x="3602568" y="5014928"/>
            <a:ext cx="575733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4178309" y="4940301"/>
            <a:ext cx="73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effectLst/>
              </a:rPr>
              <a:t>250</a:t>
            </a:r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4583832" y="4941168"/>
            <a:ext cx="288032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70" name="AutoShape 54"/>
          <p:cNvSpPr>
            <a:spLocks noChangeArrowheads="1"/>
          </p:cNvSpPr>
          <p:nvPr/>
        </p:nvSpPr>
        <p:spPr bwMode="auto">
          <a:xfrm>
            <a:off x="5329768" y="5013340"/>
            <a:ext cx="575733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6000751" y="4941888"/>
            <a:ext cx="1418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effectLst/>
              </a:rPr>
              <a:t>2 + 1 = 3</a:t>
            </a:r>
          </a:p>
        </p:txBody>
      </p:sp>
      <p:sp>
        <p:nvSpPr>
          <p:cNvPr id="9272" name="AutoShape 56"/>
          <p:cNvSpPr>
            <a:spLocks noChangeArrowheads="1"/>
          </p:cNvSpPr>
          <p:nvPr/>
        </p:nvSpPr>
        <p:spPr bwMode="auto">
          <a:xfrm>
            <a:off x="8184232" y="5013190"/>
            <a:ext cx="575733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9266780" y="4941888"/>
            <a:ext cx="2339167" cy="523220"/>
          </a:xfrm>
          <a:prstGeom prst="rect">
            <a:avLst/>
          </a:prstGeom>
          <a:solidFill>
            <a:srgbClr val="00FF00">
              <a:alpha val="34000"/>
            </a:srgb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charset="0"/>
              </a:rPr>
              <a:t>III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 век до н.э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1585394" y="5589588"/>
            <a:ext cx="1097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122 г.</a:t>
            </a:r>
          </a:p>
        </p:txBody>
      </p:sp>
      <p:sp>
        <p:nvSpPr>
          <p:cNvPr id="9275" name="AutoShape 59"/>
          <p:cNvSpPr>
            <a:spLocks noChangeArrowheads="1"/>
          </p:cNvSpPr>
          <p:nvPr/>
        </p:nvSpPr>
        <p:spPr bwMode="auto">
          <a:xfrm>
            <a:off x="3217333" y="5661040"/>
            <a:ext cx="575733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3890442" y="5588001"/>
            <a:ext cx="73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effectLst/>
              </a:rPr>
              <a:t>122</a:t>
            </a:r>
          </a:p>
        </p:txBody>
      </p:sp>
      <p:sp>
        <p:nvSpPr>
          <p:cNvPr id="9277" name="Line 61"/>
          <p:cNvSpPr>
            <a:spLocks noChangeShapeType="1"/>
          </p:cNvSpPr>
          <p:nvPr/>
        </p:nvSpPr>
        <p:spPr bwMode="auto">
          <a:xfrm>
            <a:off x="4295800" y="5589240"/>
            <a:ext cx="288032" cy="50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78" name="AutoShape 62"/>
          <p:cNvSpPr>
            <a:spLocks noChangeArrowheads="1"/>
          </p:cNvSpPr>
          <p:nvPr/>
        </p:nvSpPr>
        <p:spPr bwMode="auto">
          <a:xfrm>
            <a:off x="5041900" y="5661040"/>
            <a:ext cx="575733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5712884" y="5589588"/>
            <a:ext cx="1418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effectLst/>
              </a:rPr>
              <a:t>1 + 1 = 2</a:t>
            </a:r>
          </a:p>
        </p:txBody>
      </p:sp>
      <p:sp>
        <p:nvSpPr>
          <p:cNvPr id="9280" name="AutoShape 64"/>
          <p:cNvSpPr>
            <a:spLocks noChangeArrowheads="1"/>
          </p:cNvSpPr>
          <p:nvPr/>
        </p:nvSpPr>
        <p:spPr bwMode="auto">
          <a:xfrm>
            <a:off x="7680176" y="5661262"/>
            <a:ext cx="719749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8978900" y="5589588"/>
            <a:ext cx="1079206" cy="523220"/>
          </a:xfrm>
          <a:prstGeom prst="rect">
            <a:avLst/>
          </a:prstGeom>
          <a:solidFill>
            <a:srgbClr val="00FF00">
              <a:alpha val="34000"/>
            </a:srgb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charset="0"/>
              </a:rPr>
              <a:t>II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 век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11040546" y="4076714"/>
            <a:ext cx="870751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effectLst/>
                <a:latin typeface="Arial" charset="0"/>
              </a:rPr>
              <a:t>1384</a:t>
            </a:r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270933" y="6165851"/>
            <a:ext cx="129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1384 г.</a:t>
            </a:r>
          </a:p>
        </p:txBody>
      </p:sp>
      <p:sp>
        <p:nvSpPr>
          <p:cNvPr id="9284" name="AutoShape 68"/>
          <p:cNvSpPr>
            <a:spLocks noChangeArrowheads="1"/>
          </p:cNvSpPr>
          <p:nvPr/>
        </p:nvSpPr>
        <p:spPr bwMode="auto">
          <a:xfrm>
            <a:off x="2286000" y="6238890"/>
            <a:ext cx="575733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2861742" y="6165851"/>
            <a:ext cx="10020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/>
              </a:rPr>
              <a:t> 1384</a:t>
            </a:r>
            <a:endParaRPr lang="ru-RU" sz="2800" b="1" dirty="0">
              <a:effectLst/>
            </a:endParaRPr>
          </a:p>
        </p:txBody>
      </p:sp>
      <p:sp>
        <p:nvSpPr>
          <p:cNvPr id="9286" name="Line 70"/>
          <p:cNvSpPr>
            <a:spLocks noChangeShapeType="1"/>
          </p:cNvSpPr>
          <p:nvPr/>
        </p:nvSpPr>
        <p:spPr bwMode="auto">
          <a:xfrm>
            <a:off x="3503712" y="6165304"/>
            <a:ext cx="288032" cy="50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87" name="AutoShape 71"/>
          <p:cNvSpPr>
            <a:spLocks noChangeArrowheads="1"/>
          </p:cNvSpPr>
          <p:nvPr/>
        </p:nvSpPr>
        <p:spPr bwMode="auto">
          <a:xfrm>
            <a:off x="4398436" y="6237303"/>
            <a:ext cx="575733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5069427" y="6165851"/>
            <a:ext cx="1784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effectLst/>
              </a:rPr>
              <a:t>13 + 1 = 14</a:t>
            </a:r>
          </a:p>
        </p:txBody>
      </p:sp>
      <p:sp>
        <p:nvSpPr>
          <p:cNvPr id="9289" name="AutoShape 73"/>
          <p:cNvSpPr>
            <a:spLocks noChangeArrowheads="1"/>
          </p:cNvSpPr>
          <p:nvPr/>
        </p:nvSpPr>
        <p:spPr bwMode="auto">
          <a:xfrm>
            <a:off x="7392144" y="6309334"/>
            <a:ext cx="792088" cy="358775"/>
          </a:xfrm>
          <a:prstGeom prst="rightArrow">
            <a:avLst>
              <a:gd name="adj1" fmla="val 50000"/>
              <a:gd name="adj2" fmla="val 30088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effectLst/>
            </a:endParaRPr>
          </a:p>
        </p:txBody>
      </p:sp>
      <p:sp>
        <p:nvSpPr>
          <p:cNvPr id="9290" name="Text Box 74"/>
          <p:cNvSpPr txBox="1">
            <a:spLocks noChangeArrowheads="1"/>
          </p:cNvSpPr>
          <p:nvPr/>
        </p:nvSpPr>
        <p:spPr bwMode="auto">
          <a:xfrm>
            <a:off x="8976796" y="6165850"/>
            <a:ext cx="1457515" cy="523220"/>
          </a:xfrm>
          <a:prstGeom prst="rect">
            <a:avLst/>
          </a:prstGeom>
          <a:solidFill>
            <a:srgbClr val="00FF00">
              <a:alpha val="34000"/>
            </a:srgbClr>
          </a:soli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Arial" charset="0"/>
              </a:rPr>
              <a:t>XIV</a:t>
            </a:r>
            <a:r>
              <a:rPr lang="ru-RU" sz="2800" b="1" dirty="0">
                <a:solidFill>
                  <a:srgbClr val="002060"/>
                </a:solidFill>
                <a:effectLst/>
                <a:latin typeface="Arial" charset="0"/>
              </a:rPr>
              <a:t> век</a:t>
            </a:r>
          </a:p>
        </p:txBody>
      </p:sp>
      <p:sp>
        <p:nvSpPr>
          <p:cNvPr id="69" name="Line 53"/>
          <p:cNvSpPr>
            <a:spLocks noChangeShapeType="1"/>
          </p:cNvSpPr>
          <p:nvPr/>
        </p:nvSpPr>
        <p:spPr bwMode="auto">
          <a:xfrm>
            <a:off x="4367808" y="4941168"/>
            <a:ext cx="288032" cy="5040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" name="Line 61"/>
          <p:cNvSpPr>
            <a:spLocks noChangeShapeType="1"/>
          </p:cNvSpPr>
          <p:nvPr/>
        </p:nvSpPr>
        <p:spPr bwMode="auto">
          <a:xfrm>
            <a:off x="4079776" y="5589240"/>
            <a:ext cx="288032" cy="50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" name="Line 70"/>
          <p:cNvSpPr>
            <a:spLocks noChangeShapeType="1"/>
          </p:cNvSpPr>
          <p:nvPr/>
        </p:nvSpPr>
        <p:spPr bwMode="auto">
          <a:xfrm>
            <a:off x="3359696" y="6165304"/>
            <a:ext cx="288032" cy="50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ОПРЕДЕЛИТЬ ВЕК?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 animBg="1"/>
      <p:bldP spid="9255" grpId="0" animBg="1"/>
      <p:bldP spid="9258" grpId="0"/>
      <p:bldP spid="9259" grpId="0" animBg="1"/>
      <p:bldP spid="9260" grpId="0" animBg="1"/>
      <p:bldP spid="9262" grpId="0" animBg="1"/>
      <p:bldP spid="9263" grpId="0" animBg="1"/>
      <p:bldP spid="9264" grpId="0" animBg="1"/>
      <p:bldP spid="9265" grpId="0" animBg="1"/>
      <p:bldP spid="9267" grpId="0" animBg="1"/>
      <p:bldP spid="9268" grpId="0"/>
      <p:bldP spid="9269" grpId="0" animBg="1"/>
      <p:bldP spid="9270" grpId="0" animBg="1"/>
      <p:bldP spid="9271" grpId="0"/>
      <p:bldP spid="9272" grpId="0" animBg="1"/>
      <p:bldP spid="9273" grpId="0" animBg="1"/>
      <p:bldP spid="9274" grpId="0"/>
      <p:bldP spid="9275" grpId="0" animBg="1"/>
      <p:bldP spid="9276" grpId="0"/>
      <p:bldP spid="9277" grpId="0" animBg="1"/>
      <p:bldP spid="9278" grpId="0" animBg="1"/>
      <p:bldP spid="9279" grpId="0"/>
      <p:bldP spid="9280" grpId="0" animBg="1"/>
      <p:bldP spid="9281" grpId="0" animBg="1"/>
      <p:bldP spid="9282" grpId="0" animBg="1"/>
      <p:bldP spid="9283" grpId="0"/>
      <p:bldP spid="9284" grpId="0" animBg="1"/>
      <p:bldP spid="9285" grpId="0"/>
      <p:bldP spid="9286" grpId="0" animBg="1"/>
      <p:bldP spid="9287" grpId="0" animBg="1"/>
      <p:bldP spid="9288" grpId="0"/>
      <p:bldP spid="9289" grpId="0" animBg="1"/>
      <p:bldP spid="9290" grpId="0" animBg="1"/>
      <p:bldP spid="69" grpId="0" animBg="1"/>
      <p:bldP spid="70" grpId="0" animBg="1"/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912285" y="4508500"/>
            <a:ext cx="106553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51617" y="4292600"/>
            <a:ext cx="0" cy="5032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63751" y="4941888"/>
            <a:ext cx="57573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944534" y="4943476"/>
            <a:ext cx="230293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8000"/>
                </a:solidFill>
                <a:latin typeface="Calibri" pitchFamily="34" charset="0"/>
              </a:rPr>
              <a:t>1000 г.</a:t>
            </a:r>
            <a:endParaRPr lang="ru-RU" sz="3600">
              <a:latin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08133" y="4221164"/>
            <a:ext cx="0" cy="5032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912285" y="1125539"/>
            <a:ext cx="80645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1век = 100 лет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веков = 1 тысячелетие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5360" y="2492376"/>
            <a:ext cx="11593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Сейчас </a:t>
            </a:r>
            <a:r>
              <a:rPr lang="ru-RU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2020г</a:t>
            </a:r>
            <a:r>
              <a:rPr lang="ru-RU" sz="3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Какое это тысячелетие?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71134" y="3500438"/>
            <a:ext cx="1344084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8000"/>
                </a:solidFill>
                <a:latin typeface="Calibri" pitchFamily="34" charset="0"/>
              </a:rPr>
              <a:t>Р.Х.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552517" y="4292600"/>
            <a:ext cx="0" cy="5032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8401051" y="4941888"/>
            <a:ext cx="230293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8000"/>
                </a:solidFill>
                <a:latin typeface="Calibri" pitchFamily="34" charset="0"/>
              </a:rPr>
              <a:t>2000 г.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34734" y="3573464"/>
            <a:ext cx="326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1-е тысячелетие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0751" y="3500439"/>
            <a:ext cx="326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2-е тысячелетие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928101" y="3068639"/>
            <a:ext cx="326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3-е тысячелетие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416117" y="4292600"/>
            <a:ext cx="0" cy="5032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9647767" y="3860801"/>
            <a:ext cx="2305051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Calibri" pitchFamily="34" charset="0"/>
              </a:rPr>
              <a:t>2020 </a:t>
            </a:r>
            <a:r>
              <a:rPr lang="ru-RU" sz="3600" b="1" dirty="0">
                <a:solidFill>
                  <a:srgbClr val="008000"/>
                </a:solidFill>
                <a:latin typeface="Calibri" pitchFamily="34" charset="0"/>
              </a:rPr>
              <a:t>г.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6021388"/>
            <a:ext cx="1219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3045 год – какое тысячелетие?</a:t>
            </a:r>
          </a:p>
        </p:txBody>
      </p:sp>
      <p:sp>
        <p:nvSpPr>
          <p:cNvPr id="21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 И ВЕК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1424" y="119675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AA0000"/>
                </a:solidFill>
                <a:effectLst/>
                <a:latin typeface="Arial" pitchFamily="34" charset="0"/>
                <a:cs typeface="Arial" pitchFamily="34" charset="0"/>
              </a:rPr>
              <a:t>1. Какой год был раньше и на сколько был раньше: 33г. до н.э. или 33г. н.э.?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980728"/>
            <a:ext cx="3960440" cy="11506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9416" y="213285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Первый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 помощью простого карандаша и линейки чертим линию времени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Второй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если события произошли в разные эры, то делим линию времени на 2 части и подписываем их - с левой стороны - до н. э., а с правой стороны - н.э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Третий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на линии времени отмечаем нужные даты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Четвертый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записываем решение задачи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Пятый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записываем ответ.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160" y="2132856"/>
            <a:ext cx="2520280" cy="1332771"/>
          </a:xfrm>
          <a:prstGeom prst="rect">
            <a:avLst/>
          </a:prstGeom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УЧИМСЯ РЕШАТЬ ЗАДАЧИ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0" r="15449"/>
          <a:stretch>
            <a:fillRect/>
          </a:stretch>
        </p:blipFill>
        <p:spPr>
          <a:xfrm>
            <a:off x="7896200" y="3861048"/>
            <a:ext cx="3384376" cy="8625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824192" y="4869160"/>
            <a:ext cx="3827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33г. до н.э. + 33г. н.э. = 66 лет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40216" y="5661248"/>
            <a:ext cx="3093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Ответ: 33г до н.э. 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был раньше на 66 лет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05230">
            <a:off x="10452930" y="2423985"/>
            <a:ext cx="1396982" cy="109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5203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268760"/>
            <a:ext cx="10058400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 Какой </a:t>
            </a:r>
            <a:r>
              <a:rPr lang="ru-RU" sz="28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год был раньше и на сколько </a:t>
            </a:r>
            <a:endParaRPr lang="ru-RU" sz="2800" b="1" i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раньше</a:t>
            </a:r>
            <a:r>
              <a:rPr lang="ru-RU" sz="28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2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33г</a:t>
            </a:r>
            <a:r>
              <a:rPr lang="ru-RU" sz="2800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. до н.э. или 14г. до н.э. ?</a:t>
            </a:r>
            <a:endParaRPr lang="ru-RU" sz="2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8" r="15148"/>
          <a:stretch>
            <a:fillRect/>
          </a:stretch>
        </p:blipFill>
        <p:spPr>
          <a:xfrm>
            <a:off x="7896200" y="3645024"/>
            <a:ext cx="3744416" cy="10065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1424" y="249289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Первый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 помощью простого карандаша и линейки чертим линию времени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Второй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если события произошли в одну эру, то делить линию времени не нужно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Третий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на линии времени отмечаем нужные даты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Четвертый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записываем решение задачи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Пятый шаг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записываем ответ.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6280" y="1124744"/>
            <a:ext cx="3048339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УЧИМСЯ РЕШАТЬ ЗАДАЧИ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20136" y="5157192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33г</a:t>
            </a:r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до н.э. - 14г. до н.э. = 19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лет</a:t>
            </a:r>
          </a:p>
          <a:p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33г. до н.э. был раньше на 19 лет.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7725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83267" y="908050"/>
            <a:ext cx="9408584" cy="2736974"/>
          </a:xfrm>
          <a:noFill/>
          <a:ln w="76200">
            <a:solidFill>
              <a:srgbClr val="FF9900"/>
            </a:solidFill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35360" y="3861048"/>
            <a:ext cx="11618384" cy="2808312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Обозначение времени какого-либо события называется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датой.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Например 1999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год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юбилей «Авесты»,                                 797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 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– родился  Аль - </a:t>
            </a:r>
            <a:r>
              <a:rPr lang="ru-RU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Фергани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                             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1916 год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– восстание в Туркестане.  Даты могут быть более точными, когда указываются число, месяц, год.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сентября 1939 года</a:t>
            </a:r>
            <a:r>
              <a:rPr lang="ru-RU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– начало второй мировой войны.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НАША ЭРА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63352" y="4293674"/>
            <a:ext cx="11618384" cy="1727614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Наша эра насчитывает более 20 веков. У каждого года, века, тысячелетия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нашей эры есть свой порядковый номер.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Века принято обозначать особыми, римскими цифрами. Например, Великая Отечественная война была в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ХХ (20)</a:t>
            </a: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веке.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НАША ЭРА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479376" y="1167062"/>
          <a:ext cx="5472608" cy="2838002"/>
        </p:xfrm>
        <a:graphic>
          <a:graphicData uri="http://schemas.openxmlformats.org/presentationml/2006/ole">
            <p:oleObj spid="_x0000_s43016" name="Слайд" r:id="rId3" imgW="4569445" imgH="3426611" progId="PowerPoint.Slide.12">
              <p:embed/>
            </p:oleObj>
          </a:graphicData>
        </a:graphic>
      </p:graphicFrame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6384032" y="1124744"/>
          <a:ext cx="4896544" cy="2808312"/>
        </p:xfrm>
        <a:graphic>
          <a:graphicData uri="http://schemas.openxmlformats.org/presentationml/2006/ole">
            <p:oleObj spid="_x0000_s43017" name="Слайд" r:id="rId4" imgW="4569445" imgH="342661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9376" y="1196752"/>
          <a:ext cx="11305256" cy="1295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30525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342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Мусульманское летоисчисление ведется с ХИДЖРЫ. Хиджра -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так называется переселение пророка </a:t>
                      </a: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Мухаммада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и других мусульман из Мекки в </a:t>
                      </a:r>
                      <a:r>
                        <a:rPr lang="ru-RU" sz="32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Ясриб</a:t>
                      </a:r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8" name="Picture 4" descr="https://fotland.ru/d/102240/d/Paint_01847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79376" y="2708920"/>
            <a:ext cx="11305256" cy="364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МУСУЛЬМАНСКОЕ ЛЕТОИСЧИСЛЕНИЕ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1143000"/>
          </a:xfrm>
        </p:spPr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мускаленское летоисчисление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7368" y="1196752"/>
            <a:ext cx="11161240" cy="5256584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nfinica.ru/wp-content/uploads/2015/03/204-640x48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3544" t="4705" r="17314" b="16873"/>
          <a:stretch>
            <a:fillRect/>
          </a:stretch>
        </p:blipFill>
        <p:spPr bwMode="auto">
          <a:xfrm>
            <a:off x="4943873" y="1124744"/>
            <a:ext cx="6792755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360" y="1052736"/>
            <a:ext cx="4032448" cy="51706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Первый  год  хиджры,  начавшийся  16  июля  622 г., стал  первым  годом  мусульманского  летоисчисления.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В Республике Узбекистан летоисчисление от хиджры используют для определения дней религиозных мероприятий и праздников.</a:t>
            </a:r>
          </a:p>
          <a:p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МУСУЛЬМАНСКОЕ ЛЕТОИСЧИСЛЕНИЕ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3073708"/>
              </p:ext>
            </p:extLst>
          </p:nvPr>
        </p:nvGraphicFramePr>
        <p:xfrm>
          <a:off x="7176120" y="1412776"/>
          <a:ext cx="4536504" cy="433082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536504"/>
              </a:tblGrid>
              <a:tr h="4330824">
                <a:tc>
                  <a:txBody>
                    <a:bodyPr/>
                    <a:lstStyle/>
                    <a:p>
                      <a:pPr marL="2159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Из-за 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разницы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 продолжительности  года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ru-RU" sz="3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мусульманском 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   григорианском 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календарях,</a:t>
                      </a:r>
                      <a:r>
                        <a:rPr lang="ru-RU" sz="3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перевод 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дат  из  одного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летосчисления                         в другое</a:t>
                      </a:r>
                      <a:r>
                        <a:rPr lang="ru-RU" sz="30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очень 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сложен.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2050" name="Picture 2" descr="http://cdn01.ru/files/users/images/54/74/54740349bbfbb08a6643eaf64f9090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268760"/>
            <a:ext cx="662473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ЛЕТОИСЧИСЛЕНИЕ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итался Человек разумный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334" y="4581128"/>
            <a:ext cx="2546351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76" y="1052744"/>
            <a:ext cx="11379200" cy="7588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 знания дат нет знания истории.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368" y="1772816"/>
            <a:ext cx="11338984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Изучая историю, важно знать, когда было то или иное событие (война, основание города, извержение вулкана, наводнение), какое из двух событий было раньше, какое позже и на сколько лет.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(приблизительно) появились на земле древнейшие люди?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!  Более двух миллионов лет назад.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появился «человек разумный»?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!   40 тысяч лет назад.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scilib-biology.narod.ru/Century/images/04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0461" y="3212982"/>
            <a:ext cx="122343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4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ЛЕТОИСЧИСЛЕНИЕ В ИСТОРИИ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ЛЕТОИСЧИСЛЕНИЕ (ПРАВИЛО)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0373" y="2132856"/>
            <a:ext cx="118577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Допустим, вам надо узнать год хиджры в христианском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летоисчислении. Для этого заданный год хиджры надо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умножить на 0,97 и полученную сумму округлить.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Затем надо прибавить к полученной сумме цифру 622.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 будет соответствовать христианскому,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т.е. ныне действующему летоисчислению с разницей в один год.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980728"/>
            <a:ext cx="11017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перевести год хиджры в год новой эры христианского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летоисчисления?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5440" y="5157192"/>
            <a:ext cx="10063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1251год Хиджры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0,97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1213,47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622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1835,47 (1835г.) 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ЛЕТОИСЧИСЛЕНИЕ (ПРАВИЛО)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63352" y="2194412"/>
            <a:ext cx="111245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Чтобы перейти от христианского летоисчисления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хиджре нужно от заданного года отнять цифру 622,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результат умножить на 1,03.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Полученную сумму округлить.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 расхождение на один год.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376" y="980728"/>
            <a:ext cx="11017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перевести год новой эры христианского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летоисчисления в год хиджры?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1544" y="5157192"/>
            <a:ext cx="8046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1962 год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622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1340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1,03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1380,02 (1380г.)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11"/>
          <p:cNvSpPr>
            <a:spLocks/>
          </p:cNvSpPr>
          <p:nvPr/>
        </p:nvSpPr>
        <p:spPr bwMode="auto">
          <a:xfrm rot="5400000">
            <a:off x="6504253" y="67469"/>
            <a:ext cx="1008062" cy="7010400"/>
          </a:xfrm>
          <a:prstGeom prst="rightBracket">
            <a:avLst>
              <a:gd name="adj" fmla="val 65752"/>
            </a:avLst>
          </a:prstGeom>
          <a:solidFill>
            <a:srgbClr val="FF99FF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1268422"/>
            <a:ext cx="11379200" cy="758825"/>
          </a:xfrm>
        </p:spPr>
        <p:txBody>
          <a:bodyPr>
            <a:noAutofit/>
          </a:bodyPr>
          <a:lstStyle/>
          <a:p>
            <a:pPr eaLnBrk="0" hangingPunct="0"/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КАКОЕ СОБЫТИЕ</a:t>
            </a:r>
            <a:b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ПРОИЗОШЛО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РАНЬШЕ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Прямая соединительная линия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0139" y="3170243"/>
            <a:ext cx="260351" cy="1000125"/>
          </a:xfrm>
          <a:prstGeom prst="rect">
            <a:avLst/>
          </a:prstGeom>
          <a:noFill/>
        </p:spPr>
      </p:pic>
      <p:pic>
        <p:nvPicPr>
          <p:cNvPr id="8" name="Прямая соединительная линия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9452" y="2236797"/>
            <a:ext cx="194733" cy="854075"/>
          </a:xfrm>
          <a:prstGeom prst="rect">
            <a:avLst/>
          </a:prstGeom>
          <a:noFill/>
        </p:spPr>
      </p:pic>
      <p:pic>
        <p:nvPicPr>
          <p:cNvPr id="12" name="Прямая соединительная линия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5717" y="2236797"/>
            <a:ext cx="194733" cy="85407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927354" y="1844677"/>
            <a:ext cx="1116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776 г</a:t>
            </a:r>
            <a:r>
              <a:rPr lang="ru-RU" sz="2400" b="1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968209" y="1844824"/>
            <a:ext cx="10086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146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4439" y="4221163"/>
            <a:ext cx="11857567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uk-UA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СКОЛЬКО ЛЕТ  ПРОШЛО </a:t>
            </a:r>
            <a:r>
              <a:rPr lang="uk-UA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МЕЖДУ</a:t>
            </a:r>
          </a:p>
          <a:p>
            <a:pPr algn="ctr" eaLnBrk="0" hangingPunct="0"/>
            <a:r>
              <a:rPr lang="uk-UA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СОБЫТИЯМИ, КОТОРЫЕ ПРОИЗОШЛИ </a:t>
            </a:r>
            <a:r>
              <a:rPr lang="uk-UA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ДО Н.Э.</a:t>
            </a:r>
            <a:r>
              <a:rPr lang="uk-UA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32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 rot="5400000">
            <a:off x="9152468" y="2317230"/>
            <a:ext cx="609600" cy="2112433"/>
          </a:xfrm>
          <a:prstGeom prst="rightBracket">
            <a:avLst>
              <a:gd name="adj" fmla="val 65744"/>
            </a:avLst>
          </a:prstGeom>
          <a:solidFill>
            <a:srgbClr val="00FF00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 rot="-5400000">
            <a:off x="5647268" y="276763"/>
            <a:ext cx="609600" cy="4897967"/>
          </a:xfrm>
          <a:prstGeom prst="rightBracket">
            <a:avLst>
              <a:gd name="adj" fmla="val 65756"/>
            </a:avLst>
          </a:prstGeom>
          <a:solidFill>
            <a:srgbClr val="FFFF00"/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23" name="Picture 8" descr="http://t2.gstatic.com/images?q=tbn:ANd9GcTrhJFN4xlLtbg6TtRPzHFlKehCVNIS3gTqpW9_DoOA55sToQN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7403" y="2273309"/>
            <a:ext cx="1485900" cy="835025"/>
          </a:xfrm>
        </p:spPr>
      </p:pic>
      <p:pic>
        <p:nvPicPr>
          <p:cNvPr id="2050" name="Picture 2" descr="http://t1.gstatic.com/images?q=tbn:ANd9GcTsGeWE7v6fVqVRldfDLQShRsSTEDLJTZCrqYhLZvjIo80dOD_B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6302" y="2349500"/>
            <a:ext cx="23241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ag00317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361" y="1340768"/>
            <a:ext cx="11218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1063610" y="3141663"/>
            <a:ext cx="29570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Основание</a:t>
            </a:r>
          </a:p>
          <a:p>
            <a:pPr algn="ctr"/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Олимпийских игр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8303686" y="3068645"/>
            <a:ext cx="21280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Разрушение </a:t>
            </a:r>
          </a:p>
          <a:p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римлянами </a:t>
            </a:r>
          </a:p>
          <a:p>
            <a:r>
              <a:rPr lang="ru-RU" sz="2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Карфагена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03612" y="5373696"/>
            <a:ext cx="5979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776 – 146 = 630 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24417" y="3068638"/>
            <a:ext cx="11328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2"/>
          <p:cNvSpPr>
            <a:spLocks/>
          </p:cNvSpPr>
          <p:nvPr/>
        </p:nvSpPr>
        <p:spPr bwMode="auto">
          <a:xfrm>
            <a:off x="16933" y="14"/>
            <a:ext cx="12175067" cy="8367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ПРАКТИКУМ</a:t>
            </a:r>
            <a:endParaRPr lang="ru-RU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14" grpId="0"/>
      <p:bldP spid="15" grpId="0"/>
      <p:bldP spid="16" grpId="0"/>
      <p:bldP spid="18" grpId="0" animBg="1"/>
      <p:bldP spid="19" grpId="0" animBg="1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9"/>
          <p:cNvSpPr>
            <a:spLocks/>
          </p:cNvSpPr>
          <p:nvPr/>
        </p:nvSpPr>
        <p:spPr bwMode="auto">
          <a:xfrm rot="5407723">
            <a:off x="6012392" y="-727075"/>
            <a:ext cx="457200" cy="9505949"/>
          </a:xfrm>
          <a:prstGeom prst="rightBracket">
            <a:avLst>
              <a:gd name="adj" fmla="val 130309"/>
            </a:avLst>
          </a:prstGeom>
          <a:solidFill>
            <a:srgbClr val="FF66CC"/>
          </a:solidFill>
          <a:ln w="57150">
            <a:solidFill>
              <a:srgbClr val="990000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endParaRPr lang="uk-UA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3" y="476259"/>
            <a:ext cx="11379200" cy="758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Сколько лет назад произошло восстание Спартака?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1806" y="1484313"/>
            <a:ext cx="11425767" cy="460851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Calibri" pitchFamily="34" charset="0"/>
              </a:rPr>
              <a:t>   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74 году до н.э. произошло восстание Спартака. Отметим эту дату на линии времени.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5400" dirty="0" smtClean="0"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ru-RU" sz="5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74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54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2094</a:t>
            </a:r>
            <a:endParaRPr lang="ru-RU" sz="5400" b="1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Прямая соединительная линия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384" y="3529022"/>
            <a:ext cx="194733" cy="1360487"/>
          </a:xfrm>
          <a:prstGeom prst="rect">
            <a:avLst/>
          </a:prstGeom>
          <a:noFill/>
        </p:spPr>
      </p:pic>
      <p:pic>
        <p:nvPicPr>
          <p:cNvPr id="8" name="Прямая соединительная линия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284" y="2955925"/>
            <a:ext cx="194733" cy="927100"/>
          </a:xfrm>
          <a:prstGeom prst="rect">
            <a:avLst/>
          </a:prstGeom>
          <a:noFill/>
        </p:spPr>
      </p:pic>
      <p:pic>
        <p:nvPicPr>
          <p:cNvPr id="10" name="Прямая соединительная линия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2368" y="2882900"/>
            <a:ext cx="194733" cy="9271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223506" y="3860807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338" y="3861050"/>
            <a:ext cx="187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74 г. до н.э.</a:t>
            </a:r>
          </a:p>
        </p:txBody>
      </p:sp>
      <p:pic>
        <p:nvPicPr>
          <p:cNvPr id="20482" name="Picture 2" descr="http://s57.radikal.ru/i157/1106/27/d4bfaec9f3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3" y="4292609"/>
            <a:ext cx="126788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39190" y="5445133"/>
            <a:ext cx="20746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Восстание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Спартака</a:t>
            </a: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 rot="-5400000">
            <a:off x="1491727" y="3256494"/>
            <a:ext cx="358775" cy="560916"/>
          </a:xfrm>
          <a:prstGeom prst="rightBracket">
            <a:avLst>
              <a:gd name="adj" fmla="val 63590"/>
            </a:avLst>
          </a:prstGeom>
          <a:solidFill>
            <a:srgbClr val="00FF00">
              <a:alpha val="50195"/>
            </a:srgbClr>
          </a:solidFill>
          <a:ln w="57150">
            <a:solidFill>
              <a:srgbClr val="0099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uk-UA" sz="240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-5400000">
            <a:off x="6251576" y="-903285"/>
            <a:ext cx="457200" cy="8832849"/>
          </a:xfrm>
          <a:prstGeom prst="rightBracket">
            <a:avLst>
              <a:gd name="adj" fmla="val 63727"/>
            </a:avLst>
          </a:prstGeom>
          <a:solidFill>
            <a:srgbClr val="3399FF">
              <a:alpha val="50195"/>
            </a:srgbClr>
          </a:solidFill>
          <a:ln w="5715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Georgia" pitchFamily="18" charset="0"/>
            </a:endParaRPr>
          </a:p>
        </p:txBody>
      </p:sp>
      <p:pic>
        <p:nvPicPr>
          <p:cNvPr id="18" name="Picture 4" descr="ag00317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" y="188913"/>
            <a:ext cx="112183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>
            <a:stCxn id="3" idx="1"/>
            <a:endCxn id="3" idx="3"/>
          </p:cNvCxnSpPr>
          <p:nvPr/>
        </p:nvCxnSpPr>
        <p:spPr>
          <a:xfrm>
            <a:off x="431806" y="3789363"/>
            <a:ext cx="11425767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9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9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9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9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9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1" grpId="0"/>
      <p:bldP spid="12" grpId="0"/>
      <p:bldP spid="14" grpId="0"/>
      <p:bldP spid="15" grpId="0" animBg="1" autoUpdateAnimBg="0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266527808"/>
              </p:ext>
            </p:extLst>
          </p:nvPr>
        </p:nvGraphicFramePr>
        <p:xfrm>
          <a:off x="0" y="260648"/>
          <a:ext cx="12192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49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                   ЗАДАНИЕ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654" y="33692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384" y="1412776"/>
            <a:ext cx="10977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 тетради письменно сделайте следующие задания:</a:t>
            </a:r>
            <a:endParaRPr lang="ru-RU" sz="3200" b="1" dirty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360" y="2056686"/>
            <a:ext cx="112332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Составить 3 задачи на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летоисчисление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 истории.</a:t>
            </a:r>
          </a:p>
          <a:p>
            <a:pPr marL="342900" indent="-342900"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 Записать  римскими цифрами:  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–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V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в.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;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10 – Х в…                                                                     9 - …11 - …13 - …8 - …16 - …17 - …4 - …19 - …22 - …3 - …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3. Записать  арабскими цифрами: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VIII - …XIX - …IV - …III - …XVI - …XIV - …IX - …VII - …XII - …XX - …XXII – 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4.Определить  век: 2020 год –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XXI век.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1132 год - … 567 год - … 48 год - … 38 год до н.э. - … 1700 год - … 309 год - … 2013 год - …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2899">
            <a:off x="9059102" y="2183790"/>
            <a:ext cx="2489038" cy="17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49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  САМОСТОЯТЕЛЬНАЯ РАБОТА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654" y="33692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5.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14 – 17.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559829" y="3645070"/>
            <a:ext cx="3552395" cy="1930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Заполните таблицу.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17.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592280" y="3213057"/>
            <a:ext cx="3018413" cy="236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Решите задачи и выполните задания в тетради.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558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559506" y="1340768"/>
          <a:ext cx="9241367" cy="2304256"/>
        </p:xfrm>
        <a:graphic>
          <a:graphicData uri="http://schemas.openxmlformats.org/presentationml/2006/ole">
            <p:oleObj spid="_x0000_s1028" name="Image" r:id="rId3" imgW="5334745" imgH="2438095" progId="">
              <p:embed/>
            </p:oleObj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35360" y="3789040"/>
            <a:ext cx="11618384" cy="288032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При изучении истории важно знать! Когда произошло то или иное </a:t>
            </a:r>
          </a:p>
          <a:p>
            <a:pPr>
              <a:buFontTx/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событие, что было раньше, а что позже и сколько времени прошло</a:t>
            </a:r>
          </a:p>
          <a:p>
            <a:pPr>
              <a:buFontTx/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между событиями.    Для этого нужен </a:t>
            </a:r>
            <a:r>
              <a:rPr lang="ru-RU" sz="2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счёт времени</a:t>
            </a:r>
            <a:r>
              <a:rPr lang="ru-RU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Люди издавна считают время по годам, но в истории часто </a:t>
            </a:r>
          </a:p>
          <a:p>
            <a:pPr>
              <a:buFontTx/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приходится пользоваться более длинными отрезками – сотнями и </a:t>
            </a:r>
          </a:p>
          <a:p>
            <a:pPr>
              <a:buFontTx/>
              <a:buNone/>
            </a:pP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тысячами лет.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ГОДЫ, ВЕКА, ТЫСЯЧЕЛЕТИЯ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Object 6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888088" y="1844824"/>
          <a:ext cx="4968552" cy="4032498"/>
        </p:xfrm>
        <a:graphic>
          <a:graphicData uri="http://schemas.openxmlformats.org/presentationml/2006/ole">
            <p:oleObj spid="_x0000_s2052" name="Image" r:id="rId3" imgW="4057143" imgH="2438095" progId="">
              <p:embed/>
            </p:oleObj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63352" y="1340768"/>
            <a:ext cx="6192688" cy="530120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100 лет составляют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столетие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век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10 веков составляют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тысячелетие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События истории происходили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много веков и даже тысячелетий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назад. Например земледелие 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возникло 10 тысяч лет назад, 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иначе говоря с того времени 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прошло уже 10 тысячелетий или</a:t>
            </a:r>
          </a:p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100 веков – это одно и то же.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ГОДЫ, ВЕКА, ТЫСЯЧЕЛЕТИЯ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39349" y="4725144"/>
            <a:ext cx="11617291" cy="1828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изучении истории нельзя  обойтись без ответа на вопрос «когда?». </a:t>
            </a:r>
            <a:r>
              <a:rPr lang="ru-RU" sz="3500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Очень важно выяснить, когда были те или иные исторические события</a:t>
            </a:r>
            <a:r>
              <a:rPr lang="ru-RU" sz="3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какое из них случилось раньше, а какое позже.</a:t>
            </a:r>
            <a:endParaRPr lang="ru-RU" sz="35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5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120337" y="1916832"/>
            <a:ext cx="2400267" cy="1904612"/>
          </a:xfrm>
          <a:prstGeom prst="rect">
            <a:avLst/>
          </a:prstGeom>
        </p:spPr>
      </p:pic>
      <p:pic>
        <p:nvPicPr>
          <p:cNvPr id="13" name="Рисунок 12" descr="61954373_1280088852_430aec6ef2a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7385" y="1094438"/>
            <a:ext cx="3480387" cy="3385144"/>
          </a:xfrm>
          <a:prstGeom prst="rect">
            <a:avLst/>
          </a:prstGeom>
        </p:spPr>
      </p:pic>
      <p:pic>
        <p:nvPicPr>
          <p:cNvPr id="10" name="Содержимое 9" descr="13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911424" y="1340768"/>
            <a:ext cx="2664296" cy="2376264"/>
          </a:xfrm>
          <a:effectLst>
            <a:softEdge rad="63500"/>
          </a:effectLst>
        </p:spPr>
      </p:pic>
      <p:pic>
        <p:nvPicPr>
          <p:cNvPr id="15" name="Рисунок 14" descr="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83832" y="1700808"/>
            <a:ext cx="3251200" cy="2438400"/>
          </a:xfrm>
          <a:prstGeom prst="rect">
            <a:avLst/>
          </a:prstGeom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4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ЛЕТОИСЧИСЛЕНИЕ В ИСТОРИИ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313091909_cartoon-school-child-2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flipH="1">
            <a:off x="335369" y="1700808"/>
            <a:ext cx="3067945" cy="4565104"/>
          </a:xfrm>
        </p:spPr>
      </p:pic>
      <p:pic>
        <p:nvPicPr>
          <p:cNvPr id="8" name="Содержимое 7" descr="e26a4a26ffb3245efd507cf74911f8b1_0_500_0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8400256" y="1556792"/>
            <a:ext cx="3086133" cy="403244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43672" y="2060848"/>
            <a:ext cx="5688632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 обозначаются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даты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исторических  событий?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6945" y="14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ЛЕТОИСЧИСЛЕНИЕ В ИСТОРИИ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345" y="3861048"/>
            <a:ext cx="6000667" cy="26928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если события случились сотни и тысячи лет назад,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нам на помощь приходят слова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u="sng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«век»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 </a:t>
            </a:r>
            <a:r>
              <a:rPr lang="ru-RU" sz="3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«тысячелетие».</a:t>
            </a:r>
            <a:endParaRPr lang="ru-RU" sz="32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84032" y="1412776"/>
            <a:ext cx="5384800" cy="22608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событие произошло в недавнем прошлом,  мы называем </a:t>
            </a:r>
            <a:r>
              <a:rPr lang="ru-RU" sz="3200" b="1" u="sng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число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месяц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1" y="3645038"/>
            <a:ext cx="5702267" cy="29523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3" cstate="print"/>
          <a:srcRect l="3375" t="2377" r="3814" b="2530"/>
          <a:stretch>
            <a:fillRect/>
          </a:stretch>
        </p:blipFill>
        <p:spPr>
          <a:xfrm>
            <a:off x="407369" y="1196752"/>
            <a:ext cx="5568619" cy="26773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48"/>
            <a:ext cx="12175067" cy="112156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ЛЕТОИСЧИСЛЕНИЕ В ИСТОРИИ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03715" y="1988840"/>
            <a:ext cx="5448300" cy="42862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35360" y="116632"/>
            <a:ext cx="11665296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Век, столетие  =  100 лет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Тысячелетие  = 1 000  лет = 10  веков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408377" y="3212976"/>
            <a:ext cx="2496121" cy="3123828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Группа 16"/>
          <p:cNvGrpSpPr/>
          <p:nvPr/>
        </p:nvGrpSpPr>
        <p:grpSpPr>
          <a:xfrm>
            <a:off x="239349" y="1844839"/>
            <a:ext cx="4128459" cy="4757623"/>
            <a:chOff x="4716016" y="2282251"/>
            <a:chExt cx="2880320" cy="4171085"/>
          </a:xfrm>
        </p:grpSpPr>
        <p:pic>
          <p:nvPicPr>
            <p:cNvPr id="13" name="Рисунок 12" descr="61954383_1280088980_oldpaper3_copy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716016" y="2282251"/>
              <a:ext cx="2880320" cy="417108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33741" y="2492896"/>
              <a:ext cx="931829" cy="3858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/>
                <a:t>    </a:t>
              </a:r>
              <a:r>
                <a:rPr lang="en-US" sz="2800" b="1" dirty="0" smtClean="0"/>
                <a:t>I = 1</a:t>
              </a:r>
              <a:r>
                <a:rPr lang="ru-RU" sz="2800" b="1" dirty="0" smtClean="0"/>
                <a:t> </a:t>
              </a:r>
              <a:endParaRPr lang="en-US" sz="2800" b="1" dirty="0" smtClean="0"/>
            </a:p>
            <a:p>
              <a:r>
                <a:rPr lang="ru-RU" sz="2800" b="1" dirty="0" smtClean="0"/>
                <a:t>   </a:t>
              </a:r>
              <a:r>
                <a:rPr lang="en-US" sz="2800" b="1" dirty="0" smtClean="0"/>
                <a:t>II</a:t>
              </a:r>
              <a:r>
                <a:rPr lang="ru-RU" sz="2800" b="1" dirty="0" smtClean="0"/>
                <a:t> = 2</a:t>
              </a:r>
              <a:endParaRPr lang="en-US" sz="2800" b="1" dirty="0" smtClean="0"/>
            </a:p>
            <a:p>
              <a:r>
                <a:rPr lang="ru-RU" sz="2800" b="1" dirty="0" smtClean="0"/>
                <a:t>  </a:t>
              </a:r>
              <a:r>
                <a:rPr lang="en-US" sz="2800" b="1" dirty="0" smtClean="0"/>
                <a:t>III</a:t>
              </a:r>
              <a:r>
                <a:rPr lang="ru-RU" sz="2800" b="1" dirty="0" smtClean="0"/>
                <a:t> = 3</a:t>
              </a:r>
              <a:endParaRPr lang="en-US" sz="2800" b="1" dirty="0" smtClean="0"/>
            </a:p>
            <a:p>
              <a:r>
                <a:rPr lang="ru-RU" sz="2800" b="1" dirty="0" smtClean="0"/>
                <a:t>  </a:t>
              </a:r>
              <a:r>
                <a:rPr lang="en-US" sz="2800" b="1" dirty="0" smtClean="0"/>
                <a:t>IV</a:t>
              </a:r>
              <a:r>
                <a:rPr lang="ru-RU" sz="2800" b="1" dirty="0" smtClean="0"/>
                <a:t> = 4</a:t>
              </a:r>
              <a:endParaRPr lang="en-US" sz="2800" b="1" dirty="0" smtClean="0"/>
            </a:p>
            <a:p>
              <a:r>
                <a:rPr lang="ru-RU" sz="2800" b="1" dirty="0" smtClean="0"/>
                <a:t>   </a:t>
              </a:r>
              <a:r>
                <a:rPr lang="en-US" sz="2800" b="1" dirty="0" smtClean="0"/>
                <a:t>V</a:t>
              </a:r>
              <a:r>
                <a:rPr lang="ru-RU" sz="2800" b="1" dirty="0" smtClean="0"/>
                <a:t> = 5</a:t>
              </a:r>
              <a:endParaRPr lang="en-US" sz="2800" b="1" dirty="0" smtClean="0"/>
            </a:p>
            <a:p>
              <a:r>
                <a:rPr lang="ru-RU" sz="2800" b="1" dirty="0" smtClean="0"/>
                <a:t>  </a:t>
              </a:r>
              <a:r>
                <a:rPr lang="en-US" sz="2800" b="1" dirty="0" smtClean="0"/>
                <a:t>VI</a:t>
              </a:r>
              <a:r>
                <a:rPr lang="ru-RU" sz="2800" b="1" dirty="0" smtClean="0"/>
                <a:t> = 6</a:t>
              </a:r>
              <a:endParaRPr lang="en-US" sz="2800" b="1" dirty="0" smtClean="0"/>
            </a:p>
            <a:p>
              <a:r>
                <a:rPr lang="ru-RU" sz="2800" b="1" dirty="0" smtClean="0"/>
                <a:t> </a:t>
              </a:r>
              <a:r>
                <a:rPr lang="en-US" sz="2800" b="1" dirty="0" smtClean="0"/>
                <a:t>VII</a:t>
              </a:r>
              <a:r>
                <a:rPr lang="ru-RU" sz="2800" b="1" dirty="0" smtClean="0"/>
                <a:t> = 7</a:t>
              </a:r>
              <a:endParaRPr lang="en-US" sz="2800" b="1" dirty="0" smtClean="0"/>
            </a:p>
            <a:p>
              <a:r>
                <a:rPr lang="en-US" sz="2800" b="1" dirty="0" smtClean="0"/>
                <a:t>VIII</a:t>
              </a:r>
              <a:r>
                <a:rPr lang="ru-RU" sz="2800" b="1" dirty="0" smtClean="0"/>
                <a:t> = 8</a:t>
              </a:r>
              <a:endParaRPr lang="en-US" sz="2800" b="1" dirty="0" smtClean="0"/>
            </a:p>
            <a:p>
              <a:r>
                <a:rPr lang="ru-RU" sz="2800" b="1" dirty="0" smtClean="0"/>
                <a:t>  </a:t>
              </a:r>
              <a:r>
                <a:rPr lang="en-US" sz="2800" b="1" dirty="0" smtClean="0"/>
                <a:t>IX</a:t>
              </a:r>
              <a:r>
                <a:rPr lang="ru-RU" sz="2800" b="1" dirty="0" smtClean="0"/>
                <a:t> = 9</a:t>
              </a:r>
              <a:endParaRPr lang="en-US" sz="2800" b="1" dirty="0" smtClean="0"/>
            </a:p>
            <a:p>
              <a:r>
                <a:rPr lang="ru-RU" sz="2800" b="1" dirty="0" smtClean="0"/>
                <a:t>   </a:t>
              </a:r>
              <a:r>
                <a:rPr lang="en-US" sz="2800" b="1" dirty="0" smtClean="0"/>
                <a:t>X</a:t>
              </a:r>
              <a:r>
                <a:rPr lang="ru-RU" sz="2800" b="1" dirty="0" smtClean="0"/>
                <a:t> = 10</a:t>
              </a:r>
              <a:endParaRPr lang="ru-RU" sz="2800" b="1" dirty="0"/>
            </a:p>
          </p:txBody>
        </p:sp>
      </p:grp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11693" y="2420888"/>
            <a:ext cx="7008779" cy="36724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истории </a:t>
            </a:r>
            <a:r>
              <a:rPr lang="ru-RU" sz="3200" b="1" dirty="0" smtClean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годы принято обозначать с помощью арабских цифр </a:t>
            </a:r>
            <a:endParaRPr lang="en-US" sz="3200" b="1" dirty="0" smtClean="0">
              <a:solidFill>
                <a:srgbClr val="00823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(1961 год, 2012  год), </a:t>
            </a:r>
            <a:endParaRPr lang="en-US" sz="3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века – с помощью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римских </a:t>
            </a:r>
            <a:endParaRPr lang="en-US" sz="3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Х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век, ХХ век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32104" y="260648"/>
            <a:ext cx="86409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+mj-lt"/>
              </a:rPr>
              <a:t>?</a:t>
            </a:r>
            <a:endParaRPr lang="ru-RU" sz="4800" dirty="0"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63962" y="908720"/>
            <a:ext cx="1224135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+mj-lt"/>
              </a:rPr>
              <a:t>?</a:t>
            </a:r>
            <a:endParaRPr lang="ru-RU" sz="4800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52184" y="908720"/>
            <a:ext cx="93610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+mj-lt"/>
              </a:rPr>
              <a:t>?</a:t>
            </a:r>
            <a:endParaRPr lang="ru-RU" sz="4800" dirty="0">
              <a:latin typeface="+mj-lt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9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1592</Words>
  <Application>Microsoft Office PowerPoint</Application>
  <PresentationFormat>Произвольный</PresentationFormat>
  <Paragraphs>357</Paragraphs>
  <Slides>36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Image</vt:lpstr>
      <vt:lpstr>Слайд</vt:lpstr>
      <vt:lpstr>ИСТОРИЯ</vt:lpstr>
      <vt:lpstr>Слайд 2</vt:lpstr>
      <vt:lpstr>Без знания дат нет знания истории.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 разных народов было своё  летоисчисление.</vt:lpstr>
      <vt:lpstr>Слайд 12</vt:lpstr>
      <vt:lpstr>Слайд 13</vt:lpstr>
      <vt:lpstr>Слайд 14</vt:lpstr>
      <vt:lpstr>    История на ленте времени </vt:lpstr>
      <vt:lpstr>Слайд 16</vt:lpstr>
      <vt:lpstr> ЭРА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видео</vt:lpstr>
      <vt:lpstr>Слайд 28</vt:lpstr>
      <vt:lpstr>Слайд 29</vt:lpstr>
      <vt:lpstr>Слайд 30</vt:lpstr>
      <vt:lpstr>Слайд 31</vt:lpstr>
      <vt:lpstr>КАКОЕ СОБЫТИЕ  ПРОИЗОШЛО  РАНЬШЕ? </vt:lpstr>
      <vt:lpstr>Сколько лет назад произошло восстание Спартака?</vt:lpstr>
      <vt:lpstr>Слайд 34</vt:lpstr>
      <vt:lpstr>                     ЗАДАНИЕ</vt:lpstr>
      <vt:lpstr>    САМОСТОЯТЕЛЬНАЯ РАБОТА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374</cp:revision>
  <dcterms:created xsi:type="dcterms:W3CDTF">2020-04-27T09:08:17Z</dcterms:created>
  <dcterms:modified xsi:type="dcterms:W3CDTF">2020-09-07T04:31:20Z</dcterms:modified>
</cp:coreProperties>
</file>