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66" r:id="rId2"/>
    <p:sldId id="468" r:id="rId3"/>
    <p:sldId id="474" r:id="rId4"/>
    <p:sldId id="475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544" r:id="rId15"/>
    <p:sldId id="498" r:id="rId16"/>
    <p:sldId id="499" r:id="rId17"/>
    <p:sldId id="500" r:id="rId18"/>
    <p:sldId id="487" r:id="rId19"/>
    <p:sldId id="501" r:id="rId20"/>
    <p:sldId id="502" r:id="rId21"/>
    <p:sldId id="516" r:id="rId22"/>
    <p:sldId id="517" r:id="rId23"/>
    <p:sldId id="518" r:id="rId24"/>
    <p:sldId id="519" r:id="rId25"/>
    <p:sldId id="520" r:id="rId26"/>
    <p:sldId id="507" r:id="rId27"/>
    <p:sldId id="547" r:id="rId28"/>
    <p:sldId id="549" r:id="rId29"/>
    <p:sldId id="551" r:id="rId30"/>
    <p:sldId id="553" r:id="rId31"/>
    <p:sldId id="552" r:id="rId32"/>
    <p:sldId id="509" r:id="rId33"/>
    <p:sldId id="510" r:id="rId34"/>
    <p:sldId id="511" r:id="rId35"/>
    <p:sldId id="530" r:id="rId36"/>
    <p:sldId id="534" r:id="rId37"/>
    <p:sldId id="536" r:id="rId38"/>
    <p:sldId id="538" r:id="rId39"/>
    <p:sldId id="540" r:id="rId40"/>
    <p:sldId id="542" r:id="rId41"/>
    <p:sldId id="555" r:id="rId42"/>
    <p:sldId id="46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39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9762" autoAdjust="0"/>
  </p:normalViewPr>
  <p:slideViewPr>
    <p:cSldViewPr>
      <p:cViewPr varScale="1">
        <p:scale>
          <a:sx n="67" d="100"/>
          <a:sy n="67" d="100"/>
        </p:scale>
        <p:origin x="-76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4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ИНТЕРНЕТ</a:t>
          </a:r>
          <a:endParaRPr lang="ru-RU" sz="4400" b="1" i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4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БИБЛИОТЕКИ, АРХИВЫ</a:t>
          </a:r>
          <a:endParaRPr lang="ru-RU" sz="4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4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БЕСЕДЫ, РАССКАЗЫ</a:t>
          </a:r>
          <a:endParaRPr lang="ru-RU" sz="44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4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МУЗЕИ, ДОКУМЕНТЫ</a:t>
          </a:r>
          <a:endParaRPr lang="ru-RU" sz="44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B349C48D-4F20-4CA3-A2B0-76835968C4D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4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ПРЕДМЕТЫ</a:t>
          </a:r>
          <a:endParaRPr lang="ru-RU" sz="44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8F70620-5356-44B7-BAE5-A499F455AD25}" type="parTrans" cxnId="{62C96268-8D76-4E6D-BDA1-EA5B26B6D397}">
      <dgm:prSet/>
      <dgm:spPr/>
      <dgm:t>
        <a:bodyPr/>
        <a:lstStyle/>
        <a:p>
          <a:endParaRPr lang="ru-RU"/>
        </a:p>
      </dgm:t>
    </dgm:pt>
    <dgm:pt modelId="{44A39A6B-6063-4F26-A6E5-960B274D7F59}" type="sibTrans" cxnId="{62C96268-8D76-4E6D-BDA1-EA5B26B6D397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  <dgm:t>
        <a:bodyPr/>
        <a:lstStyle/>
        <a:p>
          <a:endParaRPr lang="ru-RU"/>
        </a:p>
      </dgm:t>
    </dgm:pt>
    <dgm:pt modelId="{D567C730-DD68-46E1-A22A-F176D2A2CC66}" type="pres">
      <dgm:prSet presAssocID="{5AEA5DF2-BAB0-4681-BF39-87C22855AC29}" presName="cycle" presStyleCnt="0"/>
      <dgm:spPr/>
      <dgm:t>
        <a:bodyPr/>
        <a:lstStyle/>
        <a:p>
          <a:endParaRPr lang="ru-RU"/>
        </a:p>
      </dgm:t>
    </dgm:pt>
    <dgm:pt modelId="{A947C46B-5867-4BC9-AC38-E6C9A369784B}" type="pres">
      <dgm:prSet presAssocID="{5AEA5DF2-BAB0-4681-BF39-87C22855AC29}" presName="srcNode" presStyleLbl="node1" presStyleIdx="0" presStyleCnt="5"/>
      <dgm:spPr/>
      <dgm:t>
        <a:bodyPr/>
        <a:lstStyle/>
        <a:p>
          <a:endParaRPr lang="ru-RU"/>
        </a:p>
      </dgm:t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5"/>
      <dgm:spPr/>
      <dgm:t>
        <a:bodyPr/>
        <a:lstStyle/>
        <a:p>
          <a:endParaRPr lang="ru-RU"/>
        </a:p>
      </dgm:t>
    </dgm:pt>
    <dgm:pt modelId="{86E7A872-48A4-4919-8E3D-ABD06DE8A46D}" type="pres">
      <dgm:prSet presAssocID="{5AEA5DF2-BAB0-4681-BF39-87C22855AC29}" presName="dstNode" presStyleLbl="node1" presStyleIdx="0" presStyleCnt="5"/>
      <dgm:spPr/>
      <dgm:t>
        <a:bodyPr/>
        <a:lstStyle/>
        <a:p>
          <a:endParaRPr lang="ru-RU"/>
        </a:p>
      </dgm:t>
    </dgm:pt>
    <dgm:pt modelId="{AE2E0BAB-0D3F-468D-8886-FA1976F6F373}" type="pres">
      <dgm:prSet presAssocID="{F5D4BDFC-961E-4984-B4A7-5587A400015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  <dgm:t>
        <a:bodyPr/>
        <a:lstStyle/>
        <a:p>
          <a:endParaRPr lang="ru-RU"/>
        </a:p>
      </dgm:t>
    </dgm:pt>
    <dgm:pt modelId="{CBF2B214-68F4-409B-9590-C65D1C84A25E}" type="pres">
      <dgm:prSet presAssocID="{F5D4BDFC-961E-4984-B4A7-5587A4000157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78F7C0-A1F8-4316-BE97-69EEF5815DF9}" type="pres">
      <dgm:prSet presAssocID="{8CD70578-EB3A-4B03-8572-079D8A1A85F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  <dgm:t>
        <a:bodyPr/>
        <a:lstStyle/>
        <a:p>
          <a:endParaRPr lang="ru-RU"/>
        </a:p>
      </dgm:t>
    </dgm:pt>
    <dgm:pt modelId="{D1E44DFB-321A-4890-A565-2E94A49A6D26}" type="pres">
      <dgm:prSet presAssocID="{8CD70578-EB3A-4B03-8572-079D8A1A85F4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00D6D6-D597-400F-A2C0-3CCC471A666C}" type="pres">
      <dgm:prSet presAssocID="{29BBDD98-650F-44BC-B27A-AD051EC71D5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  <dgm:t>
        <a:bodyPr/>
        <a:lstStyle/>
        <a:p>
          <a:endParaRPr lang="ru-RU"/>
        </a:p>
      </dgm:t>
    </dgm:pt>
    <dgm:pt modelId="{86FE0FE5-BDD0-4E30-BD12-0C0E47FD9082}" type="pres">
      <dgm:prSet presAssocID="{29BBDD98-650F-44BC-B27A-AD051EC71D5A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17D1E8-5415-4968-BBEC-D1AD686B6D5A}" type="pres">
      <dgm:prSet presAssocID="{ED31221F-8833-4B45-9617-A47A435976A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5AB-223F-4882-A8C0-D6335A03FC7B}" type="pres">
      <dgm:prSet presAssocID="{ED31221F-8833-4B45-9617-A47A435976A0}" presName="accent_4" presStyleCnt="0"/>
      <dgm:spPr/>
      <dgm:t>
        <a:bodyPr/>
        <a:lstStyle/>
        <a:p>
          <a:endParaRPr lang="ru-RU"/>
        </a:p>
      </dgm:t>
    </dgm:pt>
    <dgm:pt modelId="{D527AA0E-56B0-405B-BB43-9873A981CBAF}" type="pres">
      <dgm:prSet presAssocID="{ED31221F-8833-4B45-9617-A47A435976A0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298035-2FBA-4E02-82D3-7995CA367B33}" type="pres">
      <dgm:prSet presAssocID="{B349C48D-4F20-4CA3-A2B0-76835968C4D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52091-F361-4289-A22A-F83E309849B4}" type="pres">
      <dgm:prSet presAssocID="{B349C48D-4F20-4CA3-A2B0-76835968C4D6}" presName="accent_5" presStyleCnt="0"/>
      <dgm:spPr/>
      <dgm:t>
        <a:bodyPr/>
        <a:lstStyle/>
        <a:p>
          <a:endParaRPr lang="ru-RU"/>
        </a:p>
      </dgm:t>
    </dgm:pt>
    <dgm:pt modelId="{2FE2698E-CF56-4033-9A48-350D0052B287}" type="pres">
      <dgm:prSet presAssocID="{B349C48D-4F20-4CA3-A2B0-76835968C4D6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0E6DFF6-E1EB-4323-9617-574B76C23BEE}" type="presOf" srcId="{B349C48D-4F20-4CA3-A2B0-76835968C4D6}" destId="{17298035-2FBA-4E02-82D3-7995CA367B33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067BC9A4-265D-4ED8-ADDC-6641FEABE1E9}" type="presOf" srcId="{5AEA5DF2-BAB0-4681-BF39-87C22855AC29}" destId="{581F5D5D-934B-4237-A7F4-2E43682AE493}" srcOrd="0" destOrd="0" presId="urn:microsoft.com/office/officeart/2008/layout/VerticalCurvedList"/>
    <dgm:cxn modelId="{03B037BE-ED71-4FE8-9A1B-62625361D28B}" type="presOf" srcId="{DC019EE3-A840-46F0-A75F-09F258A8D9A3}" destId="{4A1618EA-520F-43B1-93E8-4B42C32CC5B3}" srcOrd="0" destOrd="0" presId="urn:microsoft.com/office/officeart/2008/layout/VerticalCurvedList"/>
    <dgm:cxn modelId="{476B8377-ACB4-4896-8B06-82A98191EA84}" type="presOf" srcId="{8CD70578-EB3A-4B03-8572-079D8A1A85F4}" destId="{3D78F7C0-A1F8-4316-BE97-69EEF5815DF9}" srcOrd="0" destOrd="0" presId="urn:microsoft.com/office/officeart/2008/layout/VerticalCurvedList"/>
    <dgm:cxn modelId="{024340CB-7AA0-407B-AACB-67517A982B7A}" type="presOf" srcId="{ED31221F-8833-4B45-9617-A47A435976A0}" destId="{D017D1E8-5415-4968-BBEC-D1AD686B6D5A}" srcOrd="0" destOrd="0" presId="urn:microsoft.com/office/officeart/2008/layout/VerticalCurvedList"/>
    <dgm:cxn modelId="{42E64866-4E23-4AA2-92D6-D7F46CB18138}" type="presOf" srcId="{F5D4BDFC-961E-4984-B4A7-5587A4000157}" destId="{AE2E0BAB-0D3F-468D-8886-FA1976F6F373}" srcOrd="0" destOrd="0" presId="urn:microsoft.com/office/officeart/2008/layout/VerticalCurvedList"/>
    <dgm:cxn modelId="{54DF26F1-1C7A-4143-B3AA-9702801AA9C0}" type="presOf" srcId="{29BBDD98-650F-44BC-B27A-AD051EC71D5A}" destId="{9100D6D6-D597-400F-A2C0-3CCC471A666C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62C96268-8D76-4E6D-BDA1-EA5B26B6D397}" srcId="{5AEA5DF2-BAB0-4681-BF39-87C22855AC29}" destId="{B349C48D-4F20-4CA3-A2B0-76835968C4D6}" srcOrd="4" destOrd="0" parTransId="{78F70620-5356-44B7-BAE5-A499F455AD25}" sibTransId="{44A39A6B-6063-4F26-A6E5-960B274D7F59}"/>
    <dgm:cxn modelId="{2CB57502-42A8-488B-89CB-E0E7197E5481}" type="presParOf" srcId="{581F5D5D-934B-4237-A7F4-2E43682AE493}" destId="{619944F2-E7B5-43A4-9563-5937A274237F}" srcOrd="0" destOrd="0" presId="urn:microsoft.com/office/officeart/2008/layout/VerticalCurvedList"/>
    <dgm:cxn modelId="{8ED2311A-0BB4-4705-B02E-93C2117F8AA9}" type="presParOf" srcId="{619944F2-E7B5-43A4-9563-5937A274237F}" destId="{D567C730-DD68-46E1-A22A-F176D2A2CC66}" srcOrd="0" destOrd="0" presId="urn:microsoft.com/office/officeart/2008/layout/VerticalCurvedList"/>
    <dgm:cxn modelId="{7DFC9056-DA59-43E6-9E5A-64F64E116B59}" type="presParOf" srcId="{D567C730-DD68-46E1-A22A-F176D2A2CC66}" destId="{A947C46B-5867-4BC9-AC38-E6C9A369784B}" srcOrd="0" destOrd="0" presId="urn:microsoft.com/office/officeart/2008/layout/VerticalCurvedList"/>
    <dgm:cxn modelId="{606D08C8-ECF7-41F3-8315-4E1B65D380A8}" type="presParOf" srcId="{D567C730-DD68-46E1-A22A-F176D2A2CC66}" destId="{4A1618EA-520F-43B1-93E8-4B42C32CC5B3}" srcOrd="1" destOrd="0" presId="urn:microsoft.com/office/officeart/2008/layout/VerticalCurvedList"/>
    <dgm:cxn modelId="{CF68B642-DEBF-48F6-8B07-5737541041CE}" type="presParOf" srcId="{D567C730-DD68-46E1-A22A-F176D2A2CC66}" destId="{2A6841A8-B287-4420-83C0-236A8FC65C88}" srcOrd="2" destOrd="0" presId="urn:microsoft.com/office/officeart/2008/layout/VerticalCurvedList"/>
    <dgm:cxn modelId="{5D51D87C-B3CA-45BC-A352-86252583411B}" type="presParOf" srcId="{D567C730-DD68-46E1-A22A-F176D2A2CC66}" destId="{86E7A872-48A4-4919-8E3D-ABD06DE8A46D}" srcOrd="3" destOrd="0" presId="urn:microsoft.com/office/officeart/2008/layout/VerticalCurvedList"/>
    <dgm:cxn modelId="{DDF00926-B566-4A6D-939C-97BF3C2CF535}" type="presParOf" srcId="{619944F2-E7B5-43A4-9563-5937A274237F}" destId="{AE2E0BAB-0D3F-468D-8886-FA1976F6F373}" srcOrd="1" destOrd="0" presId="urn:microsoft.com/office/officeart/2008/layout/VerticalCurvedList"/>
    <dgm:cxn modelId="{FAC6132A-6B3B-4BFF-8E5E-1AF674871266}" type="presParOf" srcId="{619944F2-E7B5-43A4-9563-5937A274237F}" destId="{A1705F86-8E3C-421C-82A6-6EFF04F1D676}" srcOrd="2" destOrd="0" presId="urn:microsoft.com/office/officeart/2008/layout/VerticalCurvedList"/>
    <dgm:cxn modelId="{BFA95716-D7F8-4955-8F3C-C87D381AAC60}" type="presParOf" srcId="{A1705F86-8E3C-421C-82A6-6EFF04F1D676}" destId="{CBF2B214-68F4-409B-9590-C65D1C84A25E}" srcOrd="0" destOrd="0" presId="urn:microsoft.com/office/officeart/2008/layout/VerticalCurvedList"/>
    <dgm:cxn modelId="{4E906A49-1008-43A5-B5B5-58FB149C4763}" type="presParOf" srcId="{619944F2-E7B5-43A4-9563-5937A274237F}" destId="{3D78F7C0-A1F8-4316-BE97-69EEF5815DF9}" srcOrd="3" destOrd="0" presId="urn:microsoft.com/office/officeart/2008/layout/VerticalCurvedList"/>
    <dgm:cxn modelId="{0F4FD5BF-D6F1-4F16-90A5-39EF9696F561}" type="presParOf" srcId="{619944F2-E7B5-43A4-9563-5937A274237F}" destId="{BFA84D13-CD15-4A60-8F11-7E655EB7A29D}" srcOrd="4" destOrd="0" presId="urn:microsoft.com/office/officeart/2008/layout/VerticalCurvedList"/>
    <dgm:cxn modelId="{098D81DF-FF43-4B4A-B849-DF2EC04A680F}" type="presParOf" srcId="{BFA84D13-CD15-4A60-8F11-7E655EB7A29D}" destId="{D1E44DFB-321A-4890-A565-2E94A49A6D26}" srcOrd="0" destOrd="0" presId="urn:microsoft.com/office/officeart/2008/layout/VerticalCurvedList"/>
    <dgm:cxn modelId="{A5C38504-5344-4D3C-8209-68E0F151E7C3}" type="presParOf" srcId="{619944F2-E7B5-43A4-9563-5937A274237F}" destId="{9100D6D6-D597-400F-A2C0-3CCC471A666C}" srcOrd="5" destOrd="0" presId="urn:microsoft.com/office/officeart/2008/layout/VerticalCurvedList"/>
    <dgm:cxn modelId="{487C6B30-9EED-4502-AF87-A36ABE889447}" type="presParOf" srcId="{619944F2-E7B5-43A4-9563-5937A274237F}" destId="{3E721A2B-2B47-4B66-84DA-D4479076EB05}" srcOrd="6" destOrd="0" presId="urn:microsoft.com/office/officeart/2008/layout/VerticalCurvedList"/>
    <dgm:cxn modelId="{EDECB21C-B494-4C5A-AFD2-BCA514ABED51}" type="presParOf" srcId="{3E721A2B-2B47-4B66-84DA-D4479076EB05}" destId="{86FE0FE5-BDD0-4E30-BD12-0C0E47FD9082}" srcOrd="0" destOrd="0" presId="urn:microsoft.com/office/officeart/2008/layout/VerticalCurvedList"/>
    <dgm:cxn modelId="{AF49F270-84AF-4E88-A251-9B1E4136D785}" type="presParOf" srcId="{619944F2-E7B5-43A4-9563-5937A274237F}" destId="{D017D1E8-5415-4968-BBEC-D1AD686B6D5A}" srcOrd="7" destOrd="0" presId="urn:microsoft.com/office/officeart/2008/layout/VerticalCurvedList"/>
    <dgm:cxn modelId="{1173D735-A61B-4CE9-B26C-43CD00A0143F}" type="presParOf" srcId="{619944F2-E7B5-43A4-9563-5937A274237F}" destId="{238B95AB-223F-4882-A8C0-D6335A03FC7B}" srcOrd="8" destOrd="0" presId="urn:microsoft.com/office/officeart/2008/layout/VerticalCurvedList"/>
    <dgm:cxn modelId="{FD2EFAD0-D00B-49EC-BB89-2FB8928D03FA}" type="presParOf" srcId="{238B95AB-223F-4882-A8C0-D6335A03FC7B}" destId="{D527AA0E-56B0-405B-BB43-9873A981CBAF}" srcOrd="0" destOrd="0" presId="urn:microsoft.com/office/officeart/2008/layout/VerticalCurvedList"/>
    <dgm:cxn modelId="{C5A66958-58A4-4F8D-92D8-A7B29BD8FF72}" type="presParOf" srcId="{619944F2-E7B5-43A4-9563-5937A274237F}" destId="{17298035-2FBA-4E02-82D3-7995CA367B33}" srcOrd="9" destOrd="0" presId="urn:microsoft.com/office/officeart/2008/layout/VerticalCurvedList"/>
    <dgm:cxn modelId="{EA5C0C55-274E-4715-B2C0-A0FFDB9832C2}" type="presParOf" srcId="{619944F2-E7B5-43A4-9563-5937A274237F}" destId="{A3952091-F361-4289-A22A-F83E309849B4}" srcOrd="10" destOrd="0" presId="urn:microsoft.com/office/officeart/2008/layout/VerticalCurvedList"/>
    <dgm:cxn modelId="{20B33013-FC91-4E67-ACA9-DDB899767148}" type="presParOf" srcId="{A3952091-F361-4289-A22A-F83E309849B4}" destId="{2FE2698E-CF56-4033-9A48-350D0052B2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ДАТА ОСНОВАНИЯ. (МАХАЛЛИ, ГОРОДА, ОБЛАСТИ…).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ЧТО ОЗНАЧАЕТ НАЗВАНИЕ? (МАХАЛЛИ, ГОРОДА, ОБЛАСТИ…).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НАПИШИТЕ КАКИЕ ОБЪЕКТЫ ЕСТЬ В … (МАХАЛЛЕ, ГОРОДЕ, ОБЛАСТИ).</a:t>
          </a:r>
          <a:endParaRPr lang="ru-RU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КАКИЕ ИЗМЕНЕНИЯ ПРОИЗОШЛИ ЗА ГОДЫ НЕЗАВИСИМОСТИ?</a:t>
          </a:r>
          <a:endParaRPr lang="ru-RU" sz="2400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B349C48D-4F20-4CA3-A2B0-76835968C4D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КАКИЕ ЗНАМЕНИТОСТИ ПРОЖИВАЮТ…( ПОЭТЫ, ДЕПУТАТЫ, ГЕРОИ И Т. Д).</a:t>
          </a:r>
          <a:endParaRPr lang="ru-RU" sz="2400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8F70620-5356-44B7-BAE5-A499F455AD25}" type="parTrans" cxnId="{62C96268-8D76-4E6D-BDA1-EA5B26B6D397}">
      <dgm:prSet/>
      <dgm:spPr/>
      <dgm:t>
        <a:bodyPr/>
        <a:lstStyle/>
        <a:p>
          <a:endParaRPr lang="ru-RU"/>
        </a:p>
      </dgm:t>
    </dgm:pt>
    <dgm:pt modelId="{44A39A6B-6063-4F26-A6E5-960B274D7F59}" type="sibTrans" cxnId="{62C96268-8D76-4E6D-BDA1-EA5B26B6D397}">
      <dgm:prSet/>
      <dgm:spPr/>
      <dgm:t>
        <a:bodyPr/>
        <a:lstStyle/>
        <a:p>
          <a:endParaRPr lang="ru-RU"/>
        </a:p>
      </dgm:t>
    </dgm:pt>
    <dgm:pt modelId="{B801C9E4-C94B-4AEE-90A8-74D82E87F9B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i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КЕМ ВЫ ВОСХИЩАЕТЕСЬ. И КЕМ ВЫ ХОТИТЕ СТАТЬ, ЧТОБЫ СЛУЖИТЬ РОДИНЕ?</a:t>
          </a:r>
          <a:endParaRPr lang="ru-RU" sz="2400" i="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1755E57-3DB8-4D63-BDA7-EC1BCA460255}" type="sibTrans" cxnId="{0C314E0B-2503-4C8B-94BD-98783BC7ADCD}">
      <dgm:prSet/>
      <dgm:spPr/>
      <dgm:t>
        <a:bodyPr/>
        <a:lstStyle/>
        <a:p>
          <a:endParaRPr lang="ru-RU"/>
        </a:p>
      </dgm:t>
    </dgm:pt>
    <dgm:pt modelId="{47AC6B1A-9157-4268-B72A-AFF9AECD9488}" type="parTrans" cxnId="{0C314E0B-2503-4C8B-94BD-98783BC7ADCD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</dgm:pt>
    <dgm:pt modelId="{D567C730-DD68-46E1-A22A-F176D2A2CC66}" type="pres">
      <dgm:prSet presAssocID="{5AEA5DF2-BAB0-4681-BF39-87C22855AC29}" presName="cycle" presStyleCnt="0"/>
      <dgm:spPr/>
    </dgm:pt>
    <dgm:pt modelId="{A947C46B-5867-4BC9-AC38-E6C9A369784B}" type="pres">
      <dgm:prSet presAssocID="{5AEA5DF2-BAB0-4681-BF39-87C22855AC29}" presName="srcNode" presStyleLbl="node1" presStyleIdx="0" presStyleCnt="6"/>
      <dgm:spPr/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6"/>
      <dgm:spPr/>
    </dgm:pt>
    <dgm:pt modelId="{86E7A872-48A4-4919-8E3D-ABD06DE8A46D}" type="pres">
      <dgm:prSet presAssocID="{5AEA5DF2-BAB0-4681-BF39-87C22855AC29}" presName="dstNode" presStyleLbl="node1" presStyleIdx="0" presStyleCnt="6"/>
      <dgm:spPr/>
    </dgm:pt>
    <dgm:pt modelId="{AE2E0BAB-0D3F-468D-8886-FA1976F6F373}" type="pres">
      <dgm:prSet presAssocID="{F5D4BDFC-961E-4984-B4A7-5587A400015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</dgm:pt>
    <dgm:pt modelId="{CBF2B214-68F4-409B-9590-C65D1C84A25E}" type="pres">
      <dgm:prSet presAssocID="{F5D4BDFC-961E-4984-B4A7-5587A4000157}" presName="accentRepeatNode" presStyleLbl="solidFgAcc1" presStyleIdx="0" presStyleCnt="6"/>
      <dgm:spPr/>
    </dgm:pt>
    <dgm:pt modelId="{3D78F7C0-A1F8-4316-BE97-69EEF5815DF9}" type="pres">
      <dgm:prSet presAssocID="{8CD70578-EB3A-4B03-8572-079D8A1A85F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</dgm:pt>
    <dgm:pt modelId="{D1E44DFB-321A-4890-A565-2E94A49A6D26}" type="pres">
      <dgm:prSet presAssocID="{8CD70578-EB3A-4B03-8572-079D8A1A85F4}" presName="accentRepeatNode" presStyleLbl="solidFgAcc1" presStyleIdx="1" presStyleCnt="6"/>
      <dgm:spPr/>
    </dgm:pt>
    <dgm:pt modelId="{9100D6D6-D597-400F-A2C0-3CCC471A666C}" type="pres">
      <dgm:prSet presAssocID="{29BBDD98-650F-44BC-B27A-AD051EC71D5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</dgm:pt>
    <dgm:pt modelId="{86FE0FE5-BDD0-4E30-BD12-0C0E47FD9082}" type="pres">
      <dgm:prSet presAssocID="{29BBDD98-650F-44BC-B27A-AD051EC71D5A}" presName="accentRepeatNode" presStyleLbl="solidFgAcc1" presStyleIdx="2" presStyleCnt="6"/>
      <dgm:spPr/>
    </dgm:pt>
    <dgm:pt modelId="{D017D1E8-5415-4968-BBEC-D1AD686B6D5A}" type="pres">
      <dgm:prSet presAssocID="{ED31221F-8833-4B45-9617-A47A435976A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5AB-223F-4882-A8C0-D6335A03FC7B}" type="pres">
      <dgm:prSet presAssocID="{ED31221F-8833-4B45-9617-A47A435976A0}" presName="accent_4" presStyleCnt="0"/>
      <dgm:spPr/>
    </dgm:pt>
    <dgm:pt modelId="{D527AA0E-56B0-405B-BB43-9873A981CBAF}" type="pres">
      <dgm:prSet presAssocID="{ED31221F-8833-4B45-9617-A47A435976A0}" presName="accentRepeatNode" presStyleLbl="solidFgAcc1" presStyleIdx="3" presStyleCnt="6"/>
      <dgm:spPr/>
    </dgm:pt>
    <dgm:pt modelId="{17298035-2FBA-4E02-82D3-7995CA367B33}" type="pres">
      <dgm:prSet presAssocID="{B349C48D-4F20-4CA3-A2B0-76835968C4D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52091-F361-4289-A22A-F83E309849B4}" type="pres">
      <dgm:prSet presAssocID="{B349C48D-4F20-4CA3-A2B0-76835968C4D6}" presName="accent_5" presStyleCnt="0"/>
      <dgm:spPr/>
    </dgm:pt>
    <dgm:pt modelId="{2FE2698E-CF56-4033-9A48-350D0052B287}" type="pres">
      <dgm:prSet presAssocID="{B349C48D-4F20-4CA3-A2B0-76835968C4D6}" presName="accentRepeatNode" presStyleLbl="solidFgAcc1" presStyleIdx="4" presStyleCnt="6"/>
      <dgm:spPr/>
    </dgm:pt>
    <dgm:pt modelId="{C26390B8-39DD-4928-9E79-EF0467EABAA5}" type="pres">
      <dgm:prSet presAssocID="{B801C9E4-C94B-4AEE-90A8-74D82E87F9B4}" presName="text_6" presStyleLbl="node1" presStyleIdx="5" presStyleCnt="6" custScaleY="135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414A2-FA66-4FC4-AEFC-CAFBBD0F05ED}" type="pres">
      <dgm:prSet presAssocID="{B801C9E4-C94B-4AEE-90A8-74D82E87F9B4}" presName="accent_6" presStyleCnt="0"/>
      <dgm:spPr/>
    </dgm:pt>
    <dgm:pt modelId="{65F7DD86-677D-4641-BD71-92B2743B92F9}" type="pres">
      <dgm:prSet presAssocID="{B801C9E4-C94B-4AEE-90A8-74D82E87F9B4}" presName="accentRepeatNode" presStyleLbl="solidFgAcc1" presStyleIdx="5" presStyleCnt="6"/>
      <dgm:spPr/>
    </dgm:pt>
  </dgm:ptLst>
  <dgm:cxnLst>
    <dgm:cxn modelId="{337BF98F-48A1-4001-8D33-C5ABF801C733}" type="presOf" srcId="{ED31221F-8833-4B45-9617-A47A435976A0}" destId="{D017D1E8-5415-4968-BBEC-D1AD686B6D5A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DDF37C05-3567-4675-A799-1A15836C3326}" type="presOf" srcId="{F5D4BDFC-961E-4984-B4A7-5587A4000157}" destId="{AE2E0BAB-0D3F-468D-8886-FA1976F6F373}" srcOrd="0" destOrd="0" presId="urn:microsoft.com/office/officeart/2008/layout/VerticalCurvedList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69C43208-7363-4CA9-99BA-0FD8DAD9D4C9}" type="presOf" srcId="{8CD70578-EB3A-4B03-8572-079D8A1A85F4}" destId="{3D78F7C0-A1F8-4316-BE97-69EEF5815DF9}" srcOrd="0" destOrd="0" presId="urn:microsoft.com/office/officeart/2008/layout/VerticalCurvedList"/>
    <dgm:cxn modelId="{0C314E0B-2503-4C8B-94BD-98783BC7ADCD}" srcId="{5AEA5DF2-BAB0-4681-BF39-87C22855AC29}" destId="{B801C9E4-C94B-4AEE-90A8-74D82E87F9B4}" srcOrd="5" destOrd="0" parTransId="{47AC6B1A-9157-4268-B72A-AFF9AECD9488}" sibTransId="{E1755E57-3DB8-4D63-BDA7-EC1BCA460255}"/>
    <dgm:cxn modelId="{DD975587-879D-434B-8C77-F96BCC918F0A}" type="presOf" srcId="{B349C48D-4F20-4CA3-A2B0-76835968C4D6}" destId="{17298035-2FBA-4E02-82D3-7995CA367B33}" srcOrd="0" destOrd="0" presId="urn:microsoft.com/office/officeart/2008/layout/VerticalCurvedList"/>
    <dgm:cxn modelId="{72DBDC36-AD33-4462-AF05-196301B8475D}" type="presOf" srcId="{DC019EE3-A840-46F0-A75F-09F258A8D9A3}" destId="{4A1618EA-520F-43B1-93E8-4B42C32CC5B3}" srcOrd="0" destOrd="0" presId="urn:microsoft.com/office/officeart/2008/layout/VerticalCurvedList"/>
    <dgm:cxn modelId="{1054A2A3-A3E6-400F-9FBD-CA9C43E601EC}" type="presOf" srcId="{29BBDD98-650F-44BC-B27A-AD051EC71D5A}" destId="{9100D6D6-D597-400F-A2C0-3CCC471A666C}" srcOrd="0" destOrd="0" presId="urn:microsoft.com/office/officeart/2008/layout/VerticalCurvedList"/>
    <dgm:cxn modelId="{0AA59F95-57F9-45A2-839D-71402DE5F308}" type="presOf" srcId="{5AEA5DF2-BAB0-4681-BF39-87C22855AC29}" destId="{581F5D5D-934B-4237-A7F4-2E43682AE493}" srcOrd="0" destOrd="0" presId="urn:microsoft.com/office/officeart/2008/layout/VerticalCurvedList"/>
    <dgm:cxn modelId="{D18ACC9F-06B9-4C94-8D16-B474EDCE7529}" type="presOf" srcId="{B801C9E4-C94B-4AEE-90A8-74D82E87F9B4}" destId="{C26390B8-39DD-4928-9E79-EF0467EABAA5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62C96268-8D76-4E6D-BDA1-EA5B26B6D397}" srcId="{5AEA5DF2-BAB0-4681-BF39-87C22855AC29}" destId="{B349C48D-4F20-4CA3-A2B0-76835968C4D6}" srcOrd="4" destOrd="0" parTransId="{78F70620-5356-44B7-BAE5-A499F455AD25}" sibTransId="{44A39A6B-6063-4F26-A6E5-960B274D7F59}"/>
    <dgm:cxn modelId="{18433C5D-2D55-4ECC-AE13-94576EBAE39A}" type="presParOf" srcId="{581F5D5D-934B-4237-A7F4-2E43682AE493}" destId="{619944F2-E7B5-43A4-9563-5937A274237F}" srcOrd="0" destOrd="0" presId="urn:microsoft.com/office/officeart/2008/layout/VerticalCurvedList"/>
    <dgm:cxn modelId="{16E10811-2AE6-40AD-AAAB-CDB3CBF5C78A}" type="presParOf" srcId="{619944F2-E7B5-43A4-9563-5937A274237F}" destId="{D567C730-DD68-46E1-A22A-F176D2A2CC66}" srcOrd="0" destOrd="0" presId="urn:microsoft.com/office/officeart/2008/layout/VerticalCurvedList"/>
    <dgm:cxn modelId="{FC8A8FF8-297B-4740-8625-DE96034D65C1}" type="presParOf" srcId="{D567C730-DD68-46E1-A22A-F176D2A2CC66}" destId="{A947C46B-5867-4BC9-AC38-E6C9A369784B}" srcOrd="0" destOrd="0" presId="urn:microsoft.com/office/officeart/2008/layout/VerticalCurvedList"/>
    <dgm:cxn modelId="{70CF7DB5-781B-4345-979A-FA19D0063129}" type="presParOf" srcId="{D567C730-DD68-46E1-A22A-F176D2A2CC66}" destId="{4A1618EA-520F-43B1-93E8-4B42C32CC5B3}" srcOrd="1" destOrd="0" presId="urn:microsoft.com/office/officeart/2008/layout/VerticalCurvedList"/>
    <dgm:cxn modelId="{364DEACF-38F8-48FF-8E77-7E9BACB35653}" type="presParOf" srcId="{D567C730-DD68-46E1-A22A-F176D2A2CC66}" destId="{2A6841A8-B287-4420-83C0-236A8FC65C88}" srcOrd="2" destOrd="0" presId="urn:microsoft.com/office/officeart/2008/layout/VerticalCurvedList"/>
    <dgm:cxn modelId="{98E3EFE7-FF0A-4D0C-A193-5EE7243E7E70}" type="presParOf" srcId="{D567C730-DD68-46E1-A22A-F176D2A2CC66}" destId="{86E7A872-48A4-4919-8E3D-ABD06DE8A46D}" srcOrd="3" destOrd="0" presId="urn:microsoft.com/office/officeart/2008/layout/VerticalCurvedList"/>
    <dgm:cxn modelId="{BB972B6F-1CC3-4DCF-9BC1-4E815098E206}" type="presParOf" srcId="{619944F2-E7B5-43A4-9563-5937A274237F}" destId="{AE2E0BAB-0D3F-468D-8886-FA1976F6F373}" srcOrd="1" destOrd="0" presId="urn:microsoft.com/office/officeart/2008/layout/VerticalCurvedList"/>
    <dgm:cxn modelId="{47F2AAAD-3473-4B6C-A6F9-F1EF94F90D4C}" type="presParOf" srcId="{619944F2-E7B5-43A4-9563-5937A274237F}" destId="{A1705F86-8E3C-421C-82A6-6EFF04F1D676}" srcOrd="2" destOrd="0" presId="urn:microsoft.com/office/officeart/2008/layout/VerticalCurvedList"/>
    <dgm:cxn modelId="{184EE173-C924-4930-BFFA-98809EE0920F}" type="presParOf" srcId="{A1705F86-8E3C-421C-82A6-6EFF04F1D676}" destId="{CBF2B214-68F4-409B-9590-C65D1C84A25E}" srcOrd="0" destOrd="0" presId="urn:microsoft.com/office/officeart/2008/layout/VerticalCurvedList"/>
    <dgm:cxn modelId="{9884701A-4E7A-432D-93CF-47DE3A24BE17}" type="presParOf" srcId="{619944F2-E7B5-43A4-9563-5937A274237F}" destId="{3D78F7C0-A1F8-4316-BE97-69EEF5815DF9}" srcOrd="3" destOrd="0" presId="urn:microsoft.com/office/officeart/2008/layout/VerticalCurvedList"/>
    <dgm:cxn modelId="{841913B1-6661-431F-A75A-006653E83AD0}" type="presParOf" srcId="{619944F2-E7B5-43A4-9563-5937A274237F}" destId="{BFA84D13-CD15-4A60-8F11-7E655EB7A29D}" srcOrd="4" destOrd="0" presId="urn:microsoft.com/office/officeart/2008/layout/VerticalCurvedList"/>
    <dgm:cxn modelId="{785FAA4C-2D55-4A7D-ABCE-42E2A56818F6}" type="presParOf" srcId="{BFA84D13-CD15-4A60-8F11-7E655EB7A29D}" destId="{D1E44DFB-321A-4890-A565-2E94A49A6D26}" srcOrd="0" destOrd="0" presId="urn:microsoft.com/office/officeart/2008/layout/VerticalCurvedList"/>
    <dgm:cxn modelId="{06C1336E-56C9-447C-A91B-2D5C225FBDD2}" type="presParOf" srcId="{619944F2-E7B5-43A4-9563-5937A274237F}" destId="{9100D6D6-D597-400F-A2C0-3CCC471A666C}" srcOrd="5" destOrd="0" presId="urn:microsoft.com/office/officeart/2008/layout/VerticalCurvedList"/>
    <dgm:cxn modelId="{64E785CF-5656-4062-90EE-5BF3088360F4}" type="presParOf" srcId="{619944F2-E7B5-43A4-9563-5937A274237F}" destId="{3E721A2B-2B47-4B66-84DA-D4479076EB05}" srcOrd="6" destOrd="0" presId="urn:microsoft.com/office/officeart/2008/layout/VerticalCurvedList"/>
    <dgm:cxn modelId="{56411A8F-19D8-4AA6-99B5-7A8DB64EC0B2}" type="presParOf" srcId="{3E721A2B-2B47-4B66-84DA-D4479076EB05}" destId="{86FE0FE5-BDD0-4E30-BD12-0C0E47FD9082}" srcOrd="0" destOrd="0" presId="urn:microsoft.com/office/officeart/2008/layout/VerticalCurvedList"/>
    <dgm:cxn modelId="{7D533AB9-3728-4697-BC18-FEA25C0C4E27}" type="presParOf" srcId="{619944F2-E7B5-43A4-9563-5937A274237F}" destId="{D017D1E8-5415-4968-BBEC-D1AD686B6D5A}" srcOrd="7" destOrd="0" presId="urn:microsoft.com/office/officeart/2008/layout/VerticalCurvedList"/>
    <dgm:cxn modelId="{BAA5E2FF-3D56-44D6-A611-AEE2D7D154C7}" type="presParOf" srcId="{619944F2-E7B5-43A4-9563-5937A274237F}" destId="{238B95AB-223F-4882-A8C0-D6335A03FC7B}" srcOrd="8" destOrd="0" presId="urn:microsoft.com/office/officeart/2008/layout/VerticalCurvedList"/>
    <dgm:cxn modelId="{D179FB81-B124-46D9-8EA7-034C925DF92F}" type="presParOf" srcId="{238B95AB-223F-4882-A8C0-D6335A03FC7B}" destId="{D527AA0E-56B0-405B-BB43-9873A981CBAF}" srcOrd="0" destOrd="0" presId="urn:microsoft.com/office/officeart/2008/layout/VerticalCurvedList"/>
    <dgm:cxn modelId="{AA778287-7367-443B-9512-1CA507C41AB3}" type="presParOf" srcId="{619944F2-E7B5-43A4-9563-5937A274237F}" destId="{17298035-2FBA-4E02-82D3-7995CA367B33}" srcOrd="9" destOrd="0" presId="urn:microsoft.com/office/officeart/2008/layout/VerticalCurvedList"/>
    <dgm:cxn modelId="{BE23466F-1398-4F1C-A0F2-26DA285CFED7}" type="presParOf" srcId="{619944F2-E7B5-43A4-9563-5937A274237F}" destId="{A3952091-F361-4289-A22A-F83E309849B4}" srcOrd="10" destOrd="0" presId="urn:microsoft.com/office/officeart/2008/layout/VerticalCurvedList"/>
    <dgm:cxn modelId="{7B4E554E-5615-49CA-B03A-108CD25D80C7}" type="presParOf" srcId="{A3952091-F361-4289-A22A-F83E309849B4}" destId="{2FE2698E-CF56-4033-9A48-350D0052B287}" srcOrd="0" destOrd="0" presId="urn:microsoft.com/office/officeart/2008/layout/VerticalCurvedList"/>
    <dgm:cxn modelId="{F80EEE3D-2DC8-4F3D-8ECE-103402F384E7}" type="presParOf" srcId="{619944F2-E7B5-43A4-9563-5937A274237F}" destId="{C26390B8-39DD-4928-9E79-EF0467EABAA5}" srcOrd="11" destOrd="0" presId="urn:microsoft.com/office/officeart/2008/layout/VerticalCurvedList"/>
    <dgm:cxn modelId="{67B873E7-83FF-4DD2-B09A-D1A00461718E}" type="presParOf" srcId="{619944F2-E7B5-43A4-9563-5937A274237F}" destId="{626414A2-FA66-4FC4-AEFC-CAFBBD0F05ED}" srcOrd="12" destOrd="0" presId="urn:microsoft.com/office/officeart/2008/layout/VerticalCurvedList"/>
    <dgm:cxn modelId="{B151737B-38C4-4AD0-B76B-C32972D9E377}" type="presParOf" srcId="{626414A2-FA66-4FC4-AEFC-CAFBBD0F05ED}" destId="{65F7DD86-677D-4641-BD71-92B2743B92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7216118" y="-1102988"/>
          <a:ext cx="8587304" cy="8587304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598673" y="398705"/>
          <a:ext cx="11501540" cy="79792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3335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ИНТЕРНЕТ</a:t>
          </a:r>
          <a:endParaRPr lang="ru-RU" sz="4400" b="1" i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98673" y="398705"/>
        <a:ext cx="11501540" cy="797921"/>
      </dsp:txXfrm>
    </dsp:sp>
    <dsp:sp modelId="{CBF2B214-68F4-409B-9590-C65D1C84A25E}">
      <dsp:nvSpPr>
        <dsp:cNvPr id="0" name=""/>
        <dsp:cNvSpPr/>
      </dsp:nvSpPr>
      <dsp:spPr>
        <a:xfrm>
          <a:off x="99972" y="298965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170440" y="1595204"/>
          <a:ext cx="10929773" cy="797921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3335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БИБЛИОТЕКИ, АРХИВЫ</a:t>
          </a:r>
          <a:endParaRPr lang="ru-RU" sz="4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170440" y="1595204"/>
        <a:ext cx="10929773" cy="797921"/>
      </dsp:txXfrm>
    </dsp:sp>
    <dsp:sp modelId="{D1E44DFB-321A-4890-A565-2E94A49A6D26}">
      <dsp:nvSpPr>
        <dsp:cNvPr id="0" name=""/>
        <dsp:cNvSpPr/>
      </dsp:nvSpPr>
      <dsp:spPr>
        <a:xfrm>
          <a:off x="671739" y="1495464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1345926" y="2791703"/>
          <a:ext cx="10754286" cy="797921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3335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БЕСЕДЫ, РАССКАЗЫ</a:t>
          </a:r>
          <a:endParaRPr lang="ru-RU" sz="44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345926" y="2791703"/>
        <a:ext cx="10754286" cy="797921"/>
      </dsp:txXfrm>
    </dsp:sp>
    <dsp:sp modelId="{86FE0FE5-BDD0-4E30-BD12-0C0E47FD9082}">
      <dsp:nvSpPr>
        <dsp:cNvPr id="0" name=""/>
        <dsp:cNvSpPr/>
      </dsp:nvSpPr>
      <dsp:spPr>
        <a:xfrm>
          <a:off x="847226" y="2691963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7D1E8-5415-4968-BBEC-D1AD686B6D5A}">
      <dsp:nvSpPr>
        <dsp:cNvPr id="0" name=""/>
        <dsp:cNvSpPr/>
      </dsp:nvSpPr>
      <dsp:spPr>
        <a:xfrm>
          <a:off x="1170440" y="3988202"/>
          <a:ext cx="10929773" cy="79792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3335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МУЗЕИ, ДОКУМЕНТЫ</a:t>
          </a:r>
          <a:endParaRPr lang="ru-RU" sz="44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170440" y="3988202"/>
        <a:ext cx="10929773" cy="797921"/>
      </dsp:txXfrm>
    </dsp:sp>
    <dsp:sp modelId="{D527AA0E-56B0-405B-BB43-9873A981CBAF}">
      <dsp:nvSpPr>
        <dsp:cNvPr id="0" name=""/>
        <dsp:cNvSpPr/>
      </dsp:nvSpPr>
      <dsp:spPr>
        <a:xfrm>
          <a:off x="671739" y="3888462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98035-2FBA-4E02-82D3-7995CA367B33}">
      <dsp:nvSpPr>
        <dsp:cNvPr id="0" name=""/>
        <dsp:cNvSpPr/>
      </dsp:nvSpPr>
      <dsp:spPr>
        <a:xfrm>
          <a:off x="598673" y="5184701"/>
          <a:ext cx="11501540" cy="797921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3335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ПРЕДМЕТЫ</a:t>
          </a:r>
          <a:endParaRPr lang="ru-RU" sz="44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98673" y="5184701"/>
        <a:ext cx="11501540" cy="797921"/>
      </dsp:txXfrm>
    </dsp:sp>
    <dsp:sp modelId="{2FE2698E-CF56-4033-9A48-350D0052B287}">
      <dsp:nvSpPr>
        <dsp:cNvPr id="0" name=""/>
        <dsp:cNvSpPr/>
      </dsp:nvSpPr>
      <dsp:spPr>
        <a:xfrm>
          <a:off x="99972" y="5084961"/>
          <a:ext cx="997401" cy="99740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6808479" y="-1041061"/>
          <a:ext cx="8103411" cy="8103411"/>
        </a:xfrm>
        <a:prstGeom prst="blockArc">
          <a:avLst>
            <a:gd name="adj1" fmla="val 18900000"/>
            <a:gd name="adj2" fmla="val 2700000"/>
            <a:gd name="adj3" fmla="val 26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482004" y="317081"/>
          <a:ext cx="11624192" cy="633921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0317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ДАТА ОСНОВАНИЯ. (МАХАЛЛИ, ГОРОДА, ОБЛАСТИ…).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82004" y="317081"/>
        <a:ext cx="11624192" cy="633921"/>
      </dsp:txXfrm>
    </dsp:sp>
    <dsp:sp modelId="{CBF2B214-68F4-409B-9590-C65D1C84A25E}">
      <dsp:nvSpPr>
        <dsp:cNvPr id="0" name=""/>
        <dsp:cNvSpPr/>
      </dsp:nvSpPr>
      <dsp:spPr>
        <a:xfrm>
          <a:off x="85803" y="237840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003447" y="1267842"/>
          <a:ext cx="11102749" cy="63392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03175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ЧТО ОЗНАЧАЕТ НАЗВАНИЕ? (МАХАЛЛИ, ГОРОДА, ОБЛАСТИ…).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003447" y="1267842"/>
        <a:ext cx="11102749" cy="633921"/>
      </dsp:txXfrm>
    </dsp:sp>
    <dsp:sp modelId="{D1E44DFB-321A-4890-A565-2E94A49A6D26}">
      <dsp:nvSpPr>
        <dsp:cNvPr id="0" name=""/>
        <dsp:cNvSpPr/>
      </dsp:nvSpPr>
      <dsp:spPr>
        <a:xfrm>
          <a:off x="607246" y="1188602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1241890" y="2218603"/>
          <a:ext cx="10864305" cy="633921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03175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НАПИШИТЕ КАКИЕ ОБЪЕКТЫ ЕСТЬ В … (МАХАЛЛЕ, ГОРОДЕ, ОБЛАСТИ).</a:t>
          </a:r>
          <a:endParaRPr lang="ru-RU" sz="22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41890" y="2218603"/>
        <a:ext cx="10864305" cy="633921"/>
      </dsp:txXfrm>
    </dsp:sp>
    <dsp:sp modelId="{86FE0FE5-BDD0-4E30-BD12-0C0E47FD9082}">
      <dsp:nvSpPr>
        <dsp:cNvPr id="0" name=""/>
        <dsp:cNvSpPr/>
      </dsp:nvSpPr>
      <dsp:spPr>
        <a:xfrm>
          <a:off x="845689" y="2139363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7D1E8-5415-4968-BBEC-D1AD686B6D5A}">
      <dsp:nvSpPr>
        <dsp:cNvPr id="0" name=""/>
        <dsp:cNvSpPr/>
      </dsp:nvSpPr>
      <dsp:spPr>
        <a:xfrm>
          <a:off x="1241890" y="3168763"/>
          <a:ext cx="10864305" cy="633921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0317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КАКИЕ ИЗМЕНЕНИЯ ПРОИЗОШЛИ ЗА ГОДЫ НЕЗАВИСИМОСТИ?</a:t>
          </a:r>
          <a:endParaRPr lang="ru-RU" sz="24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41890" y="3168763"/>
        <a:ext cx="10864305" cy="633921"/>
      </dsp:txXfrm>
    </dsp:sp>
    <dsp:sp modelId="{D527AA0E-56B0-405B-BB43-9873A981CBAF}">
      <dsp:nvSpPr>
        <dsp:cNvPr id="0" name=""/>
        <dsp:cNvSpPr/>
      </dsp:nvSpPr>
      <dsp:spPr>
        <a:xfrm>
          <a:off x="845689" y="3089522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98035-2FBA-4E02-82D3-7995CA367B33}">
      <dsp:nvSpPr>
        <dsp:cNvPr id="0" name=""/>
        <dsp:cNvSpPr/>
      </dsp:nvSpPr>
      <dsp:spPr>
        <a:xfrm>
          <a:off x="1003447" y="4119524"/>
          <a:ext cx="11102749" cy="633921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0317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КАКИЕ ЗНАМЕНИТОСТИ ПРОЖИВАЮТ…( ПОЭТЫ, ДЕПУТАТЫ, ГЕРОИ И Т. Д).</a:t>
          </a:r>
          <a:endParaRPr lang="ru-RU" sz="24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003447" y="4119524"/>
        <a:ext cx="11102749" cy="633921"/>
      </dsp:txXfrm>
    </dsp:sp>
    <dsp:sp modelId="{2FE2698E-CF56-4033-9A48-350D0052B287}">
      <dsp:nvSpPr>
        <dsp:cNvPr id="0" name=""/>
        <dsp:cNvSpPr/>
      </dsp:nvSpPr>
      <dsp:spPr>
        <a:xfrm>
          <a:off x="607246" y="4040284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390B8-39DD-4928-9E79-EF0467EABAA5}">
      <dsp:nvSpPr>
        <dsp:cNvPr id="0" name=""/>
        <dsp:cNvSpPr/>
      </dsp:nvSpPr>
      <dsp:spPr>
        <a:xfrm>
          <a:off x="482004" y="4959076"/>
          <a:ext cx="11624192" cy="856338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0317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КЕМ ВЫ ВОСХИЩАЕТЕСЬ. И КЕМ ВЫ ХОТИТЕ СТАТЬ, ЧТОБЫ СЛУЖИТЬ РОДИНЕ?</a:t>
          </a:r>
          <a:endParaRPr lang="ru-RU" sz="2400" i="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482004" y="4959076"/>
        <a:ext cx="11624192" cy="856338"/>
      </dsp:txXfrm>
    </dsp:sp>
    <dsp:sp modelId="{65F7DD86-677D-4641-BD71-92B2743B92F9}">
      <dsp:nvSpPr>
        <dsp:cNvPr id="0" name=""/>
        <dsp:cNvSpPr/>
      </dsp:nvSpPr>
      <dsp:spPr>
        <a:xfrm>
          <a:off x="85803" y="4991045"/>
          <a:ext cx="792401" cy="7924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EA273-2379-434E-9EEF-70B9F6626DF8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D9DB5-202D-41FA-A589-C3B2A115E3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3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Здравствуйте, меня зовут Ясюкевич Мария, хочу представить вашему вниманию свою работу </a:t>
            </a:r>
            <a:r>
              <a:rPr lang="ru-RU" altLang="ru-RU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моего края, города и семьи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DFFA4C-19A7-4959-A202-9D2E20721140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Проанализировав собранную информацию об археологических находках,  мы сделали следующий вывод:</a:t>
            </a:r>
          </a:p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первыми обитателями урала были предки мамонтов - трогонтериевые слоны. А ТАК ЖЕ широконогиЕ олени, носороги, первобытные бизоны, пещерные медведи, львы и гиены.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812A16-2C01-47F9-BE24-62920F521A56}" type="slidenum">
              <a:rPr lang="ru-RU" altLang="ru-RU" smtClean="0"/>
              <a:pPr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kern="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Динозавры здесь тоже жили, хотя доказательств пока мало.  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3892E0-DCD0-4DD7-90D2-B963262E8EF7}" type="slidenum">
              <a:rPr lang="ru-RU" altLang="ru-RU" smtClean="0"/>
              <a:pPr>
                <a:spcBef>
                  <a:spcPct val="0"/>
                </a:spcBef>
              </a:pPr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уральцами принято считать, обычных неандертальцев 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BD1C0-45B9-48B3-838F-953EBEEC6531}" type="slidenum">
              <a:rPr lang="ru-RU" altLang="ru-RU" smtClean="0"/>
              <a:pPr>
                <a:spcBef>
                  <a:spcPct val="0"/>
                </a:spcBef>
              </a:pPr>
              <a:t>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Урал заселялся сразу с 4 сторон Разобраться в этом вопросе учёным помог анализ каменных изделий, обнаруженных на стоянках древних уральцев. 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EF88E-7C30-4CD2-86BC-D1BD6CFBD42E}" type="slidenum">
              <a:rPr lang="ru-RU" altLang="ru-RU" smtClean="0"/>
              <a:pPr>
                <a:spcBef>
                  <a:spcPct val="0"/>
                </a:spcBef>
              </a:pPr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И ещё столько интересного Кунгурская ледяная пещера, </a:t>
            </a:r>
          </a:p>
          <a:p>
            <a:r>
              <a:rPr lang="ru-RU" altLang="ru-RU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Капова пещера, </a:t>
            </a:r>
          </a:p>
          <a:p>
            <a:r>
              <a:rPr lang="ru-RU" altLang="ru-RU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Древнейший город-Аркаим, Шигирский идол </a:t>
            </a:r>
            <a:br>
              <a:rPr lang="ru-RU" altLang="ru-RU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C7615E-07A6-4EB6-94AF-07180DBF64E0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 Какова бы не была история Уральских гор, в жизни страны они сыграли  выдающуюся роль, не зря о нем говорят: «Опорный край державы, её добытчик и кузнец»?  Здесь не только крепла экономическая мощь и независимость России, но и закаливался незаурядный народный характер. 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4EE42-3366-42AD-8824-5CE0CD48E66D}" type="slidenum">
              <a:rPr lang="ru-RU" altLang="ru-RU" smtClean="0"/>
              <a:pPr>
                <a:spcBef>
                  <a:spcPct val="0"/>
                </a:spcBef>
              </a:pPr>
              <a:t>24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 трудовом энтузиазме  молодых первостроителей, о преемственности поколений, о творческой инициативе и активной жизненной позиции комсомольцев написанно немало книг. Гайчане умели ударно работать – в год начала строительства Родина получила первые тонны гайской руды, и после этого производственный процесс не останавливался ни на один день, какие бы перипетии ни происходили в стране.</a:t>
            </a:r>
            <a:b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1FD7BE-899E-477F-BD6B-C8EC8C056FB1}" type="slidenum">
              <a:rPr lang="ru-RU" altLang="ru-RU" smtClean="0"/>
              <a:pPr>
                <a:spcBef>
                  <a:spcPct val="0"/>
                </a:spcBef>
              </a:pPr>
              <a:t>25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i="1" smtClean="0">
                <a:latin typeface="Arial" panose="020B0604020202020204" pitchFamily="34" charset="0"/>
                <a:cs typeface="Arial" panose="020B0604020202020204" pitchFamily="34" charset="0"/>
              </a:rPr>
              <a:t>Так, шаг за шагом, используя нано технологии, мы хотим попробовать создать один большой комплекс, работа которого в первую очередь будет на повышение интереса к изучению истории Уральского края, что в свою очередь может привести к повышение уровня жизни родного края и его экономики. (Над названием пока думаем, возможно «Уральский краевед»).  </a:t>
            </a:r>
            <a:endParaRPr lang="ru-RU" altLang="ru-RU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B6EF9-17D8-43FC-8E25-936CD194D1AB}" type="slidenum">
              <a:rPr lang="ru-RU" altLang="ru-RU" smtClean="0"/>
              <a:pPr>
                <a:spcBef>
                  <a:spcPct val="0"/>
                </a:spcBef>
              </a:pPr>
              <a:t>27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 своей работе мы, попытались рассказать  о том, как сведения об Урале по крупицам накапливались с древних времен до наших дней. При этом были найдены наиболее интересный, но в то же время полностью отвечающий поставленному вопросу факты.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3E6539-B1D5-424B-978D-011BC1B90749}" type="slidenum">
              <a:rPr lang="ru-RU" altLang="ru-RU" smtClean="0"/>
              <a:pPr>
                <a:spcBef>
                  <a:spcPct val="0"/>
                </a:spcBef>
              </a:pPr>
              <a:t>28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Мы выполнили поставленные перед нами цели и задачи, изучили не только историю своего края, но узнали истории своей области и своего города, </a:t>
            </a: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1E5C2D-21D5-4E57-AF1B-1CEF2644A588}" type="slidenum">
              <a:rPr lang="ru-RU" altLang="ru-RU" smtClean="0"/>
              <a:pPr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всё началось со сказов уральского писателя П.П. Бажова и семейной традиции читать перед сном. Тогда возникло много вопросов: «Что? Как? Почему?»  и так постепенно пытаясь найти на них ответы, мы всё глубже и глубже окунались с начало в историю сказов и изучение жизни писателя, а потом  и в историю своего края и уже просто не могли  остановиться.</a:t>
            </a: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2F3B8A-48D9-43BA-8B12-AA59AB4F48E2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Ответы на многие вопросы были найдены и изучены, но входе работы возникали и продолжают возникать новые вопросы, поэтому работа над проектом продолжается. 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B4D305-43E7-418E-A660-3207746ABFD8}" type="slidenum">
              <a:rPr lang="ru-RU" altLang="ru-RU" smtClean="0"/>
              <a:pPr>
                <a:spcBef>
                  <a:spcPct val="0"/>
                </a:spcBef>
              </a:pPr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Кроме того оказалось, мало кто из детей, да и взрослые далеко не все знают историю края. 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A86E10-DC11-4AA3-B5C0-B1740AAF7C89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И это неправильно, ведь мы живём в невероятно сказочном месте, у которого много своих тайн, легенд, историй. Это же наша Родина! Человек  должен гордится  тем местом, где он родился. </a:t>
            </a:r>
          </a:p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FD9765-F6E5-4166-AB26-4EAE7D99D86F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 чтобы понять историю даже одного города Гая нужно обратиться к её истокам. 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D31606-1880-43B5-9F3D-A320C14931AA}" type="slidenum">
              <a:rPr lang="ru-RU" altLang="ru-RU" smtClean="0"/>
              <a:pPr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МЫ поставили цель </a:t>
            </a:r>
            <a:r>
              <a:rPr lang="ru-RU" altLang="ru-RU" b="1" smtClean="0">
                <a:latin typeface="Times New Roman" panose="02020603050405020304" pitchFamily="18" charset="0"/>
                <a:cs typeface="Arial" panose="020B0604020202020204" pitchFamily="34" charset="0"/>
              </a:rPr>
              <a:t>Изучить историю Урала от зарождения Уральских гор до возникновения города Гая, Найти способы распространения этих знаний среди как можно большего числа людей, а также выяснить, 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E91631-779D-4A47-B2BB-FA105352F347}" type="slidenum">
              <a:rPr lang="ru-RU" altLang="ru-RU" smtClean="0"/>
              <a:pPr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МЫ поставили цель </a:t>
            </a:r>
            <a:r>
              <a:rPr lang="ru-RU" altLang="ru-RU" b="1" smtClean="0">
                <a:latin typeface="Times New Roman" panose="02020603050405020304" pitchFamily="18" charset="0"/>
                <a:cs typeface="Arial" panose="020B0604020202020204" pitchFamily="34" charset="0"/>
              </a:rPr>
              <a:t>Изучить историю Урала от зарождения Уральских гор до возникновения города Гая, Найти способы распространения этих знаний среди как можно большего числа людей, а также выяснить, 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E91631-779D-4A47-B2BB-FA105352F347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smtClean="0">
                <a:latin typeface="Times New Roman" panose="02020603050405020304" pitchFamily="18" charset="0"/>
                <a:cs typeface="Arial" panose="020B0604020202020204" pitchFamily="34" charset="0"/>
              </a:rPr>
              <a:t>гипозу </a:t>
            </a:r>
            <a:r>
              <a:rPr lang="ru-RU" altLang="ru-RU" smtClean="0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Если изучать историю родного края от древних времён до наших дней, то можно получить систематизированный материал, интересный для населения,</a:t>
            </a:r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580236-898E-4E77-98D5-F49C40E79FED}" type="slidenum">
              <a:rPr lang="ru-RU" altLang="ru-RU" smtClean="0"/>
              <a:pPr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A936E3-D451-47E5-A542-4C392D854054}" type="slidenum">
              <a:rPr lang="ru-RU" altLang="ru-RU" smtClean="0"/>
              <a:pPr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Для решения первой задачи  НАМ ПРИШЛОСЬ Проанализировали  информацию, полученную при изучении различных источников:  по Истории Урала, Оренбургской области и нашего города. Каждый вопрос выливался в целое исследование поэтому работа заняла 3 года.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3" y="28002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3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3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3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3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14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655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44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8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14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1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static2.aif.ru/pictures/201209/%D0%B4%D0%B8%D0%BD%D0%BE%D0%A2.jpg" TargetMode="Externa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183"/>
            <a:ext cx="12175066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034" y="472324"/>
            <a:ext cx="6853767" cy="1122295"/>
          </a:xfrm>
        </p:spPr>
        <p:txBody>
          <a:bodyPr wrap="square" tIns="29401">
            <a:spAutoFit/>
          </a:bodyPr>
          <a:lstStyle/>
          <a:p>
            <a:pPr marL="25566" algn="l" defTabSz="1161232">
              <a:spcBef>
                <a:spcPts val="230"/>
              </a:spcBef>
              <a:defRPr/>
            </a:pPr>
            <a:r>
              <a:rPr lang="ru-RU" sz="6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83502" y="2492898"/>
            <a:ext cx="9793088" cy="2028945"/>
          </a:xfrm>
          <a:prstGeom prst="rect">
            <a:avLst/>
          </a:prstGeom>
        </p:spPr>
        <p:txBody>
          <a:bodyPr wrap="square" lIns="0" tIns="28123" rIns="0" bIns="0">
            <a:spAutoFit/>
          </a:bodyPr>
          <a:lstStyle/>
          <a:p>
            <a:pPr marL="37070" defTabSz="1161087">
              <a:lnSpc>
                <a:spcPts val="3936"/>
              </a:lnSpc>
              <a:spcBef>
                <a:spcPts val="222"/>
              </a:spcBef>
              <a:defRPr/>
            </a:pPr>
            <a:r>
              <a:rPr lang="ru-RU" sz="4500" b="1" dirty="0">
                <a:solidFill>
                  <a:srgbClr val="002060"/>
                </a:solidFill>
                <a:latin typeface="Arial"/>
                <a:cs typeface="Arial"/>
              </a:rPr>
              <a:t>Тема: </a:t>
            </a: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 Практическое занятие: </a:t>
            </a:r>
            <a:r>
              <a:rPr lang="ru-RU" sz="4500" b="1" i="1" dirty="0" smtClean="0">
                <a:solidFill>
                  <a:srgbClr val="0070C0"/>
                </a:solidFill>
                <a:latin typeface="Arial"/>
                <a:cs typeface="Arial"/>
              </a:rPr>
              <a:t>«Знаете ли вы историю своей </a:t>
            </a:r>
            <a:r>
              <a:rPr lang="ru-RU" sz="4500" b="1" i="1" dirty="0" err="1" smtClean="0">
                <a:solidFill>
                  <a:srgbClr val="0070C0"/>
                </a:solidFill>
                <a:latin typeface="Arial"/>
                <a:cs typeface="Arial"/>
              </a:rPr>
              <a:t>махалли</a:t>
            </a:r>
            <a:r>
              <a:rPr lang="ru-RU" sz="4500" b="1" i="1" dirty="0" smtClean="0">
                <a:solidFill>
                  <a:srgbClr val="0070C0"/>
                </a:solidFill>
                <a:latin typeface="Arial"/>
                <a:cs typeface="Arial"/>
              </a:rPr>
              <a:t>, села, района, города, области?»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3" y="461963"/>
            <a:ext cx="1439334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6" y="482600"/>
            <a:ext cx="1276350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1" y="548689"/>
            <a:ext cx="361587" cy="709381"/>
          </a:xfrm>
          <a:prstGeom prst="rect">
            <a:avLst/>
          </a:prstGeom>
        </p:spPr>
        <p:txBody>
          <a:bodyPr wrap="square" lIns="0" tIns="31960" rIns="0" bIns="0">
            <a:spAutoFit/>
          </a:bodyPr>
          <a:lstStyle/>
          <a:p>
            <a:pPr defTabSz="1161087">
              <a:spcBef>
                <a:spcPts val="252"/>
              </a:spcBef>
              <a:defRPr/>
            </a:pPr>
            <a:r>
              <a:rPr lang="ru-RU" sz="4400" b="1" spc="2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599" y="1146183"/>
            <a:ext cx="1143001" cy="424637"/>
          </a:xfrm>
          <a:prstGeom prst="rect">
            <a:avLst/>
          </a:prstGeom>
        </p:spPr>
        <p:txBody>
          <a:bodyPr lIns="0" tIns="24290" rIns="0" bIns="0">
            <a:spAutoFit/>
          </a:bodyPr>
          <a:lstStyle/>
          <a:p>
            <a:pPr defTabSz="1161087">
              <a:spcBef>
                <a:spcPts val="192"/>
              </a:spcBef>
              <a:defRPr/>
            </a:pPr>
            <a:r>
              <a:rPr lang="ru-RU" sz="2600" spc="-10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9" y="550696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43661"/>
            <a:endParaRPr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23394" y="2492904"/>
            <a:ext cx="768629" cy="15190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611512" y="4438107"/>
            <a:ext cx="72749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440145" y="4765291"/>
            <a:ext cx="8928992" cy="1054320"/>
          </a:xfrm>
          <a:prstGeom prst="rect">
            <a:avLst/>
          </a:prstGeom>
        </p:spPr>
        <p:txBody>
          <a:bodyPr wrap="square" lIns="0" tIns="28123" rIns="0" bIns="0">
            <a:spAutoFit/>
          </a:bodyPr>
          <a:lstStyle/>
          <a:p>
            <a:pPr marL="37070" defTabSz="1161087">
              <a:lnSpc>
                <a:spcPts val="3936"/>
              </a:lnSpc>
              <a:spcBef>
                <a:spcPts val="222"/>
              </a:spcBef>
              <a:defRPr/>
            </a:pPr>
            <a:r>
              <a:rPr lang="ru-RU" sz="2300" b="1" dirty="0" smtClean="0">
                <a:solidFill>
                  <a:srgbClr val="002060"/>
                </a:solidFill>
                <a:latin typeface="Arial"/>
                <a:cs typeface="Arial"/>
              </a:rPr>
              <a:t>Учитель: Иванова </a:t>
            </a:r>
          </a:p>
          <a:p>
            <a:pPr marL="37070" defTabSz="1161087">
              <a:lnSpc>
                <a:spcPts val="3936"/>
              </a:lnSpc>
              <a:spcBef>
                <a:spcPts val="222"/>
              </a:spcBef>
              <a:defRPr/>
            </a:pPr>
            <a:r>
              <a:rPr lang="ru-RU" sz="2300" b="1" dirty="0" smtClean="0">
                <a:solidFill>
                  <a:srgbClr val="002060"/>
                </a:solidFill>
                <a:latin typeface="Arial"/>
                <a:cs typeface="Arial"/>
              </a:rPr>
              <a:t>Татьяна Валентиновна</a:t>
            </a:r>
          </a:p>
        </p:txBody>
      </p:sp>
      <p:pic>
        <p:nvPicPr>
          <p:cNvPr id="38916" name="Picture 4" descr="https://sun9-65.userapi.com/c837338/v837338857/26112/tan72T3ZLy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0348" y="4413635"/>
            <a:ext cx="5287163" cy="2250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140968"/>
            <a:ext cx="5954183" cy="331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127448" y="5589240"/>
            <a:ext cx="5761567" cy="863328"/>
          </a:xfrm>
          <a:prstGeom prst="wedgeEllipseCallout">
            <a:avLst>
              <a:gd name="adj1" fmla="val 51993"/>
              <a:gd name="adj2" fmla="val -135132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«Почему?»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231904" y="1052736"/>
            <a:ext cx="6264631" cy="936104"/>
          </a:xfrm>
          <a:prstGeom prst="wedgeEllipseCallout">
            <a:avLst>
              <a:gd name="adj1" fmla="val 9301"/>
              <a:gd name="adj2" fmla="val 38796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«Что?»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7511480" y="1916832"/>
            <a:ext cx="4680520" cy="1512888"/>
          </a:xfrm>
          <a:prstGeom prst="wedgeEllipseCallout">
            <a:avLst>
              <a:gd name="adj1" fmla="val 8409"/>
              <a:gd name="adj2" fmla="val 14466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«Как?»…..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344" y="1052736"/>
            <a:ext cx="5231904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Всё началось                                с  семейной традиции читать перед сном. Тогда возникло много вопросов</a:t>
            </a:r>
            <a:r>
              <a:rPr lang="ru-RU" alt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summer-times-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35760" y="2348880"/>
            <a:ext cx="5012702" cy="3427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503712" y="6021288"/>
            <a:ext cx="5688632" cy="53553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altLang="ru-RU" sz="2800" b="1" dirty="0" smtClean="0">
                <a:solidFill>
                  <a:srgbClr val="800000"/>
                </a:solidFill>
              </a:rPr>
              <a:t>А </a:t>
            </a:r>
            <a:r>
              <a:rPr lang="ru-RU" altLang="ru-RU" sz="2800" b="1" dirty="0">
                <a:solidFill>
                  <a:srgbClr val="800000"/>
                </a:solidFill>
              </a:rPr>
              <a:t>это неправильно</a:t>
            </a:r>
            <a:r>
              <a:rPr lang="ru-RU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551384" y="908720"/>
            <a:ext cx="11144251" cy="1200329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Оказалось, что многие  </a:t>
            </a:r>
            <a:r>
              <a:rPr lang="ru-RU" altLang="ru-RU" sz="4000" b="1" dirty="0">
                <a:solidFill>
                  <a:srgbClr val="002060"/>
                </a:solidFill>
              </a:rPr>
              <a:t>не </a:t>
            </a:r>
            <a:r>
              <a:rPr lang="ru-RU" altLang="ru-RU" sz="4000" b="1" dirty="0" smtClean="0">
                <a:solidFill>
                  <a:srgbClr val="002060"/>
                </a:solidFill>
              </a:rPr>
              <a:t>знают </a:t>
            </a:r>
            <a:r>
              <a:rPr lang="ru-RU" altLang="ru-RU" sz="4000" b="1" dirty="0">
                <a:solidFill>
                  <a:srgbClr val="002060"/>
                </a:solidFill>
              </a:rPr>
              <a:t>историю своего края, и даже города</a:t>
            </a:r>
            <a:r>
              <a:rPr lang="ru-RU" altLang="ru-RU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174" name="Picture 4" descr="http://im0-tub-ru.yandex.net/i?id=f8cbd37fc484aed7273a4c317f6736fe-56-144&amp;n=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4451" y="4516438"/>
            <a:ext cx="1987549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8542867" y="2636838"/>
            <a:ext cx="3649133" cy="1439862"/>
          </a:xfrm>
          <a:prstGeom prst="wedgeEllipseCallout">
            <a:avLst>
              <a:gd name="adj1" fmla="val 5562"/>
              <a:gd name="adj2" fmla="val 7810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его так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назвали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7" name="Picture 2" descr="http://im1-tub-ru.yandex.net/i?id=906414a95455491f08a8ecbefe71a38d-12-144&amp;n=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84" y="5229225"/>
            <a:ext cx="270933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0" y="2781301"/>
            <a:ext cx="4151784" cy="1943843"/>
          </a:xfrm>
          <a:prstGeom prst="wedgeEllipseCallout">
            <a:avLst>
              <a:gd name="adj1" fmla="val -25367"/>
              <a:gd name="adj2" fmla="val 6872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образовался…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99145647_1308750153_rod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12192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983432" y="1340768"/>
            <a:ext cx="4908799" cy="1791072"/>
          </a:xfrm>
          <a:prstGeom prst="wedgeEllipseCallout">
            <a:avLst>
              <a:gd name="adj1" fmla="val -6365"/>
              <a:gd name="adj2" fmla="val 1243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люблю тебя мой край…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AutoShape 5"/>
          <p:cNvSpPr>
            <a:spLocks noChangeArrowheads="1"/>
          </p:cNvSpPr>
          <p:nvPr/>
        </p:nvSpPr>
        <p:spPr bwMode="auto">
          <a:xfrm>
            <a:off x="7069667" y="2996952"/>
            <a:ext cx="5122333" cy="3499009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800000"/>
                </a:solidFill>
              </a:rPr>
              <a:t>Идя в будущее, человек, всегда опирается на опыт прошлых лет.</a:t>
            </a:r>
            <a:endParaRPr lang="ru-RU" altLang="ru-RU" sz="2400" b="1" dirty="0">
              <a:solidFill>
                <a:srgbClr val="800000"/>
              </a:solidFill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44" y="908720"/>
            <a:ext cx="5544616" cy="10795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Исследование данной темы важно!</a:t>
            </a:r>
          </a:p>
        </p:txBody>
      </p:sp>
      <p:sp>
        <p:nvSpPr>
          <p:cNvPr id="11268" name="AutoShape 9"/>
          <p:cNvSpPr>
            <a:spLocks noChangeArrowheads="1"/>
          </p:cNvSpPr>
          <p:nvPr/>
        </p:nvSpPr>
        <p:spPr bwMode="auto">
          <a:xfrm>
            <a:off x="5135034" y="1700808"/>
            <a:ext cx="7056967" cy="4752381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222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1800" b="1" dirty="0">
              <a:solidFill>
                <a:srgbClr val="800000"/>
              </a:solidFill>
            </a:endParaRP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6096000" y="2564904"/>
            <a:ext cx="38396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поможет глубже узнать и сильнее полюбить историю не только своего края, но и своей страны –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Узбекистана.</a:t>
            </a: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12" descr="w69wz8z5a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FFD"/>
              </a:clrFrom>
              <a:clrTo>
                <a:srgbClr val="FB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988840"/>
            <a:ext cx="222673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heaclub.ru/tim/49089d13a0a0f66a103e915b64c86ec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68" y="2420888"/>
            <a:ext cx="493648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191344" y="4437112"/>
            <a:ext cx="11233248" cy="208823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ru-RU" alt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Изучить историю от зарождения  до возникновения.</a:t>
            </a:r>
          </a:p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 первобытности до независимости.</a:t>
            </a:r>
          </a:p>
          <a:p>
            <a:pPr algn="ctr"/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15880" y="2348880"/>
            <a:ext cx="18002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alt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Цели</a:t>
            </a:r>
            <a:r>
              <a:rPr lang="ru-RU" alt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519936" y="980728"/>
            <a:ext cx="720080" cy="122413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591944" y="3212976"/>
            <a:ext cx="720080" cy="122413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.pinimg.com/originals/e2/dc/27/e2dc2763c07f0c36236a0048ab34a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1196752"/>
            <a:ext cx="4533624" cy="2585518"/>
          </a:xfrm>
          <a:prstGeom prst="rect">
            <a:avLst/>
          </a:prstGeom>
          <a:noFill/>
        </p:spPr>
      </p:pic>
      <p:pic>
        <p:nvPicPr>
          <p:cNvPr id="2052" name="Picture 4" descr="https://zametki.uz/pictures/ad5f4a54e0be1270e4d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6" y="980728"/>
            <a:ext cx="4166954" cy="29471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Блок-схема: документ 12"/>
          <p:cNvSpPr/>
          <p:nvPr/>
        </p:nvSpPr>
        <p:spPr>
          <a:xfrm>
            <a:off x="119336" y="1340768"/>
            <a:ext cx="4176464" cy="407707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ru-RU" alt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1.Проанализировать информацию, полученную при изучении различных источников по истории, и сложить  полученный материал.</a:t>
            </a:r>
          </a:p>
          <a:p>
            <a:pPr>
              <a:spcBef>
                <a:spcPct val="0"/>
              </a:spcBef>
            </a:pPr>
            <a:endParaRPr lang="ru-RU" alt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09120" y="1700808"/>
            <a:ext cx="21016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Задачи: 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663952" y="764704"/>
            <a:ext cx="432048" cy="86409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6456040" y="2564904"/>
            <a:ext cx="5472608" cy="3789040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ru-RU" alt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2.Найти пути решения задач, по привлечению как можно большего числа сверстников и не только, к изучению истории своего края,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области или города.</a:t>
            </a:r>
          </a:p>
          <a:p>
            <a:pPr algn="ctr"/>
            <a:endParaRPr lang="ru-RU" dirty="0"/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2279576" y="5085184"/>
            <a:ext cx="4176464" cy="1584176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3.Сделать выводы о проделанной работе.</a:t>
            </a:r>
            <a:endParaRPr lang="ru-RU" alt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 rot="1535563">
            <a:off x="4621058" y="2383287"/>
            <a:ext cx="423496" cy="1443459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545103">
            <a:off x="5422475" y="2473842"/>
            <a:ext cx="423496" cy="1631582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1441029">
            <a:off x="5039798" y="3094735"/>
            <a:ext cx="423496" cy="177922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https://s3-ap-southeast-1.amazonaws.com/gounesco.com/wp-content/uploads/2014/06/29201035/collage-on-Historic-Centre-of-Shakhrisyabz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836712"/>
            <a:ext cx="3888432" cy="15841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63352" y="1844824"/>
            <a:ext cx="484716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695400" y="1052736"/>
            <a:ext cx="4271433" cy="71095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2060"/>
                </a:solidFill>
              </a:rPr>
              <a:t>Гипотеза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32104" y="908720"/>
            <a:ext cx="384663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Методы работы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5951984" y="1412776"/>
            <a:ext cx="5976664" cy="5184576"/>
          </a:xfrm>
          <a:prstGeom prst="upArrowCallout">
            <a:avLst>
              <a:gd name="adj1" fmla="val 25000"/>
              <a:gd name="adj2" fmla="val 25000"/>
              <a:gd name="adj3" fmla="val 25252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различной литературой, словарями, архивами, энциклопедиями, источниками интернета, беседа, экскурсии, опрос, видео материалы, различные источники СМИ, консультации специалистов, интервью.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479376" y="1772816"/>
            <a:ext cx="4968552" cy="4824536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Если изучать историю родного края от древних времён до наших дней, то можно получить материал, интересный для населения.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44072" y="1196752"/>
            <a:ext cx="3048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7152217" y="404814"/>
            <a:ext cx="48154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Rectangle 13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3" name="Rectangle 15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4" name="Rectangle 18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5" name="Rectangle 20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6" name="Rectangle 23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7" name="Rectangle 25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18" name="Rectangle 27"/>
          <p:cNvSpPr>
            <a:spLocks noChangeArrowheads="1"/>
          </p:cNvSpPr>
          <p:nvPr/>
        </p:nvSpPr>
        <p:spPr bwMode="auto">
          <a:xfrm>
            <a:off x="-241300" y="13726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423" name="AutoShape 38"/>
          <p:cNvSpPr>
            <a:spLocks noChangeArrowheads="1"/>
          </p:cNvSpPr>
          <p:nvPr/>
        </p:nvSpPr>
        <p:spPr bwMode="auto">
          <a:xfrm>
            <a:off x="2832101" y="5084763"/>
            <a:ext cx="6432551" cy="1524000"/>
          </a:xfrm>
          <a:prstGeom prst="curvedDownArrow">
            <a:avLst>
              <a:gd name="adj1" fmla="val 63313"/>
              <a:gd name="adj2" fmla="val 126625"/>
              <a:gd name="adj3" fmla="val 33301"/>
            </a:avLst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561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167" y="3814764"/>
            <a:ext cx="24511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s://avatars.mds.yandex.net/get-pdb/805160/1369118f-0093-4612-ae36-3eafe14399f8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908720"/>
            <a:ext cx="3227705" cy="2016224"/>
          </a:xfrm>
          <a:prstGeom prst="rect">
            <a:avLst/>
          </a:prstGeom>
          <a:noFill/>
        </p:spPr>
      </p:pic>
      <p:pic>
        <p:nvPicPr>
          <p:cNvPr id="46084" name="Picture 4" descr="https://funart.pro/uploads/posts/2019-11/1574107417_registan-ploschad-uzbekistan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5584" y="1052736"/>
            <a:ext cx="3429824" cy="1988840"/>
          </a:xfrm>
          <a:prstGeom prst="rect">
            <a:avLst/>
          </a:prstGeom>
          <a:noFill/>
        </p:spPr>
      </p:pic>
      <p:pic>
        <p:nvPicPr>
          <p:cNvPr id="46086" name="Picture 6" descr="https://www.tsarvoyages.com/sites/default/files/c_dreamstime_-_ouzbekistan_-_khiva_-_itchan_ka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7808" y="980728"/>
            <a:ext cx="3200501" cy="2133235"/>
          </a:xfrm>
          <a:prstGeom prst="rect">
            <a:avLst/>
          </a:prstGeom>
          <a:noFill/>
        </p:spPr>
      </p:pic>
      <p:pic>
        <p:nvPicPr>
          <p:cNvPr id="46088" name="Picture 8" descr="https://pbs.twimg.com/media/D7UZ4O8X4AA9oZS.jpg: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0256" y="3212976"/>
            <a:ext cx="3514298" cy="1371067"/>
          </a:xfrm>
          <a:prstGeom prst="rect">
            <a:avLst/>
          </a:prstGeom>
          <a:noFill/>
        </p:spPr>
      </p:pic>
      <p:pic>
        <p:nvPicPr>
          <p:cNvPr id="46090" name="Picture 10" descr="https://it.tourbina.ru/photos.3/4/6/465103/big.photo/O-tchyom-risuyut-uzbek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376" y="3212977"/>
            <a:ext cx="3024336" cy="1368152"/>
          </a:xfrm>
          <a:prstGeom prst="rect">
            <a:avLst/>
          </a:prstGeom>
          <a:noFill/>
        </p:spPr>
      </p:pic>
      <p:pic>
        <p:nvPicPr>
          <p:cNvPr id="46092" name="Picture 12" descr="https://veryimportantlot.com/cache/lot/278281/664954_1578643704-850x550_width_50.jpg?_=157864370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40416" y="4797152"/>
            <a:ext cx="1361309" cy="1772816"/>
          </a:xfrm>
          <a:prstGeom prst="rect">
            <a:avLst/>
          </a:prstGeom>
          <a:noFill/>
        </p:spPr>
      </p:pic>
      <p:pic>
        <p:nvPicPr>
          <p:cNvPr id="46094" name="Picture 14" descr="https://ic.pics.livejournal.com/krisandr/47289181/2601462/2601462_origina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3392" y="5013176"/>
            <a:ext cx="2125024" cy="145564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7368" y="980728"/>
            <a:ext cx="10972800" cy="136842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Посещение  краеведческих и тематических музеев, позволяет получить наглядное подтверждения найденной информации.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4578" name="Picture 2" descr="https://pbs.twimg.com/media/Dx_6clGXQAMZF4L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564904"/>
            <a:ext cx="2880320" cy="2182445"/>
          </a:xfrm>
          <a:prstGeom prst="rect">
            <a:avLst/>
          </a:prstGeom>
          <a:noFill/>
        </p:spPr>
      </p:pic>
      <p:pic>
        <p:nvPicPr>
          <p:cNvPr id="24580" name="Picture 4" descr="http://24.rs.gov.ru/uploads/news/cover/27811/compressed_fil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6584" y="2564904"/>
            <a:ext cx="2957207" cy="2016223"/>
          </a:xfrm>
          <a:prstGeom prst="rect">
            <a:avLst/>
          </a:prstGeom>
          <a:noFill/>
        </p:spPr>
      </p:pic>
      <p:pic>
        <p:nvPicPr>
          <p:cNvPr id="24582" name="Picture 6" descr="https://dshi13.info/sites/default/files/styles/collageformatter/public/collageformatter/731x550_symlink_shadrina_darya_0.jpg?itok=OUBggTW2"/>
          <p:cNvPicPr>
            <a:picLocks noChangeAspect="1" noChangeArrowheads="1"/>
          </p:cNvPicPr>
          <p:nvPr/>
        </p:nvPicPr>
        <p:blipFill>
          <a:blip r:embed="rId4" cstate="print"/>
          <a:srcRect l="3103" t="5498" r="2787" b="9281"/>
          <a:stretch>
            <a:fillRect/>
          </a:stretch>
        </p:blipFill>
        <p:spPr bwMode="auto">
          <a:xfrm>
            <a:off x="5663952" y="2636912"/>
            <a:ext cx="2880320" cy="1944216"/>
          </a:xfrm>
          <a:prstGeom prst="rect">
            <a:avLst/>
          </a:prstGeom>
          <a:noFill/>
        </p:spPr>
      </p:pic>
      <p:pic>
        <p:nvPicPr>
          <p:cNvPr id="24584" name="Picture 8" descr="http://ftp.museum.ru/imgB.asp?38835"/>
          <p:cNvPicPr>
            <a:picLocks noChangeAspect="1" noChangeArrowheads="1"/>
          </p:cNvPicPr>
          <p:nvPr/>
        </p:nvPicPr>
        <p:blipFill>
          <a:blip r:embed="rId5" cstate="print"/>
          <a:srcRect b="6761"/>
          <a:stretch>
            <a:fillRect/>
          </a:stretch>
        </p:blipFill>
        <p:spPr bwMode="auto">
          <a:xfrm>
            <a:off x="9048328" y="4869160"/>
            <a:ext cx="2952328" cy="1803777"/>
          </a:xfrm>
          <a:prstGeom prst="rect">
            <a:avLst/>
          </a:prstGeom>
          <a:noFill/>
        </p:spPr>
      </p:pic>
      <p:pic>
        <p:nvPicPr>
          <p:cNvPr id="24586" name="Picture 10" descr="http://museum.ru/imgB.asp?608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696" y="3140968"/>
            <a:ext cx="1890210" cy="2520280"/>
          </a:xfrm>
          <a:prstGeom prst="rect">
            <a:avLst/>
          </a:prstGeom>
          <a:noFill/>
        </p:spPr>
      </p:pic>
      <p:pic>
        <p:nvPicPr>
          <p:cNvPr id="24588" name="Picture 12" descr="http://sc0002.ereymentau.aqmoedu.kz/arc/attach/180/279701/muze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5960" y="4725144"/>
            <a:ext cx="2776042" cy="1777784"/>
          </a:xfrm>
          <a:prstGeom prst="rect">
            <a:avLst/>
          </a:prstGeom>
          <a:noFill/>
        </p:spPr>
      </p:pic>
      <p:pic>
        <p:nvPicPr>
          <p:cNvPr id="24590" name="Picture 14" descr="https://shm.ru/upload/risuemistoriu/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3352" y="4797152"/>
            <a:ext cx="2567608" cy="18060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i?id=221611065-05-72&amp;n=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" y="2997201"/>
            <a:ext cx="4559300" cy="228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8182" name="Picture 6" descr="21470376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48680"/>
            <a:ext cx="3471333" cy="251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Rectangle 7"/>
          <p:cNvSpPr>
            <a:spLocks noGrp="1" noChangeArrowheads="1"/>
          </p:cNvSpPr>
          <p:nvPr>
            <p:ph type="title"/>
          </p:nvPr>
        </p:nvSpPr>
        <p:spPr>
          <a:xfrm>
            <a:off x="3791744" y="980728"/>
            <a:ext cx="7584016" cy="17986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altLang="ru-RU" sz="4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поселенцы нашей страны</a:t>
            </a:r>
          </a:p>
        </p:txBody>
      </p:sp>
      <p:pic>
        <p:nvPicPr>
          <p:cNvPr id="178184" name="Picture 8" descr="i?id=414503628-18-72&amp;n=2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56667" y="2997201"/>
            <a:ext cx="3448051" cy="173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9" descr="i?id=76896473-71-72&amp;n=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407881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 descr="i?id=153550091-40-72&amp;n=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1" y="4678364"/>
            <a:ext cx="3486151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7" name="Picture 11" descr="i?id=238573711-51-72&amp;n=2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064501" y="3068638"/>
            <a:ext cx="4127500" cy="169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14" descr="i?id=211775461-27-72&amp;n=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9752" y="4776788"/>
            <a:ext cx="4032249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90" y="1628800"/>
            <a:ext cx="11137237" cy="121270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изучается история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села, района, города, области. 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3645024"/>
            <a:ext cx="11233247" cy="658702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чего нужно знать историю?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9" y="5517238"/>
            <a:ext cx="11137237" cy="658702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Практическое задание.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ПЛАН: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6672064" y="836712"/>
            <a:ext cx="481541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А как же динозавры?</a:t>
            </a:r>
            <a:endParaRPr lang="ru-RU" altLang="ru-RU" sz="1800" dirty="0"/>
          </a:p>
        </p:txBody>
      </p:sp>
      <p:pic>
        <p:nvPicPr>
          <p:cNvPr id="181262" name="Picture 14" descr="iguanodon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7382" y="3717032"/>
            <a:ext cx="5587999" cy="285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3" descr="http://static2.aif.ru/pictures/201209/%D0%B4%D0%B8%D0%BD%D0%BE%D0%A2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448" y="684184"/>
            <a:ext cx="3124117" cy="293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79118" y="1773239"/>
            <a:ext cx="5427133" cy="4752975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800" kern="0" dirty="0">
                <a:latin typeface="+mn-lt"/>
                <a:cs typeface="+mn-cs"/>
              </a:rPr>
              <a:t>     </a:t>
            </a:r>
            <a:r>
              <a:rPr lang="ru-RU" sz="3200" b="1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Динозавры здесь тоже жили, хотя доказательств пока мало. 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3200" b="1" kern="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 территории Узбекистана обнаружили </a:t>
            </a:r>
            <a:r>
              <a:rPr lang="ru-RU" sz="3200" b="1" kern="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окаменелости, очень похожие на останки </a:t>
            </a:r>
            <a:r>
              <a:rPr lang="ru-RU" sz="3200" b="1" kern="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динозавров.</a:t>
            </a:r>
            <a:endParaRPr lang="ru-RU" sz="3200" b="1" kern="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61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3392" y="476672"/>
            <a:ext cx="5281084" cy="351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6" descr="5WnZArkdE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424" y="4077072"/>
            <a:ext cx="4895849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%D0%9F%D0%B5%D1%89%D0%B5%D1%80%D0%BD%D1%8B%D0%B5-%D0%B7%D0%B2%D0%B5%D1%80%D0%B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8048" y="4293096"/>
            <a:ext cx="4248472" cy="221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AutoShape 9"/>
          <p:cNvSpPr>
            <a:spLocks noChangeArrowheads="1"/>
          </p:cNvSpPr>
          <p:nvPr/>
        </p:nvSpPr>
        <p:spPr bwMode="auto">
          <a:xfrm>
            <a:off x="6023992" y="941485"/>
            <a:ext cx="5976664" cy="2821781"/>
          </a:xfrm>
          <a:prstGeom prst="vertic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 dirty="0">
                <a:solidFill>
                  <a:srgbClr val="800000"/>
                </a:solidFill>
              </a:rPr>
              <a:t>Как выяснилось, мы до сих пор  точно не знаем, как выглядели первые 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люди проживавшие                                         в Узбекистане. </a:t>
            </a:r>
            <a:r>
              <a:rPr lang="ru-RU" altLang="ru-RU" sz="2400" b="1" dirty="0">
                <a:solidFill>
                  <a:srgbClr val="800000"/>
                </a:solidFill>
              </a:rPr>
              <a:t>Предполагается, что это были обычные 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неандертальцы</a:t>
            </a:r>
            <a:r>
              <a:rPr lang="ru-RU" altLang="ru-RU" sz="2400" dirty="0" smtClean="0">
                <a:solidFill>
                  <a:srgbClr val="800000"/>
                </a:solidFill>
              </a:rPr>
              <a:t>. </a:t>
            </a:r>
            <a:endParaRPr lang="ru-RU" altLang="ru-RU" sz="2400" dirty="0">
              <a:solidFill>
                <a:srgbClr val="800000"/>
              </a:solidFill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07368" y="692696"/>
            <a:ext cx="1140136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Узбекистан заселялся  </a:t>
            </a:r>
            <a:r>
              <a:rPr lang="ru-RU" altLang="ru-RU" b="1" dirty="0">
                <a:solidFill>
                  <a:srgbClr val="002060"/>
                </a:solidFill>
              </a:rPr>
              <a:t>с </a:t>
            </a:r>
            <a:r>
              <a:rPr lang="ru-RU" altLang="ru-RU" b="1" dirty="0" smtClean="0">
                <a:solidFill>
                  <a:srgbClr val="002060"/>
                </a:solidFill>
              </a:rPr>
              <a:t>различных сторон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38915" name="Line 8"/>
          <p:cNvSpPr>
            <a:spLocks noChangeShapeType="1"/>
          </p:cNvSpPr>
          <p:nvPr/>
        </p:nvSpPr>
        <p:spPr bwMode="auto">
          <a:xfrm>
            <a:off x="767408" y="3212976"/>
            <a:ext cx="1753254" cy="50366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38916" name="Line 9"/>
          <p:cNvSpPr>
            <a:spLocks noChangeShapeType="1"/>
          </p:cNvSpPr>
          <p:nvPr/>
        </p:nvSpPr>
        <p:spPr bwMode="auto">
          <a:xfrm flipV="1">
            <a:off x="695400" y="4509119"/>
            <a:ext cx="2065784" cy="79208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38917" name="Line 10"/>
          <p:cNvSpPr>
            <a:spLocks noChangeShapeType="1"/>
          </p:cNvSpPr>
          <p:nvPr/>
        </p:nvSpPr>
        <p:spPr bwMode="auto">
          <a:xfrm flipH="1">
            <a:off x="9336360" y="2852936"/>
            <a:ext cx="2136368" cy="57623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38918" name="Line 11"/>
          <p:cNvSpPr>
            <a:spLocks noChangeShapeType="1"/>
          </p:cNvSpPr>
          <p:nvPr/>
        </p:nvSpPr>
        <p:spPr bwMode="auto">
          <a:xfrm flipH="1" flipV="1">
            <a:off x="9264352" y="4077072"/>
            <a:ext cx="1656185" cy="648073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visaapp.ru/wp-content/uploads/2019/07/Karta-Uzbekist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1700808"/>
            <a:ext cx="5544616" cy="3960440"/>
          </a:xfrm>
          <a:prstGeom prst="rect">
            <a:avLst/>
          </a:prstGeom>
          <a:noFill/>
        </p:spPr>
      </p:pic>
      <p:pic>
        <p:nvPicPr>
          <p:cNvPr id="2052" name="Picture 4" descr="https://img-fotki.yandex.ru/get/6444/97833783.14d/0_981ac_4b117130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1556792"/>
            <a:ext cx="2389599" cy="1512168"/>
          </a:xfrm>
          <a:prstGeom prst="rect">
            <a:avLst/>
          </a:prstGeom>
          <a:noFill/>
        </p:spPr>
      </p:pic>
      <p:pic>
        <p:nvPicPr>
          <p:cNvPr id="2054" name="Picture 6" descr="https://storage.yvision.kz/images/user/nurlansaltaev/L8w0OoZla11J43C1z8MRDjgrt3iEmc.jpg"/>
          <p:cNvPicPr>
            <a:picLocks noChangeAspect="1" noChangeArrowheads="1"/>
          </p:cNvPicPr>
          <p:nvPr/>
        </p:nvPicPr>
        <p:blipFill>
          <a:blip r:embed="rId5" cstate="print"/>
          <a:srcRect l="2984" t="7528" r="2517" b="15045"/>
          <a:stretch>
            <a:fillRect/>
          </a:stretch>
        </p:blipFill>
        <p:spPr bwMode="auto">
          <a:xfrm>
            <a:off x="9120336" y="5013176"/>
            <a:ext cx="2061229" cy="1562195"/>
          </a:xfrm>
          <a:prstGeom prst="rect">
            <a:avLst/>
          </a:prstGeom>
          <a:noFill/>
        </p:spPr>
      </p:pic>
      <p:pic>
        <p:nvPicPr>
          <p:cNvPr id="2056" name="Picture 8" descr="http://restinworld.ru/nuke/objects/countries_stories/3/3q4vl68qdov8cqbn7ktgc9q2s29qx23x/image/Table182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8248" y="1484784"/>
            <a:ext cx="2425452" cy="1406763"/>
          </a:xfrm>
          <a:prstGeom prst="rect">
            <a:avLst/>
          </a:prstGeom>
          <a:noFill/>
        </p:spPr>
      </p:pic>
      <p:pic>
        <p:nvPicPr>
          <p:cNvPr id="2058" name="Picture 10" descr="https://weproject.media/upload/iblock/fa9/fa932bbe8c804275ca445098c30d944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9456" y="5301208"/>
            <a:ext cx="2552801" cy="12764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764704"/>
            <a:ext cx="10972800" cy="56197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ещё столько интересного...</a:t>
            </a:r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6" name="Picture 2" descr="https://artinvestment.ru/images/authors/69240=69250/1192560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08" y="1628800"/>
            <a:ext cx="4680520" cy="2448272"/>
          </a:xfrm>
          <a:prstGeom prst="rect">
            <a:avLst/>
          </a:prstGeom>
          <a:noFill/>
        </p:spPr>
      </p:pic>
      <p:pic>
        <p:nvPicPr>
          <p:cNvPr id="67590" name="Picture 6" descr="https://www.imd.org/globalassets/leading-global-transformations/images/big/chapter-5_1310x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9976" y="1556792"/>
            <a:ext cx="5636990" cy="2474252"/>
          </a:xfrm>
          <a:prstGeom prst="rect">
            <a:avLst/>
          </a:prstGeom>
          <a:noFill/>
        </p:spPr>
      </p:pic>
      <p:pic>
        <p:nvPicPr>
          <p:cNvPr id="67592" name="Picture 8" descr="https://www.advantour.com/img/uzbekistan/sarmish-say/sarmysh-say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392" y="4293096"/>
            <a:ext cx="4896544" cy="2018589"/>
          </a:xfrm>
          <a:prstGeom prst="rect">
            <a:avLst/>
          </a:prstGeom>
          <a:noFill/>
        </p:spPr>
      </p:pic>
      <p:pic>
        <p:nvPicPr>
          <p:cNvPr id="67594" name="Picture 10" descr="http://www.terra-z.ru/wp-content/uploads/2014/02/0_844c3_fef70521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992" y="4293096"/>
            <a:ext cx="2795464" cy="1944216"/>
          </a:xfrm>
          <a:prstGeom prst="rect">
            <a:avLst/>
          </a:prstGeom>
          <a:noFill/>
        </p:spPr>
      </p:pic>
      <p:pic>
        <p:nvPicPr>
          <p:cNvPr id="67596" name="Picture 12" descr="https://upload.wikimedia.org/wikipedia/ru/2/27/%D0%A1%D0%B0%D0%BC%D0%B0%D1%80%D0%BA%D0%B0%D0%BD%D0%B4_%D0%BE%D0%B1%D1%81%D0%B5%D1%80%D0%B2%D0%B0%D1%82%D0%BE%D1%80%D0%B8%D1%8F_%D0%A3%D0%BB%D1%83%D0%B3%D0%B1%D0%B5%D0%BA%D0%B0_%D0%B2%D0%BD%D0%B5%D1%88%D0%BD%D0%B8%D0%B9_%D0%B2%D0%B8%D0%B4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20336" y="4293096"/>
            <a:ext cx="2567608" cy="18728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tat19.privet.ru/lr/0b149d19507d5591ed4ccd6ee8c6aec9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12192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ертикальный свиток 7"/>
          <p:cNvSpPr/>
          <p:nvPr/>
        </p:nvSpPr>
        <p:spPr>
          <a:xfrm>
            <a:off x="6168008" y="836712"/>
            <a:ext cx="5808133" cy="5660927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200" b="1" dirty="0">
              <a:solidFill>
                <a:srgbClr val="C00000"/>
              </a:solidFill>
            </a:endParaRPr>
          </a:p>
          <a:p>
            <a:pPr algn="ctr" eaLnBrk="1" hangingPunct="1">
              <a:defRPr/>
            </a:pP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Гордость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края </a:t>
            </a:r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его люди, подлинные творцы всех трудовых и творческих свершений, новаторы и рационализаторы</a:t>
            </a:r>
            <a:r>
              <a:rPr lang="ru-RU" sz="3400" b="1" dirty="0">
                <a:solidFill>
                  <a:srgbClr val="002060"/>
                </a:solidFill>
              </a:rPr>
              <a:t>. 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4" name="Picture 2" descr="https://diletant.media/upload/medialibrary/0c3/0c35dea02bfb4365f4eeee129370ee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448" y="3717032"/>
            <a:ext cx="4608512" cy="2932690"/>
          </a:xfrm>
          <a:prstGeom prst="rect">
            <a:avLst/>
          </a:prstGeom>
          <a:noFill/>
        </p:spPr>
      </p:pic>
      <p:pic>
        <p:nvPicPr>
          <p:cNvPr id="69636" name="Picture 4" descr="https://im3.turbina.ru/photos.4/0/0/6/6/6/2866600/big.photo/Znakomtes-Tashk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1484784"/>
            <a:ext cx="3233686" cy="2016224"/>
          </a:xfrm>
          <a:prstGeom prst="rect">
            <a:avLst/>
          </a:prstGeom>
          <a:noFill/>
        </p:spPr>
      </p:pic>
      <p:pic>
        <p:nvPicPr>
          <p:cNvPr id="69638" name="Picture 6" descr="http://uza.uz/upload/iblock/c53/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7728" y="1484784"/>
            <a:ext cx="314657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360" y="908720"/>
            <a:ext cx="6768752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Любовь к родной земле неоспорима. Каждый любит                                      ее по - своему. Но невозможно                                                      по - настоящему  любить то, что не знаешь. Наше задание знакомит                            с новыми страницами истории родного края, помогает прикоснуться к прошлому, осмыслить настоящее, заглянуть     в будущее.</a:t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малых родин состоит страна. Это задание поможет  вам осознать себя частицей великого государства.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s://tabigat.bash.muzkult.ru/media/2017/08/29/1234879586/image_image_2001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168" y="1556792"/>
            <a:ext cx="4056449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2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3" name="Rectangle 14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4" name="Rectangle 16"/>
          <p:cNvSpPr>
            <a:spLocks noChangeArrowheads="1"/>
          </p:cNvSpPr>
          <p:nvPr/>
        </p:nvSpPr>
        <p:spPr bwMode="auto">
          <a:xfrm>
            <a:off x="0" y="15298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7045" name="Picture 7" descr="http://im2-tub-ru.yandex.net/i?id=d38e5a88fe2685bde39f37b54906f5e3-83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60" y="908720"/>
            <a:ext cx="4633384" cy="172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9" descr="http://im2-tub-ru.yandex.net/i?id=6420db2b466757e3d20916c1c4c7c9b2-70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136" y="908721"/>
            <a:ext cx="446824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войная стрелка влево/вправо 7"/>
          <p:cNvSpPr/>
          <p:nvPr/>
        </p:nvSpPr>
        <p:spPr>
          <a:xfrm>
            <a:off x="4943872" y="1484784"/>
            <a:ext cx="1861130" cy="485775"/>
          </a:xfrm>
          <a:prstGeom prst="left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87048" name="Picture 11" descr="http://im2-tub-ru.yandex.net/i?id=b95981fdc0546e9f4dfcec4795c32636-121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608" y="5157192"/>
            <a:ext cx="6408712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гнутая влево стрелка 9"/>
          <p:cNvSpPr/>
          <p:nvPr/>
        </p:nvSpPr>
        <p:spPr>
          <a:xfrm>
            <a:off x="263353" y="2924944"/>
            <a:ext cx="1584176" cy="3672408"/>
          </a:xfrm>
          <a:prstGeom prst="curved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10200456" y="2708920"/>
            <a:ext cx="1559695" cy="3744416"/>
          </a:xfrm>
          <a:prstGeom prst="curvedLef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1544" y="2852936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Так, шаг за шагом, используя новые технологии, давайте  попробуем  создать один большой комплекс, работа которого в первую очередь будет на повышение интереса к изучению истории  края, что в свою очередь может привести к повышению уровня жизни родного края и его экономики.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Внимание родителям!!! Робототехник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084" y="3336927"/>
            <a:ext cx="5281083" cy="19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6" descr="http://im2-tub-ru.yandex.net/i?id=30a862dee7bbb107c20dd2895d6243ee-112-144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04814"/>
            <a:ext cx="3600451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8" descr="http://im0-tub-ru.yandex.net/i?id=37fc0843c374d61799d825abd640df43-19-144&amp;n=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884" y="2996952"/>
            <a:ext cx="4320116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10" descr="http://im2-tub-ru.yandex.net/i?id=0bfa70eaa338430843320dcec80512ae-99-144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76251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12" descr="http://im0-tub-ru.yandex.net/i?id=4ac2f32f7209dcac35f78886c3ce480b-42-144&amp;n=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368" y="476672"/>
            <a:ext cx="30712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14" descr="http://im3-tub-ru.yandex.net/i?id=6a97ba840242ed5dc89b8474c489e3f8-130-144&amp;n=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1" y="3284538"/>
            <a:ext cx="312843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 rot="19046774">
            <a:off x="3486151" y="2008189"/>
            <a:ext cx="645583" cy="163988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808133" y="2276475"/>
            <a:ext cx="645584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883612">
            <a:off x="7921890" y="1737519"/>
            <a:ext cx="484188" cy="20193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368" y="5229200"/>
            <a:ext cx="1152128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работе попытайтесь рассказать  о том, как сведения о крае по крупицам накапливались с древних времен до наших дней. При этом используйте наиболее интересный материал и факты.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&quot;Creative Agency&quot; Рекламное агенство полного цикл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00" y="836713"/>
            <a:ext cx="102256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Прямоугольник 6"/>
          <p:cNvSpPr>
            <a:spLocks noChangeArrowheads="1"/>
          </p:cNvSpPr>
          <p:nvPr/>
        </p:nvSpPr>
        <p:spPr bwMode="auto">
          <a:xfrm rot="-1822443">
            <a:off x="565031" y="1290947"/>
            <a:ext cx="1955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Задача 1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91143" name="Прямоугольник 7"/>
          <p:cNvSpPr>
            <a:spLocks noChangeArrowheads="1"/>
          </p:cNvSpPr>
          <p:nvPr/>
        </p:nvSpPr>
        <p:spPr bwMode="auto">
          <a:xfrm>
            <a:off x="4727849" y="980728"/>
            <a:ext cx="201622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Задача 2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91144" name="Прямоугольник 8"/>
          <p:cNvSpPr>
            <a:spLocks noChangeArrowheads="1"/>
          </p:cNvSpPr>
          <p:nvPr/>
        </p:nvSpPr>
        <p:spPr bwMode="auto">
          <a:xfrm rot="1891299">
            <a:off x="9256222" y="1754364"/>
            <a:ext cx="1955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Задача 3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1384" y="5517232"/>
            <a:ext cx="11449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учебнике  поставленные перед вами цели и задачи, описывают  как изучить  не только историю своего края, но и  узнать  историю своей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махалли</a:t>
            </a:r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области и своего города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3432" y="5013176"/>
            <a:ext cx="10363200" cy="14700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«Ты  мира  не  узнаешь, </a:t>
            </a:r>
            <a:br>
              <a:rPr lang="ru-RU" sz="4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 зная  края  своего».</a:t>
            </a:r>
            <a:endParaRPr lang="ru-RU" sz="4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AutoShape 2" descr="ÐÐ°ÑÑÐ° Ð£Ð·Ð±ÐµÐºÐ¸ÑÑÐ°Ð½Ð°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103693" tIns="51846" rIns="103693" bIns="5184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ÐÐ°ÑÑÐ° Ð£Ð·Ð±ÐµÐºÐ¸ÑÑÐ°Ð½Ð°. Ð£Ð·Ð±ÐµÐºÐ¸ÑÑÐ°Ð½ Ð½Ð° ÐºÐ°ÑÑÐµ Ð¼Ð¸ÑÐ° â Planetolog.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052741"/>
            <a:ext cx="1084920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836712"/>
          <a:ext cx="12192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С днем рождения, sENegAlko! (#91, 09.03.2013) (klarxen) // Фору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37" y="3220828"/>
            <a:ext cx="4849563" cy="36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6" descr="Блог о саморазвитии Блог посвящённый саморазвитию, личностному росту и другим темам развития человека - Part 16Блог о саморазвит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51231">
            <a:off x="4121365" y="1079540"/>
            <a:ext cx="731308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9336" y="980728"/>
            <a:ext cx="4608512" cy="550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должны доказать и подтвердить,  гипотезу, «Если изучать историю родного </a:t>
            </a:r>
            <a:r>
              <a:rPr lang="ru-RU" altLang="ru-RU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                       от </a:t>
            </a:r>
            <a:r>
              <a:rPr lang="ru-RU" alt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древних времён до наших дней</a:t>
            </a:r>
            <a:r>
              <a:rPr lang="ru-RU" altLang="ru-RU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то </a:t>
            </a:r>
            <a:r>
              <a:rPr lang="ru-RU" alt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получить материал, интересный для населения».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://konkurs-skazka.ks.ua/wp-content/uploads/images/works/max/img-107-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980728"/>
            <a:ext cx="4248472" cy="246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useum.rggu.ru/images/object_8.1325626031.400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3933056"/>
            <a:ext cx="42484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pinimg.com/originals/73/fa/ea/73faea9c0e7e30fb1b1715c27a48256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2" y="1052736"/>
            <a:ext cx="4176464" cy="244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esengaliart.kz/upload/images/26323_6665_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92" y="4005064"/>
            <a:ext cx="4032448" cy="223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943872" y="908720"/>
            <a:ext cx="2592288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задание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можно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выполнить рисунком. </a:t>
            </a:r>
            <a:endParaRPr lang="ru-RU" sz="3200" dirty="0"/>
          </a:p>
        </p:txBody>
      </p:sp>
      <p:pic>
        <p:nvPicPr>
          <p:cNvPr id="12" name="Рисунок 11" descr="http://xs.uz/upload/post/2019/5/7/a739e3a700d65dc6ae5ca7fab93ba8a405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9856" y="4365104"/>
            <a:ext cx="2842846" cy="173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03912" y="3717032"/>
            <a:ext cx="191482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образец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5400" y="980728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s://inperspective.media/media/CACHE/images/images/78f23c8e252e4413b235d06c64f8a9d7/708a4ceaec579bfbfa184453080fa0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2276872"/>
            <a:ext cx="2877367" cy="1919182"/>
          </a:xfrm>
          <a:prstGeom prst="rect">
            <a:avLst/>
          </a:prstGeom>
          <a:noFill/>
        </p:spPr>
      </p:pic>
      <p:pic>
        <p:nvPicPr>
          <p:cNvPr id="15364" name="Picture 4" descr="https://inperspective.media/media/CACHE/images/images/2bfcd037842248d38c615d885bd56e68/daa37cbf1b9ff35e27ee03e6762a15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680" y="4581128"/>
            <a:ext cx="2769197" cy="1847033"/>
          </a:xfrm>
          <a:prstGeom prst="rect">
            <a:avLst/>
          </a:prstGeom>
          <a:noFill/>
        </p:spPr>
      </p:pic>
      <p:pic>
        <p:nvPicPr>
          <p:cNvPr id="15366" name="Picture 6" descr="https://inperspective.media/media/CACHE/images/images/cbd3cfb63bba47df916f667196cb2ad5/856d03e5bf503ef2050eb1572df3cf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4581128"/>
            <a:ext cx="2769408" cy="1847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91744" y="1772816"/>
            <a:ext cx="8064896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Махалля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 в переводе с узбекского языка означает квартал. Моя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махалля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имеет современный облик,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объединяя на своей территории группу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многоэтажек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где каждый знает друг друга . Рассказывают, что  раньше центром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была мечеть или чайхана.  Сегодня центром считается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махаллинский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гузар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s://img0.liveinternet.ru/images/attach/c/9/112/417/112417850_post243741172076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4509120"/>
            <a:ext cx="2435928" cy="1872208"/>
          </a:xfrm>
          <a:prstGeom prst="rect">
            <a:avLst/>
          </a:prstGeom>
          <a:noFill/>
        </p:spPr>
      </p:pic>
      <p:pic>
        <p:nvPicPr>
          <p:cNvPr id="9" name="Picture 6" descr="https://www.sovietpostcards.org/wp-content/uploads/2017/12/tashkent_1966_06_1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4581128"/>
            <a:ext cx="2530870" cy="17612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048328" y="1052736"/>
            <a:ext cx="191482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образец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7688" y="836712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352" y="1412776"/>
            <a:ext cx="8208912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махалля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носит название речки, которая                   по ней протекает - «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Катта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Корасув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 Она состоит                      из группы серых панельных домов 80-х годов.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Узбекистане же жизнь протекает на улицах                        и во дворах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многоэтажек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Особенно вечерами                 все соседи собираются на площадке возле дома, что-то или кого-то обсуждают, обмениваются новостями местными и мировыми, а дети играют неподалёку. На улице шумно                                                    и оживлённо.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 одно останется неизменным,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махалля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как                                  и раньше помогает жить людям в мире                                               и согласии и определяя культуру и быт своих жителей.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s://vatanda.uz/uploads/posts/2020-01/1579624882_157962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296" y="1700808"/>
            <a:ext cx="3062569" cy="2040437"/>
          </a:xfrm>
          <a:prstGeom prst="rect">
            <a:avLst/>
          </a:prstGeom>
          <a:noFill/>
        </p:spPr>
      </p:pic>
      <p:pic>
        <p:nvPicPr>
          <p:cNvPr id="12" name="Picture 4" descr="https://avatars.mds.yandex.net/get-zen_doc/1889495/pub_5cf4fa24f228d400afdcaa5a_5cf4fa5288d37e00af68018a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2304" y="4149080"/>
            <a:ext cx="2952328" cy="19041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408" y="980728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1556792"/>
            <a:ext cx="6840760" cy="5016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живу в массиве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Бешагач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вошедшем  в новую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махаллю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(квартал) «Янги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                              15 лет назад после  ее основания  в 1995 году, а до этого новый массив, начавшийся формироваться в 1980 году, первоначально входил в старейшую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махаллю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даха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(район).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6" name="Picture 6" descr="http://s2.fotokto.ru/photo/full/545/5452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4596270" cy="2232248"/>
          </a:xfrm>
          <a:prstGeom prst="rect">
            <a:avLst/>
          </a:prstGeom>
          <a:noFill/>
        </p:spPr>
      </p:pic>
      <p:pic>
        <p:nvPicPr>
          <p:cNvPr id="76808" name="Picture 8" descr="https://img0.liveinternet.ru/images/attach/c/9/112/417/112417874_large_image0043640x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4077072"/>
            <a:ext cx="4669766" cy="22048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48328" y="908720"/>
            <a:ext cx="191482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образец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7688" y="980728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1556792"/>
            <a:ext cx="6840760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/>
              <a:t>  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считается одной из старейших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махаллей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даха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Бешегоч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(ныне на месте этой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расположен парк, сохранилось медресе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Абулкасыма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Махалля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прежде называлась «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Камолонгарон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(что означало «изготовители стрел»).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0" name="Picture 2" descr="https://yep.uz/wp-content/uploads/2020/07/Ploshhad-Beshag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4365104"/>
            <a:ext cx="3423508" cy="1938562"/>
          </a:xfrm>
          <a:prstGeom prst="rect">
            <a:avLst/>
          </a:prstGeom>
          <a:noFill/>
        </p:spPr>
      </p:pic>
      <p:pic>
        <p:nvPicPr>
          <p:cNvPr id="83972" name="Picture 4" descr="https://mytashkent.uz/wp-content/uploads/2019/01/xx2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1700808"/>
            <a:ext cx="3312368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7688" y="980728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1556792"/>
            <a:ext cx="7344816" cy="50167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 smtClean="0"/>
              <a:t>  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Бешегоч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 означает  по-тюркски пять деревьев. В письменных источниках он также был назван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даха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Занги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Эта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даха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имела трое ворот (Самарканд,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Бешегоч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пять больших медресе,                                  75 мечетей, 76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махаллей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и 36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мавзе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(земельные участки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махаллей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за пределами города). 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4" name="Picture 4" descr="https://rusrav.uz/wp-content/uploads/photo-gallery/%D0%9C%D0%B5%D0%B4%D1%80%D0%B5%D1%81%D0%B5_%D0%9C%D0%B8%D1%80%D0%B8-%D0%90%D1%80%D0%B0%D0%B1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216" y="1721090"/>
            <a:ext cx="3901166" cy="2499998"/>
          </a:xfrm>
          <a:prstGeom prst="rect">
            <a:avLst/>
          </a:prstGeom>
          <a:noFill/>
        </p:spPr>
      </p:pic>
      <p:pic>
        <p:nvPicPr>
          <p:cNvPr id="81926" name="Picture 6" descr="https://samarkanda-travel.com/wp-content/uploads/2017/02/Abdulkasim-Madrasah-Feat-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216" y="4365104"/>
            <a:ext cx="3960440" cy="23222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368" y="980729"/>
            <a:ext cx="11377264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 smtClean="0"/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«Янги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», проживают   известные деятели образования, науки, культуры: Академик -  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Саид </a:t>
            </a:r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Шермухамедов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первая дирижер-узбечка ГАБТ им. А.Навои  - </a:t>
            </a:r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Дильбар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Абдурахманова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дипломат -   </a:t>
            </a:r>
            <a:r>
              <a:rPr lang="ru-RU" sz="3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Камолхон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Каримов и многие другие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. Это только малая часть живущих в нашей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s://www.world-card.ru/images/tradicii/Uzbekistan/Uzbekist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4293096"/>
            <a:ext cx="3089116" cy="2082979"/>
          </a:xfrm>
          <a:prstGeom prst="rect">
            <a:avLst/>
          </a:prstGeom>
          <a:noFill/>
        </p:spPr>
      </p:pic>
      <p:pic>
        <p:nvPicPr>
          <p:cNvPr id="80900" name="Picture 4" descr="https://cdn2.img.sputniknews-uz.com/images/93/41/934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4293096"/>
            <a:ext cx="3240360" cy="2057761"/>
          </a:xfrm>
          <a:prstGeom prst="rect">
            <a:avLst/>
          </a:prstGeom>
          <a:noFill/>
        </p:spPr>
      </p:pic>
      <p:pic>
        <p:nvPicPr>
          <p:cNvPr id="80904" name="Picture 8" descr="https://avatars.mds.yandex.net/get-pdb/1751208/4502956c-c447-4b57-8368-ef1f208c1626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4336060"/>
            <a:ext cx="3109868" cy="20421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7688" y="980728"/>
            <a:ext cx="5511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МОЯ УЛИЦА – МОЯ МАХАЛЛЯ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1556792"/>
            <a:ext cx="432048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горжусь, что живу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«Янги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Камолон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0" name="Picture 2" descr="Махалля, Обычаи и традиции Узбекистана, Хашар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240" y="4221088"/>
            <a:ext cx="3359696" cy="2054242"/>
          </a:xfrm>
          <a:prstGeom prst="rect">
            <a:avLst/>
          </a:prstGeom>
          <a:noFill/>
        </p:spPr>
      </p:pic>
      <p:pic>
        <p:nvPicPr>
          <p:cNvPr id="78852" name="Picture 4" descr="https://avatars.mds.yandex.net/get-zen_doc/1602847/pub_5c72f7f4836cde00b565d7c4_5c72ff57c250b100b4765271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840" y="4221088"/>
            <a:ext cx="3024336" cy="2092823"/>
          </a:xfrm>
          <a:prstGeom prst="rect">
            <a:avLst/>
          </a:prstGeom>
          <a:noFill/>
        </p:spPr>
      </p:pic>
      <p:pic>
        <p:nvPicPr>
          <p:cNvPr id="78854" name="Picture 6" descr="http://gazeta-uzhnoe-tushino.info/wp-content/uploads/2019/06/yutu-gzt-mos-ru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3410999"/>
            <a:ext cx="4032447" cy="3024335"/>
          </a:xfrm>
          <a:prstGeom prst="rect">
            <a:avLst/>
          </a:prstGeom>
          <a:noFill/>
        </p:spPr>
      </p:pic>
      <p:pic>
        <p:nvPicPr>
          <p:cNvPr id="78856" name="Picture 8" descr="http://eurasia.press/files/kK7aNeowX52ic30LKyKFepk4YUfNl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944" y="1700808"/>
            <a:ext cx="5184576" cy="20408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4077076"/>
            <a:ext cx="11425269" cy="230425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«Для чего людям знать историю своего города, региона, государства?» — этот вопрос задается в наше время достаточно часто. Хотя он, на мой взгляд, равнозначен с таким как: «А стоит ли учиться на чужих ошибках, когда можно набивать собственные шишки?»</a:t>
            </a:r>
          </a:p>
          <a:p>
            <a:endParaRPr lang="ru-RU" dirty="0"/>
          </a:p>
        </p:txBody>
      </p:sp>
      <p:pic>
        <p:nvPicPr>
          <p:cNvPr id="38914" name="Picture 2" descr="ZiyoNET âº ÐÑÐ´Ð¸Ð¾ÐºÐ½Ð¸Ð³Ð¸ âº ÐÑÑÐ¾ÑÐ¸Ñ Ð¸ ÐºÑÐ»ÑÑÑÑÐ° Ð£Ð·Ð±ÐµÐºÐ¸ÑÑÐ°Ð½Ð° âº ÐÑÑÐ¾ÑÐ¸Ñ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628804"/>
            <a:ext cx="4896544" cy="2232248"/>
          </a:xfrm>
          <a:prstGeom prst="rect">
            <a:avLst/>
          </a:prstGeom>
          <a:noFill/>
        </p:spPr>
      </p:pic>
      <p:pic>
        <p:nvPicPr>
          <p:cNvPr id="38916" name="Picture 4" descr="ÐÐ»Ð¸ÑÐµÑ Ð¡Ð°Ð±Ð¸ÑÐ¾Ð²: Ð¡Ð¾Ð²ÐµÑÑÐºÐ¸Ð¹ Ð¿ÐµÑÐ¸Ð¾Ð´ Ð¸ÑÑÐ¾ÑÐ¸Ð¸ Ð£Ð·Ð±ÐµÐºÐ¸ÑÑÐ°Ð½Ð° ÑÑÐµÐ±ÑÐµÑ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1412780"/>
            <a:ext cx="4944908" cy="2160239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3472" y="980728"/>
            <a:ext cx="402417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Мой родной город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1916832"/>
            <a:ext cx="5400600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можете подобрать                              </a:t>
            </a:r>
          </a:p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фотографии </a:t>
            </a:r>
          </a:p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сделать презентацию. </a:t>
            </a:r>
          </a:p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Посмотрите видеоролик </a:t>
            </a:r>
          </a:p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«Старый Ташкент». 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4994" name="Picture 2" descr="http://oldtashkent.com/images/stories/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1772816"/>
            <a:ext cx="3735065" cy="2302145"/>
          </a:xfrm>
          <a:prstGeom prst="rect">
            <a:avLst/>
          </a:prstGeom>
          <a:noFill/>
        </p:spPr>
      </p:pic>
      <p:pic>
        <p:nvPicPr>
          <p:cNvPr id="84998" name="Picture 6" descr="https://img-fotki.yandex.ru/get/9515/97833783.3eb/0_b1149_5c0bc439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4293096"/>
            <a:ext cx="3851898" cy="2276871"/>
          </a:xfrm>
          <a:prstGeom prst="rect">
            <a:avLst/>
          </a:prstGeom>
          <a:noFill/>
        </p:spPr>
      </p:pic>
      <p:pic>
        <p:nvPicPr>
          <p:cNvPr id="85000" name="Picture 8" descr="https://img-fotki.yandex.ru/get/48448/97833783.12a9/0_18a687_ac99a17b_X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68" y="4437112"/>
            <a:ext cx="3421776" cy="2168016"/>
          </a:xfrm>
          <a:prstGeom prst="rect">
            <a:avLst/>
          </a:prstGeom>
          <a:noFill/>
        </p:spPr>
      </p:pic>
      <p:pic>
        <p:nvPicPr>
          <p:cNvPr id="85002" name="Picture 10" descr="https://mytashkent.uz/wp-content/uploads/2016/09/mahal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784" y="4437112"/>
            <a:ext cx="3304109" cy="22104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48328" y="1052736"/>
            <a:ext cx="191482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cap="al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образец</a:t>
            </a:r>
            <a:endParaRPr lang="ru-RU" sz="28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412776"/>
            <a:ext cx="11137237" cy="121270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marL="26988" algn="ctr" defTabSz="912813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Гипотеза подтвердилась, так как мы выяснили, что историю своей Малой Родины знать надо.</a:t>
            </a: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996952"/>
            <a:ext cx="11233247" cy="232069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Подросток, который будет знать историю своего  города, края,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памятников культуры, архитектуры, никогда не совершит акта вандализма.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9" y="5517238"/>
            <a:ext cx="11137237" cy="121270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103693" tIns="51846" rIns="103693" bIns="5184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просто будет знать им цену и гордиться своей Родиной.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ВЫВОДЫ: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98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ДОМАШНЯЯ РАБОТА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603" y="33684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401" y="3059916"/>
            <a:ext cx="3264363" cy="21765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2.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8 - 9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511824" y="3645024"/>
            <a:ext cx="6192688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историю своей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кишлака, города, района или области.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499" y="1484784"/>
            <a:ext cx="1560173" cy="122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8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704" y="126447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7032104" y="1988840"/>
            <a:ext cx="1577408" cy="129530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196755"/>
            <a:ext cx="10972800" cy="525658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 — это память любой области культуры, каждого народа, всего человечества. </a:t>
            </a:r>
          </a:p>
          <a:p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понимания современного состояния человечества, никак нельзя ограничиваться общими знаниями об истории страны в целом, необходимо знать историю своего края, места, где ты родился и вырос.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Ð»Ð¸ÑÐµÑ Ð¡Ð°Ð±Ð¸ÑÐ¾Ð²: Ð¡Ð¾Ð²ÐµÑÑÐºÐ¸Ð¹ Ð¿ÐµÑÐ¸Ð¾Ð´ Ð¸ÑÑÐ¾ÑÐ¸Ð¸ Ð£Ð·Ð±ÐµÐºÐ¸ÑÑÐ°Ð½Ð° ÑÑÐµÐ±ÑÐµÑ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2060848"/>
            <a:ext cx="4677140" cy="260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ÑÑÐ¾ÑÐ¸Ñ Ð£Ð·Ð±ÐµÐºÐ¸ÑÑÐ°Ð½Ð° â Ð² Ð²ÑÑÐ¾ÐºÐ¾Ð¼ ÐºÐ°ÑÐµÑÑÐ²Ðµ | NORMA.U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2132859"/>
            <a:ext cx="4896544" cy="252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4293097"/>
            <a:ext cx="10972800" cy="23371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Важно понимать, что наше государство с его открытиями, рекордами, победами, не стало бы таким, без малых городков, кишлаков, аулов и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махаллей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Которые ценою своего существования выручали нашу страну.</a:t>
            </a:r>
          </a:p>
          <a:p>
            <a:endParaRPr lang="ru-RU" dirty="0"/>
          </a:p>
        </p:txBody>
      </p:sp>
      <p:pic>
        <p:nvPicPr>
          <p:cNvPr id="4" name="Рисунок 3" descr="ÐÑÑÐ¾ÑÐ¸Ñ Ð£Ð·Ð±ÐµÐºÐ¸ÑÑÐ°Ð½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8" y="908720"/>
            <a:ext cx="364840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¢ÑÑÑ Ð¿Ð¾ Ð£Ð·Ð±ÐµÐºÐ¸ÑÑÐ°Ð½Ñ - Avesta Art Tour, ÑÑÑÑ Ð² Ð¡Ð°Ð¼Ð°ÑÐºÐ°Ð½Ð´, ÐÑÑÐ°ÑÑ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832" y="980730"/>
            <a:ext cx="345638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ÑÑÐ¾ÑÐ¸Ñ Ð£Ð·Ð±ÐµÐºÐ¸ÑÑÐ°Ð½Ð° Ð¸ Ð¡ÑÐµÐ´Ð½ÐµÐ¹ ÐÐ·Ð¸Ð¸ (@historytarix) | Twitt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4272" y="980728"/>
            <a:ext cx="3168352" cy="332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2" y="4077072"/>
            <a:ext cx="11606741" cy="2664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Стремительно бежит время, меняется мир. Приходят новые поколения, которые перекраивают города: строят новые, благоустраивают и изменяют старые. Порой за этими изменениями мы не замечаем, что  забываем прошлое старых улиц, площадей, зданий...</a:t>
            </a:r>
          </a:p>
          <a:p>
            <a:pPr algn="ctr"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вы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интересуетесь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прошлым?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ÐÐµÑÐ¿Ð»Ð°ÑÐ½ÑÐµ ÑÐµÑÐµÑÐ°ÑÑ Ð¿Ð¾ Ð¿ÑÐµÐ´Ð¼ÐµÑÑ ÐÑÑÐ¾ÑÐ¸Ñ Ð£Ð·Ð±ÐµÐºÐ¸ÑÑÐ°Ð½Ð° Â» Ð¡ÑÑÐ°Ð½Ð¸ÑÐ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1" y="908720"/>
            <a:ext cx="3210431" cy="2016224"/>
          </a:xfrm>
          <a:prstGeom prst="rect">
            <a:avLst/>
          </a:prstGeom>
          <a:noFill/>
        </p:spPr>
      </p:pic>
      <p:pic>
        <p:nvPicPr>
          <p:cNvPr id="35844" name="Picture 4" descr="Ð ÑÐ½Ð¾Ð²Ð° Ð¿ÑÐ¾ Ð¢Ð°ÑÐºÐµÐ½Ñ... â ÐÑÑÐ¾ÑÐ¸Ñ Ð£Ð·Ð±ÐµÐºÐ¸ÑÑÐ°Ð½Ð° Ð² ÑÐ¾ÑÐ¾Ð³ÑÐ°ÑÐ¸ÑÑ. | OK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7" y="2132856"/>
            <a:ext cx="3572339" cy="1914774"/>
          </a:xfrm>
          <a:prstGeom prst="rect">
            <a:avLst/>
          </a:prstGeom>
          <a:noFill/>
        </p:spPr>
      </p:pic>
      <p:pic>
        <p:nvPicPr>
          <p:cNvPr id="35846" name="Picture 6" descr="ÐÐ¿ÐµÑÐ²ÑÐµ Ð² Ð¸ÑÑÐ¾ÑÐ¸Ð¸ Ð£Ð·Ð±ÐµÐºÐ¸ÑÑÐ°Ð½Ð° Ð¿Ð¾ÑÑ Ð³Ð»Ð°Ð²Ñ Ð¡ÐµÐ½Ð°ÑÐ° Ð·Ð°Ð½ÑÐ»Ð° Ð¶ÐµÐ½ÑÐ¸Ð½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3" y="908720"/>
            <a:ext cx="3344217" cy="1800200"/>
          </a:xfrm>
          <a:prstGeom prst="rect">
            <a:avLst/>
          </a:prstGeom>
          <a:noFill/>
        </p:spPr>
      </p:pic>
      <p:pic>
        <p:nvPicPr>
          <p:cNvPr id="35848" name="Picture 8" descr="ÐÑÑÐ¾ÑÐ¸Ñ Ð£Ð·Ð±ÐµÐºÐ¸ÑÑÐ°Ð½Ð° - Ð£Ð·Ð±ÐµÐºÐ¸ÑÑÐ°Ð½ &quot;ÐÐ½ÑÐ¾.Ð¡Ð°Ð¹Ñ&quot; ð Ð¡Ð¾Ð·Ð´Ð°Ð½Ð¸Ðµ ÑÐ°Ð¹ÑÐ¾Ð² Ð·Ð°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4272" y="2060848"/>
            <a:ext cx="3200353" cy="1872208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2" y="8"/>
            <a:ext cx="12175067" cy="112156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476672"/>
          <a:ext cx="12192000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16942" y="9"/>
            <a:ext cx="12175067" cy="764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МОЕЙ МАЛОЙ РОДИНЫ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ural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Новые обложки для старых книг (69 фото) . - 10 June 2013 - Blog - Kupik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733" y="478557"/>
            <a:ext cx="6242051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3215680" y="1628800"/>
            <a:ext cx="5473700" cy="2304405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«История моей </a:t>
            </a:r>
            <a:r>
              <a:rPr lang="ru-RU" alt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махалли</a:t>
            </a:r>
            <a:r>
              <a:rPr lang="ru-RU" alt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села, района, города и области».</a:t>
            </a:r>
            <a:endParaRPr lang="ru-RU" alt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i?id=210362686-45-72&amp;n=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763">
            <a:off x="1039814" y="3229505"/>
            <a:ext cx="2492375" cy="332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8"/>
          <p:cNvSpPr>
            <a:spLocks noChangeArrowheads="1"/>
          </p:cNvSpPr>
          <p:nvPr/>
        </p:nvSpPr>
        <p:spPr bwMode="auto">
          <a:xfrm>
            <a:off x="9169400" y="3141663"/>
            <a:ext cx="2514600" cy="2520950"/>
          </a:xfrm>
          <a:prstGeom prst="curvedLeftArrow">
            <a:avLst>
              <a:gd name="adj1" fmla="val 29160"/>
              <a:gd name="adj2" fmla="val 40732"/>
              <a:gd name="adj3" fmla="val 5134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7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7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4|1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1813</Words>
  <Application>Microsoft Office PowerPoint</Application>
  <PresentationFormat>Произвольный</PresentationFormat>
  <Paragraphs>213</Paragraphs>
  <Slides>42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ИСТОРИЯ</vt:lpstr>
      <vt:lpstr>Слайд 2</vt:lpstr>
      <vt:lpstr>«Ты  мира  не  узнаешь,  не  зная  края  своего».</vt:lpstr>
      <vt:lpstr>Слайд 4</vt:lpstr>
      <vt:lpstr>Слайд 5</vt:lpstr>
      <vt:lpstr>Слайд 6</vt:lpstr>
      <vt:lpstr>Слайд 7</vt:lpstr>
      <vt:lpstr>Слайд 8</vt:lpstr>
      <vt:lpstr>«История моей махалли, села, района, города и области».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Первые поселенцы нашей страны</vt:lpstr>
      <vt:lpstr>Слайд 20</vt:lpstr>
      <vt:lpstr>Слайд 21</vt:lpstr>
      <vt:lpstr>Слайд 22</vt:lpstr>
      <vt:lpstr>И ещё столько интересного...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  ДОМАШНЯЯ РАБОТА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279</cp:revision>
  <dcterms:created xsi:type="dcterms:W3CDTF">2020-04-27T09:08:17Z</dcterms:created>
  <dcterms:modified xsi:type="dcterms:W3CDTF">2021-03-27T02:57:53Z</dcterms:modified>
</cp:coreProperties>
</file>