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766" r:id="rId2"/>
    <p:sldId id="930" r:id="rId3"/>
    <p:sldId id="931" r:id="rId4"/>
    <p:sldId id="932" r:id="rId5"/>
    <p:sldId id="933" r:id="rId6"/>
    <p:sldId id="934" r:id="rId7"/>
    <p:sldId id="935" r:id="rId8"/>
    <p:sldId id="936" r:id="rId9"/>
    <p:sldId id="937" r:id="rId10"/>
    <p:sldId id="938" r:id="rId11"/>
    <p:sldId id="939" r:id="rId12"/>
    <p:sldId id="940" r:id="rId13"/>
    <p:sldId id="941" r:id="rId14"/>
    <p:sldId id="942" r:id="rId15"/>
    <p:sldId id="943" r:id="rId16"/>
    <p:sldId id="944" r:id="rId17"/>
    <p:sldId id="945" r:id="rId18"/>
    <p:sldId id="946" r:id="rId19"/>
    <p:sldId id="947" r:id="rId20"/>
    <p:sldId id="959" r:id="rId21"/>
    <p:sldId id="960" r:id="rId22"/>
    <p:sldId id="961" r:id="rId23"/>
    <p:sldId id="962" r:id="rId24"/>
    <p:sldId id="963" r:id="rId25"/>
    <p:sldId id="964" r:id="rId26"/>
    <p:sldId id="965" r:id="rId27"/>
    <p:sldId id="966" r:id="rId28"/>
    <p:sldId id="967" r:id="rId29"/>
    <p:sldId id="968" r:id="rId30"/>
    <p:sldId id="969" r:id="rId31"/>
    <p:sldId id="970" r:id="rId32"/>
    <p:sldId id="971" r:id="rId33"/>
    <p:sldId id="972" r:id="rId34"/>
    <p:sldId id="985" r:id="rId35"/>
    <p:sldId id="986" r:id="rId36"/>
    <p:sldId id="987" r:id="rId37"/>
    <p:sldId id="988" r:id="rId38"/>
    <p:sldId id="989" r:id="rId39"/>
    <p:sldId id="905" r:id="rId40"/>
    <p:sldId id="907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9390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 autoAdjust="0"/>
    <p:restoredTop sz="99762" autoAdjust="0"/>
  </p:normalViewPr>
  <p:slideViewPr>
    <p:cSldViewPr>
      <p:cViewPr>
        <p:scale>
          <a:sx n="68" d="100"/>
          <a:sy n="68" d="100"/>
        </p:scale>
        <p:origin x="-1908" y="-105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6BC07F-EE70-4F4E-849F-D56E22D70E53}" type="slidenum">
              <a:rPr lang="ru-RU"/>
              <a:pPr/>
              <a:t>7</a:t>
            </a:fld>
            <a:endParaRPr lang="ru-RU"/>
          </a:p>
        </p:txBody>
      </p:sp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ru-RU"/>
              <a:t>Попробуй, рассказать о событии, которое изобразил первобытный художник?</a:t>
            </a:r>
          </a:p>
        </p:txBody>
      </p:sp>
      <p:sp>
        <p:nvSpPr>
          <p:cNvPr id="143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D9F8E9D-7F25-4A98-98D5-5F6B15DC6D1A}" type="slidenum">
              <a:rPr lang="ru-RU" sz="1200">
                <a:latin typeface="Verdana" pitchFamily="34" charset="0"/>
              </a:rPr>
              <a:pPr algn="r"/>
              <a:t>7</a:t>
            </a:fld>
            <a:endParaRPr lang="ru-RU" sz="120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каком городе найдены берестяные грамоты?</a:t>
            </a:r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F45C199-C8A5-41FA-9AAB-055CC6C9B9D7}" type="slidenum">
              <a:rPr lang="ru-RU" smtClean="0"/>
              <a:pPr/>
              <a:t>28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0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27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27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95" y="280549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15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15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15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9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177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48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6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62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63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93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93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93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s05.infourok.ru/uploads/ex/08fc/0005ae4b-8dcb7d38/img5.jpg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gif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12" Type="http://schemas.openxmlformats.org/officeDocument/2006/relationships/image" Target="../media/image47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jpe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hyperlink" Target="http://dnl.7ya.ru/7ya-photo/218/1083299203218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hyperlink" Target="http://www.garshin.ru/linguistics/scripts/_images/greek/coptic-alphabet.gif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hyperlink" Target="http://rp.foto.radikal.ru/0708/cb/1665cf74c773.jpg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mmersant.ru/Images/Money/2003/040/2003-040-115-02.jpg" TargetMode="External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hyperlink" Target="http://www.int-edu.ru/museum/img_history/azbuka.jpg" TargetMode="External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gif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gi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4.png"/><Relationship Id="rId4" Type="http://schemas.openxmlformats.org/officeDocument/2006/relationships/image" Target="../media/image10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5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2" y="472327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564906"/>
            <a:ext cx="9793088" cy="3324172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 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5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ПИСЬМЕННОСТЬ –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ВЕЛИКОЕ ОТКРЫТИЕ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ЧЕЛОВЕЧЕСТВА</a:t>
            </a: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».</a:t>
            </a:r>
            <a:endParaRPr lang="ru-RU" sz="4500" b="1" i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7081" y="461963"/>
            <a:ext cx="1439335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2333" y="482600"/>
            <a:ext cx="1276351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92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948" y="1146705"/>
            <a:ext cx="1143001" cy="424637"/>
          </a:xfrm>
          <a:prstGeom prst="rect">
            <a:avLst/>
          </a:prstGeom>
        </p:spPr>
        <p:txBody>
          <a:bodyPr lIns="0" tIns="24290" rIns="0" bIns="0">
            <a:spAutoFit/>
          </a:bodyPr>
          <a:lstStyle/>
          <a:p>
            <a:pPr defTabSz="1161087">
              <a:spcBef>
                <a:spcPts val="192"/>
              </a:spcBef>
              <a:defRPr/>
            </a:pPr>
            <a:r>
              <a:rPr lang="ru-RU" sz="2600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400" y="2348880"/>
            <a:ext cx="768629" cy="29523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pic>
        <p:nvPicPr>
          <p:cNvPr id="11" name="Рисунок 10" descr="https://ds05.infourok.ru/uploads/ex/035f/00072f4e-49816457/hello_html_1df1ddfd.png"/>
          <p:cNvPicPr/>
          <p:nvPr/>
        </p:nvPicPr>
        <p:blipFill>
          <a:blip r:embed="rId2" cstate="print"/>
          <a:srcRect l="8658" t="5705" r="58664" b="58351"/>
          <a:stretch>
            <a:fillRect/>
          </a:stretch>
        </p:blipFill>
        <p:spPr bwMode="auto">
          <a:xfrm>
            <a:off x="8544272" y="2492896"/>
            <a:ext cx="3168352" cy="3432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1383" y="980757"/>
            <a:ext cx="11715751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Примерно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9-го по 2-е тыс. до н.э. люди начали использовать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различные предметы для «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записи».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Североамериканские  индейцы использовали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вампулы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шнуры с нанизанными на них раковинами разного цвета или пояса, сцепленные из таких шнуров. Количество, цвет и взаиморасположение раковин имели определенное значение (например, </a:t>
            </a:r>
            <a:r>
              <a:rPr lang="ru-RU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белый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цвет обозначал мир, </a:t>
            </a:r>
            <a:r>
              <a:rPr lang="ru-RU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фиолетовый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войну).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+mn-lt"/>
            </a:endParaRPr>
          </a:p>
        </p:txBody>
      </p:sp>
      <p:pic>
        <p:nvPicPr>
          <p:cNvPr id="5" name="Рисунок 4" descr="Чудо, имя которому - книга 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863752" y="4293096"/>
            <a:ext cx="7143800" cy="22088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МАРШРУТ Письменность в древние времена Первые книги на Руси На чем писали ран">
            <a:hlinkClick r:id="rId3" tooltip="&quot;МАРШРУТ Письменность в древние времена Первые книги на Руси На чем писали ран...&quot;"/>
          </p:cNvPr>
          <p:cNvPicPr/>
          <p:nvPr/>
        </p:nvPicPr>
        <p:blipFill>
          <a:blip r:embed="rId4" cstate="print"/>
          <a:srcRect l="3605" t="16719" r="55960" b="32808"/>
          <a:stretch>
            <a:fillRect/>
          </a:stretch>
        </p:blipFill>
        <p:spPr bwMode="auto">
          <a:xfrm>
            <a:off x="695401" y="4581128"/>
            <a:ext cx="2485571" cy="1741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908720"/>
            <a:ext cx="10972800" cy="92211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ОБОЗНАЧЕНИЕ   ЦВЕТОВ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1199457" y="2780928"/>
            <a:ext cx="1248139" cy="1519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9480377" y="2852936"/>
            <a:ext cx="1248139" cy="1519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95400" y="1916832"/>
            <a:ext cx="2387192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красный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16281" y="1988868"/>
            <a:ext cx="2976331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желтый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5159897" y="3140968"/>
            <a:ext cx="1248139" cy="1519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655840" y="2132856"/>
            <a:ext cx="2143536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черный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39349" y="4365104"/>
            <a:ext cx="3524251" cy="142875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Объяснение в любви</a:t>
            </a:r>
          </a:p>
        </p:txBody>
      </p:sp>
      <p:sp>
        <p:nvSpPr>
          <p:cNvPr id="18" name="Овал 17"/>
          <p:cNvSpPr/>
          <p:nvPr/>
        </p:nvSpPr>
        <p:spPr>
          <a:xfrm>
            <a:off x="3503712" y="4725200"/>
            <a:ext cx="4953000" cy="1857375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Предупреждение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об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опасности</a:t>
            </a:r>
          </a:p>
        </p:txBody>
      </p:sp>
      <p:sp>
        <p:nvSpPr>
          <p:cNvPr id="19" name="Овал 18"/>
          <p:cNvSpPr/>
          <p:nvPr/>
        </p:nvSpPr>
        <p:spPr>
          <a:xfrm>
            <a:off x="8208273" y="4365104"/>
            <a:ext cx="3714751" cy="135731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приглашение</a:t>
            </a:r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288659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7688" y="908774"/>
            <a:ext cx="7743477" cy="7143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Узелковое письмо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уз.jpe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-20000" contrast="30000"/>
          </a:blip>
          <a:stretch>
            <a:fillRect/>
          </a:stretch>
        </p:blipFill>
        <p:spPr>
          <a:xfrm>
            <a:off x="5735961" y="4221088"/>
            <a:ext cx="2874627" cy="1224136"/>
          </a:xfr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28674" name="Picture 2" descr="uz4"/>
          <p:cNvPicPr>
            <a:picLocks noChangeAspect="1" noChangeArrowheads="1"/>
          </p:cNvPicPr>
          <p:nvPr/>
        </p:nvPicPr>
        <p:blipFill>
          <a:blip r:embed="rId3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335363" y="1124798"/>
            <a:ext cx="2010932" cy="3049109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67608" y="1556792"/>
            <a:ext cx="92433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Один из древнейших видов письменности. </a:t>
            </a:r>
          </a:p>
          <a:p>
            <a:pPr algn="ctr">
              <a:defRPr/>
            </a:pP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Каждому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слову - символу 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соответствовал определенным образом завязанный узелок нити. </a:t>
            </a:r>
          </a:p>
          <a:p>
            <a:pPr algn="ctr">
              <a:defRPr/>
            </a:pP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Узелковое письмо существовало у славянских и скандинавских народов, в Китае, Японии, у южноамериканских индейцев, в Австралии и Африке.</a:t>
            </a:r>
            <a:r>
              <a:rPr lang="ru-RU" sz="2400" b="1" dirty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10000"/>
                  </a:schemeClr>
                </a:solidFill>
              </a:rPr>
            </a:br>
            <a:endParaRPr lang="ru-RU" sz="2400" b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7" name="Picture 14" descr="инк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1" y="4433888"/>
            <a:ext cx="5281083" cy="242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инк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32208" y="5373216"/>
            <a:ext cx="3038969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узелки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20371" y="4149080"/>
            <a:ext cx="288078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1124796"/>
            <a:ext cx="9160933" cy="919163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</a:rPr>
              <a:t>      </a:t>
            </a: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Пиктограмма 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 descr="EGYPT1"/>
          <p:cNvPicPr>
            <a:picLocks noChangeAspect="1" noChangeArrowheads="1"/>
          </p:cNvPicPr>
          <p:nvPr/>
        </p:nvPicPr>
        <p:blipFill>
          <a:blip r:embed="rId2" cstate="print"/>
          <a:srcRect l="3509" r="3509" b="8711"/>
          <a:stretch>
            <a:fillRect/>
          </a:stretch>
        </p:blipFill>
        <p:spPr bwMode="auto">
          <a:xfrm>
            <a:off x="6000786" y="4429178"/>
            <a:ext cx="2879559" cy="2246313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29699" name="Picture 3" descr="DELAW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2" y="1357313"/>
            <a:ext cx="2861733" cy="3071812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647728" y="1988840"/>
            <a:ext cx="800100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Пиктограмма - один из видов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предписьма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представляющий собой рисуночное письмо, или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картинопись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-  изображение  предметов,  событий  и  действий  с помощью условных знаков. Например, знак,  изображающий  ногу  может  значить "ходить",  "стоять",  "приносить". </a:t>
            </a:r>
          </a:p>
        </p:txBody>
      </p:sp>
      <p:pic>
        <p:nvPicPr>
          <p:cNvPr id="10" name="Picture 10" descr="2"/>
          <p:cNvPicPr>
            <a:picLocks noChangeAspect="1" noChangeArrowheads="1"/>
          </p:cNvPicPr>
          <p:nvPr/>
        </p:nvPicPr>
        <p:blipFill>
          <a:blip r:embed="rId4" cstate="print">
            <a:lum bright="12000" contrast="24000"/>
          </a:blip>
          <a:srcRect/>
          <a:stretch>
            <a:fillRect/>
          </a:stretch>
        </p:blipFill>
        <p:spPr bwMode="auto">
          <a:xfrm>
            <a:off x="2952764" y="4643446"/>
            <a:ext cx="2524697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19" descr="человече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9438" y="4725144"/>
            <a:ext cx="2049793" cy="18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5" descr="Чудо, имя которому - книга 004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60365" y="4384632"/>
            <a:ext cx="2112235" cy="2187671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1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5514" y="1124744"/>
            <a:ext cx="5848351" cy="99060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Иероглифы</a:t>
            </a: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ru-RU" sz="4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07571" y="2286000"/>
            <a:ext cx="9715500" cy="4572000"/>
          </a:xfrm>
        </p:spPr>
        <p:txBody>
          <a:bodyPr/>
          <a:lstStyle/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Основу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древнеегипетской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письменности  составляли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иероглифы  (от  греч. «</a:t>
            </a:r>
            <a:r>
              <a:rPr lang="ru-RU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хиерос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 - «священный» и «</a:t>
            </a:r>
            <a:r>
              <a:rPr lang="ru-RU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глифе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 - «вырезанное»);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- "иероглиф" - фигурный знак,  обозначающий целые  понятия  или  отдельные  слоги  и  звуки  речи;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- название  первоначально обозначало "священные, высеченные  письмена".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6" name="Picture 8" descr="2"/>
          <p:cNvPicPr>
            <a:picLocks noChangeAspect="1" noChangeArrowheads="1"/>
          </p:cNvPicPr>
          <p:nvPr/>
        </p:nvPicPr>
        <p:blipFill>
          <a:blip r:embed="rId2" cstate="print">
            <a:lum bright="-12000" contrast="36000"/>
          </a:blip>
          <a:srcRect b="23479"/>
          <a:stretch>
            <a:fillRect/>
          </a:stretch>
        </p:blipFill>
        <p:spPr bwMode="auto">
          <a:xfrm>
            <a:off x="6960129" y="1340768"/>
            <a:ext cx="5048249" cy="1785938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197" name="Picture 3" descr="C:\Documents and Settings\tc\Рабочий стол\презен\карт презент\ег иер.jpeg"/>
          <p:cNvPicPr>
            <a:picLocks noChangeAspect="1" noChangeArrowheads="1"/>
          </p:cNvPicPr>
          <p:nvPr/>
        </p:nvPicPr>
        <p:blipFill>
          <a:blip r:embed="rId3" cstate="print"/>
          <a:srcRect r="10715"/>
          <a:stretch>
            <a:fillRect/>
          </a:stretch>
        </p:blipFill>
        <p:spPr bwMode="auto">
          <a:xfrm>
            <a:off x="285753" y="1500188"/>
            <a:ext cx="1928283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4" descr="C:\Documents and Settings\tc\Рабочий стол\презен\карт презент\егип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1" y="4143375"/>
            <a:ext cx="1905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5413e915f3dddb80ec369a286f956e7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84432" y="5229250"/>
            <a:ext cx="18288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5" descr="папиру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79420" y="2349500"/>
            <a:ext cx="2800349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7" descr="свит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8920" y="5300663"/>
            <a:ext cx="2978149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8" descr="сфинк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1124744"/>
            <a:ext cx="2540000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3" descr="Копия pic6_2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8627" y="5589588"/>
            <a:ext cx="1822449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14" descr="Копия (2) pic6_2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76187" y="4149725"/>
            <a:ext cx="1729316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15" descr="Копия (3) pic6_2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9217" y="5589637"/>
            <a:ext cx="2017183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16" descr="Копия pic6_2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59300" y="5300712"/>
            <a:ext cx="1346200" cy="97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7" descr="Копия (2) pic6_2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79119" y="4076749"/>
            <a:ext cx="1536700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18" descr="Копия 15-1bi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1800" y="2636838"/>
            <a:ext cx="65278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19" descr="Копия (4) pic6_2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31800" y="4221163"/>
            <a:ext cx="2017184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Picture 20" descr="pic6_2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832101" y="4365674"/>
            <a:ext cx="107526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8" name="Text Box 22"/>
          <p:cNvSpPr txBox="1">
            <a:spLocks noChangeArrowheads="1"/>
          </p:cNvSpPr>
          <p:nvPr/>
        </p:nvSpPr>
        <p:spPr bwMode="auto">
          <a:xfrm>
            <a:off x="334466" y="6381799"/>
            <a:ext cx="182456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  «Н»</a:t>
            </a:r>
          </a:p>
        </p:txBody>
      </p:sp>
      <p:sp>
        <p:nvSpPr>
          <p:cNvPr id="11279" name="Text Box 23"/>
          <p:cNvSpPr txBox="1">
            <a:spLocks noChangeArrowheads="1"/>
          </p:cNvSpPr>
          <p:nvPr/>
        </p:nvSpPr>
        <p:spPr bwMode="auto">
          <a:xfrm>
            <a:off x="334433" y="5157837"/>
            <a:ext cx="163406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«Л»</a:t>
            </a:r>
          </a:p>
        </p:txBody>
      </p:sp>
      <p:sp>
        <p:nvSpPr>
          <p:cNvPr id="11280" name="Text Box 24"/>
          <p:cNvSpPr txBox="1">
            <a:spLocks noChangeArrowheads="1"/>
          </p:cNvSpPr>
          <p:nvPr/>
        </p:nvSpPr>
        <p:spPr bwMode="auto">
          <a:xfrm>
            <a:off x="2734733" y="5589637"/>
            <a:ext cx="115146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«С/З</a:t>
            </a:r>
          </a:p>
        </p:txBody>
      </p:sp>
      <p:sp>
        <p:nvSpPr>
          <p:cNvPr id="11281" name="Text Box 25"/>
          <p:cNvSpPr txBox="1">
            <a:spLocks noChangeArrowheads="1"/>
          </p:cNvSpPr>
          <p:nvPr/>
        </p:nvSpPr>
        <p:spPr bwMode="auto">
          <a:xfrm>
            <a:off x="4271435" y="4797474"/>
            <a:ext cx="1536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«Р»</a:t>
            </a:r>
          </a:p>
        </p:txBody>
      </p:sp>
      <p:sp>
        <p:nvSpPr>
          <p:cNvPr id="11282" name="Text Box 26"/>
          <p:cNvSpPr txBox="1">
            <a:spLocks noChangeArrowheads="1"/>
          </p:cNvSpPr>
          <p:nvPr/>
        </p:nvSpPr>
        <p:spPr bwMode="auto">
          <a:xfrm>
            <a:off x="4559303" y="6308774"/>
            <a:ext cx="1344084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«А»</a:t>
            </a:r>
          </a:p>
        </p:txBody>
      </p:sp>
      <p:sp>
        <p:nvSpPr>
          <p:cNvPr id="11283" name="Text Box 27"/>
          <p:cNvSpPr txBox="1">
            <a:spLocks noChangeArrowheads="1"/>
          </p:cNvSpPr>
          <p:nvPr/>
        </p:nvSpPr>
        <p:spPr bwMode="auto">
          <a:xfrm>
            <a:off x="6479120" y="4868912"/>
            <a:ext cx="1631949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«К»</a:t>
            </a:r>
          </a:p>
        </p:txBody>
      </p:sp>
      <p:sp>
        <p:nvSpPr>
          <p:cNvPr id="11284" name="Text Box 28"/>
          <p:cNvSpPr txBox="1">
            <a:spLocks noChangeArrowheads="1"/>
          </p:cNvSpPr>
          <p:nvPr/>
        </p:nvSpPr>
        <p:spPr bwMode="auto">
          <a:xfrm>
            <a:off x="6671735" y="6308774"/>
            <a:ext cx="1344084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«Д»</a:t>
            </a:r>
          </a:p>
        </p:txBody>
      </p:sp>
      <p:sp>
        <p:nvSpPr>
          <p:cNvPr id="11285" name="Text Box 29"/>
          <p:cNvSpPr txBox="1">
            <a:spLocks noChangeArrowheads="1"/>
          </p:cNvSpPr>
          <p:nvPr/>
        </p:nvSpPr>
        <p:spPr bwMode="auto">
          <a:xfrm>
            <a:off x="3071664" y="1196791"/>
            <a:ext cx="844761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Материал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письма в изобилии рос по берегам Нила.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Речь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идет о папирусе.</a:t>
            </a:r>
          </a:p>
        </p:txBody>
      </p:sp>
      <p:sp>
        <p:nvSpPr>
          <p:cNvPr id="22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26"/>
          <p:cNvSpPr txBox="1">
            <a:spLocks noChangeArrowheads="1"/>
          </p:cNvSpPr>
          <p:nvPr/>
        </p:nvSpPr>
        <p:spPr bwMode="auto">
          <a:xfrm>
            <a:off x="4751917" y="6442122"/>
            <a:ext cx="2783416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/>
          </a:p>
        </p:txBody>
      </p:sp>
      <p:sp>
        <p:nvSpPr>
          <p:cNvPr id="10244" name="Text Box 30"/>
          <p:cNvSpPr txBox="1">
            <a:spLocks noChangeArrowheads="1"/>
          </p:cNvSpPr>
          <p:nvPr/>
        </p:nvSpPr>
        <p:spPr bwMode="auto">
          <a:xfrm>
            <a:off x="3791751" y="1484807"/>
            <a:ext cx="8136905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600" dirty="0"/>
              <a:t> 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Древние шумеры, жившие в Междуречье, заменили рисунки особыми значками – клинышками, так появилась клинопись. Свои книги шумеры писали на мягких глиняных табличках, а после обжигали их в печах. </a:t>
            </a:r>
          </a:p>
        </p:txBody>
      </p:sp>
      <p:pic>
        <p:nvPicPr>
          <p:cNvPr id="10245" name="Picture 34" descr="Копия (4) gravity_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1052" y="5229225"/>
            <a:ext cx="1555749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xt Box 36"/>
          <p:cNvSpPr txBox="1">
            <a:spLocks noChangeArrowheads="1"/>
          </p:cNvSpPr>
          <p:nvPr/>
        </p:nvSpPr>
        <p:spPr bwMode="auto">
          <a:xfrm>
            <a:off x="2446867" y="6461172"/>
            <a:ext cx="1153584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ноги</a:t>
            </a:r>
          </a:p>
        </p:txBody>
      </p:sp>
      <p:sp>
        <p:nvSpPr>
          <p:cNvPr id="10247" name="Text Box 37"/>
          <p:cNvSpPr txBox="1">
            <a:spLocks noChangeArrowheads="1"/>
          </p:cNvSpPr>
          <p:nvPr/>
        </p:nvSpPr>
        <p:spPr bwMode="auto">
          <a:xfrm>
            <a:off x="239215" y="6461172"/>
            <a:ext cx="153458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рыба</a:t>
            </a:r>
          </a:p>
        </p:txBody>
      </p:sp>
      <p:sp>
        <p:nvSpPr>
          <p:cNvPr id="10248" name="Text Box 38"/>
          <p:cNvSpPr txBox="1">
            <a:spLocks noChangeArrowheads="1"/>
          </p:cNvSpPr>
          <p:nvPr/>
        </p:nvSpPr>
        <p:spPr bwMode="auto">
          <a:xfrm>
            <a:off x="1102787" y="4868910"/>
            <a:ext cx="1729316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звезда</a:t>
            </a:r>
          </a:p>
        </p:txBody>
      </p:sp>
      <p:sp>
        <p:nvSpPr>
          <p:cNvPr id="10249" name="Text Box 39"/>
          <p:cNvSpPr txBox="1">
            <a:spLocks noChangeArrowheads="1"/>
          </p:cNvSpPr>
          <p:nvPr/>
        </p:nvSpPr>
        <p:spPr bwMode="auto">
          <a:xfrm>
            <a:off x="8303685" y="6461172"/>
            <a:ext cx="134408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поле</a:t>
            </a:r>
          </a:p>
        </p:txBody>
      </p:sp>
      <p:sp>
        <p:nvSpPr>
          <p:cNvPr id="10250" name="Text Box 41"/>
          <p:cNvSpPr txBox="1">
            <a:spLocks noChangeArrowheads="1"/>
          </p:cNvSpPr>
          <p:nvPr/>
        </p:nvSpPr>
        <p:spPr bwMode="auto">
          <a:xfrm>
            <a:off x="10608765" y="6461172"/>
            <a:ext cx="105621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бык</a:t>
            </a:r>
          </a:p>
        </p:txBody>
      </p:sp>
      <p:pic>
        <p:nvPicPr>
          <p:cNvPr id="10251" name="Picture 42" descr="Копия (3) gravity_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215" y="5300663"/>
            <a:ext cx="1824567" cy="124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43" descr="Копия (2) gravity_0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00182" y="3429000"/>
            <a:ext cx="1712383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44" descr="Копия gravity_00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9000" y="5229225"/>
            <a:ext cx="165311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4" name="Picture 45" descr="Копия (5) gravity_00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513515" y="5229225"/>
            <a:ext cx="138218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5" name="Picture 48" descr="Копия (6) gravity_00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072065" y="3573016"/>
            <a:ext cx="1708151" cy="1297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6" name="Text Box 49"/>
          <p:cNvSpPr txBox="1">
            <a:spLocks noChangeArrowheads="1"/>
          </p:cNvSpPr>
          <p:nvPr/>
        </p:nvSpPr>
        <p:spPr bwMode="auto">
          <a:xfrm>
            <a:off x="9169400" y="4797472"/>
            <a:ext cx="172931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птица</a:t>
            </a:r>
          </a:p>
        </p:txBody>
      </p:sp>
      <p:pic>
        <p:nvPicPr>
          <p:cNvPr id="10257" name="Picture 50" descr="табл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55870" y="3861048"/>
            <a:ext cx="2783417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8" name="Picture 52" descr="карта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4460" y="1557385"/>
            <a:ext cx="331329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9" name="Text Box 53"/>
          <p:cNvSpPr txBox="1">
            <a:spLocks noChangeArrowheads="1"/>
          </p:cNvSpPr>
          <p:nvPr/>
        </p:nvSpPr>
        <p:spPr bwMode="auto">
          <a:xfrm>
            <a:off x="4079807" y="5877272"/>
            <a:ext cx="40343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книга-плитка</a:t>
            </a:r>
          </a:p>
        </p:txBody>
      </p:sp>
      <p:sp>
        <p:nvSpPr>
          <p:cNvPr id="20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991544" y="980751"/>
            <a:ext cx="92890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ЗАГАДОЧНАЯ ПИСЬМЕННОСТЬ ШУМЕРОВ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9160933" cy="7762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30" y="1071608"/>
            <a:ext cx="6610351" cy="4414837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Писчий материал: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Папирус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Панцирь черепахи  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Кости животных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Бамбуковые дощечки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Шелк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3" descr="1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 l="11020" r="41224" b="35213"/>
          <a:stretch>
            <a:fillRect/>
          </a:stretch>
        </p:blipFill>
        <p:spPr bwMode="auto">
          <a:xfrm>
            <a:off x="3524281" y="4429170"/>
            <a:ext cx="3143249" cy="2176463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9221" name="Picture 6" descr="Рисунок7"/>
          <p:cNvPicPr>
            <a:picLocks noChangeAspect="1" noChangeArrowheads="1"/>
          </p:cNvPicPr>
          <p:nvPr/>
        </p:nvPicPr>
        <p:blipFill>
          <a:blip r:embed="rId3" cstate="print">
            <a:lum bright="-12000" contrast="42000"/>
          </a:blip>
          <a:srcRect/>
          <a:stretch>
            <a:fillRect/>
          </a:stretch>
        </p:blipFill>
        <p:spPr bwMode="auto">
          <a:xfrm>
            <a:off x="6816080" y="1357313"/>
            <a:ext cx="4042421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C:\Documents and Settings\tc\Рабочий стол\презен\карт презент\иер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05781" y="4857750"/>
            <a:ext cx="2662767" cy="1428750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363" y="4581128"/>
            <a:ext cx="2741700" cy="210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2" descr="H:\Изображение\Изображение 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3503" y="1716094"/>
            <a:ext cx="5778500" cy="10283825"/>
          </a:xfrm>
          <a:prstGeom prst="rect">
            <a:avLst/>
          </a:prstGeom>
          <a:noFill/>
        </p:spPr>
      </p:pic>
      <p:pic>
        <p:nvPicPr>
          <p:cNvPr id="7173" name="Picture 5" descr="H:\изо1\Изображение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2162" y="4206875"/>
            <a:ext cx="4373033" cy="4510088"/>
          </a:xfrm>
          <a:prstGeom prst="rect">
            <a:avLst/>
          </a:prstGeom>
          <a:noFill/>
        </p:spPr>
      </p:pic>
      <p:pic>
        <p:nvPicPr>
          <p:cNvPr id="8" name="Picture 13" descr="Картинка 4 из 427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" y="1916874"/>
            <a:ext cx="4040716" cy="5835277"/>
          </a:xfrm>
          <a:prstGeom prst="rect">
            <a:avLst/>
          </a:prstGeom>
          <a:noFill/>
        </p:spPr>
      </p:pic>
      <p:pic>
        <p:nvPicPr>
          <p:cNvPr id="9" name="Picture 5" descr="им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3712" y="1772824"/>
            <a:ext cx="3666067" cy="4017963"/>
          </a:xfrm>
          <a:prstGeom prst="rect">
            <a:avLst/>
          </a:prstGeom>
          <a:noFill/>
        </p:spPr>
      </p:pic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>
          <a:xfrm>
            <a:off x="304800" y="620688"/>
            <a:ext cx="11887200" cy="1143000"/>
          </a:xfrm>
        </p:spPr>
        <p:txBody>
          <a:bodyPr/>
          <a:lstStyle/>
          <a:p>
            <a:r>
              <a:rPr lang="ru-RU" sz="4800" dirty="0">
                <a:latin typeface="Arial" pitchFamily="34" charset="0"/>
                <a:cs typeface="Arial" pitchFamily="34" charset="0"/>
              </a:rPr>
              <a:t>На чём ещё писали древние  люди?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9" descr="берес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6667" y="1052554"/>
            <a:ext cx="316230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11" descr="та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652906">
            <a:off x="431803" y="1341479"/>
            <a:ext cx="3263900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14" descr="Копия kamat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79420" y="3789404"/>
            <a:ext cx="3014133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16" descr="history_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11467">
            <a:off x="8688945" y="1268454"/>
            <a:ext cx="2976033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17" descr="947bee7ad2c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59328" y="4149725"/>
            <a:ext cx="3647017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20" descr="code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9187" y="3573504"/>
            <a:ext cx="3456516" cy="20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Text Box 21"/>
          <p:cNvSpPr txBox="1">
            <a:spLocks noChangeArrowheads="1"/>
          </p:cNvSpPr>
          <p:nvPr/>
        </p:nvSpPr>
        <p:spPr bwMode="auto">
          <a:xfrm>
            <a:off x="143933" y="5661026"/>
            <a:ext cx="3937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римские восковые таблички </a:t>
            </a:r>
          </a:p>
        </p:txBody>
      </p:sp>
      <p:sp>
        <p:nvSpPr>
          <p:cNvPr id="12298" name="Text Box 22"/>
          <p:cNvSpPr txBox="1">
            <a:spLocks noChangeArrowheads="1"/>
          </p:cNvSpPr>
          <p:nvPr/>
        </p:nvSpPr>
        <p:spPr bwMode="auto">
          <a:xfrm>
            <a:off x="4271439" y="5949951"/>
            <a:ext cx="41296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берестяные грамоты славян</a:t>
            </a:r>
          </a:p>
        </p:txBody>
      </p:sp>
      <p:sp>
        <p:nvSpPr>
          <p:cNvPr id="12299" name="Text Box 23"/>
          <p:cNvSpPr txBox="1">
            <a:spLocks noChangeArrowheads="1"/>
          </p:cNvSpPr>
          <p:nvPr/>
        </p:nvSpPr>
        <p:spPr bwMode="auto">
          <a:xfrm>
            <a:off x="8496303" y="5516564"/>
            <a:ext cx="36957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индийские пальмовые книги</a:t>
            </a:r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ТАКИЕ РАЗНЫЕ КНИГИ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124745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ПЕРВЫЕ ПИСЬМЕННЫЕ ЗНАКИ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27431" y="2420926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ДРЕВНИЕ ПИСЬМЕННОСТИ И ИХ ВИДЫ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27384" y="3861049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ПОЯВЛЕНИЕ АЛФАВИТА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5013214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ПИСЬМЕННОСТЬ В УЗБЕКИСТАНЕ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Содержимое 4"/>
          <p:cNvSpPr>
            <a:spLocks noGrp="1"/>
          </p:cNvSpPr>
          <p:nvPr>
            <p:ph idx="4294967295"/>
          </p:nvPr>
        </p:nvSpPr>
        <p:spPr>
          <a:xfrm>
            <a:off x="191344" y="1196752"/>
            <a:ext cx="11201400" cy="26642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47688" indent="-411163" algn="ctr">
              <a:buFont typeface="Wingdings" pitchFamily="2" charset="2"/>
              <a:buNone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Древнем Египте уже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писали на папирусе.</a:t>
            </a:r>
          </a:p>
          <a:p>
            <a:pPr marL="547688" indent="-411163" algn="ctr">
              <a:buFont typeface="Wingdings" pitchFamily="2" charset="2"/>
              <a:buNone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Папирус – это тростник, который рос по берегам Нила. Египтяне разрезали стебли на тонкие полосы и клали под пресс. Высушенные  длинные полосы папируса скатывали в свитки.</a:t>
            </a:r>
          </a:p>
        </p:txBody>
      </p:sp>
      <p:pic>
        <p:nvPicPr>
          <p:cNvPr id="11268" name="Picture 4" descr="H:\изо1\Изображ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432" y="4005064"/>
            <a:ext cx="10153128" cy="2597350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Содержимое 2"/>
          <p:cNvSpPr>
            <a:spLocks noGrp="1"/>
          </p:cNvSpPr>
          <p:nvPr>
            <p:ph idx="4294967295"/>
          </p:nvPr>
        </p:nvSpPr>
        <p:spPr>
          <a:xfrm>
            <a:off x="479376" y="1556792"/>
            <a:ext cx="5544616" cy="3384376"/>
          </a:xfrm>
        </p:spPr>
        <p:txBody>
          <a:bodyPr>
            <a:noAutofit/>
          </a:bodyPr>
          <a:lstStyle/>
          <a:p>
            <a:pPr marL="547688" indent="-411163" algn="ctr">
              <a:buFont typeface="Wingdings" pitchFamily="2" charset="2"/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Древнем Египте ученики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учились писать </a:t>
            </a:r>
          </a:p>
          <a:p>
            <a:pPr marL="547688" indent="-411163" algn="ctr">
              <a:buFont typeface="Wingdings" pitchFamily="2" charset="2"/>
              <a:buNone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ИЕРОГЛИФЫ</a:t>
            </a:r>
          </a:p>
          <a:p>
            <a:pPr marL="547688" indent="-411163" algn="ctr">
              <a:buFont typeface="Wingdings" pitchFamily="2" charset="2"/>
              <a:buNone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глиняных черепках или старых папирусах.</a:t>
            </a:r>
          </a:p>
        </p:txBody>
      </p:sp>
      <p:pic>
        <p:nvPicPr>
          <p:cNvPr id="12292" name="Picture 8" descr="H:\Изображение\Изображение 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7558" y="1206500"/>
            <a:ext cx="5746751" cy="5518150"/>
          </a:xfrm>
          <a:prstGeom prst="rect">
            <a:avLst/>
          </a:prstGeom>
          <a:noFill/>
        </p:spPr>
      </p:pic>
      <p:pic>
        <p:nvPicPr>
          <p:cNvPr id="12293" name="Picture 2" descr="H:\Изображение\Изображение 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2425" y="4800637"/>
            <a:ext cx="2967567" cy="1808163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07368" y="1340768"/>
            <a:ext cx="10972800" cy="1857375"/>
          </a:xfrm>
        </p:spPr>
        <p:txBody>
          <a:bodyPr>
            <a:normAutofit fontScale="92500" lnSpcReduction="20000"/>
          </a:bodyPr>
          <a:lstStyle/>
          <a:p>
            <a:pPr marL="547688" indent="-411163" algn="ctr">
              <a:buFont typeface="Wingdings" pitchFamily="2" charset="2"/>
              <a:buNone/>
            </a:pPr>
            <a:r>
              <a:rPr lang="ru-RU" dirty="0">
                <a:latin typeface="Monotype Corsiva" pitchFamily="66" charset="0"/>
              </a:rPr>
              <a:t> 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Древнем Китае  </a:t>
            </a:r>
            <a:r>
              <a:rPr lang="ru-RU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тоже писали ИЕРОГЛИФАМИ. </a:t>
            </a:r>
          </a:p>
          <a:p>
            <a:pPr marL="547688" indent="-411163" algn="ctr">
              <a:buFont typeface="Wingdings" pitchFamily="2" charset="2"/>
              <a:buNone/>
            </a:pPr>
            <a:r>
              <a:rPr lang="ru-RU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Только использовали для этого черную быстросохнущую  краску и бамбук, а позднее 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бумагу. Записи вели сверху вниз, слева направо.</a:t>
            </a:r>
          </a:p>
        </p:txBody>
      </p:sp>
      <p:pic>
        <p:nvPicPr>
          <p:cNvPr id="13316" name="Picture 4" descr="им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0" y="3200400"/>
            <a:ext cx="3920801" cy="346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8" descr="http://www.lenagold.ru/fon/clipart/s/svit/svitolk2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432" y="3733835"/>
            <a:ext cx="5296719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4943872" y="1124744"/>
            <a:ext cx="6724651" cy="5328592"/>
          </a:xfrm>
        </p:spPr>
        <p:txBody>
          <a:bodyPr>
            <a:noAutofit/>
          </a:bodyPr>
          <a:lstStyle/>
          <a:p>
            <a:pPr>
              <a:buFont typeface="Wingdings 2" pitchFamily="18" charset="2"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Жители Финикии </a:t>
            </a:r>
            <a:r>
              <a:rPr lang="ru-RU" sz="2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– народ путешественников и торговцев – распространили буквы по всему миру.</a:t>
            </a:r>
          </a:p>
          <a:p>
            <a:pPr algn="ctr">
              <a:buFont typeface="Wingdings 2" pitchFamily="18" charset="2"/>
              <a:buNone/>
            </a:pPr>
            <a:r>
              <a:rPr lang="ru-RU" sz="2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    У них было только</a:t>
            </a:r>
          </a:p>
          <a:p>
            <a:pPr algn="ctr">
              <a:buFont typeface="Wingdings 2" pitchFamily="18" charset="2"/>
              <a:buNone/>
            </a:pPr>
            <a:r>
              <a:rPr lang="ru-RU" sz="2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    22 буквы согласных звуков.</a:t>
            </a:r>
          </a:p>
          <a:p>
            <a:pPr>
              <a:buFont typeface="Wingdings 2" pitchFamily="18" charset="2"/>
              <a:buNone/>
            </a:pPr>
            <a:r>
              <a:rPr lang="ru-RU" sz="2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 algn="ctr">
              <a:buFont typeface="Wingdings 2" pitchFamily="18" charset="2"/>
              <a:buNone/>
            </a:pPr>
            <a:r>
              <a:rPr lang="ru-RU" sz="2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    Буквы расставляли в определённом порядке. Первая  «алеф» –голова, вторая «бет» – дом.</a:t>
            </a:r>
          </a:p>
        </p:txBody>
      </p:sp>
      <p:pic>
        <p:nvPicPr>
          <p:cNvPr id="17412" name="Picture 8" descr="image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59" y="836712"/>
            <a:ext cx="4608513" cy="5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5360" y="1484784"/>
            <a:ext cx="7620000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Финикийский </a:t>
            </a:r>
            <a:r>
              <a:rPr lang="ru-RU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алфавит - </a:t>
            </a:r>
            <a:endParaRPr lang="ru-RU" sz="4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Предок 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всех существующих сегодня в Европе видов письменности: </a:t>
            </a:r>
            <a:r>
              <a:rPr lang="ru-RU" sz="4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латинского шрифта, кириллицы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>
              <a:defRPr/>
            </a:pP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греческого алфавита.</a:t>
            </a:r>
            <a:endParaRPr lang="ru-RU" sz="4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hello_html_m6fe8e825.jpg"/>
          <p:cNvPicPr/>
          <p:nvPr/>
        </p:nvPicPr>
        <p:blipFill>
          <a:blip r:embed="rId2" cstate="print"/>
          <a:srcRect l="54671" t="22009" r="6727" b="18376"/>
          <a:stretch>
            <a:fillRect/>
          </a:stretch>
        </p:blipFill>
        <p:spPr bwMode="auto">
          <a:xfrm>
            <a:off x="7968208" y="1484784"/>
            <a:ext cx="360040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5303912" y="3789040"/>
            <a:ext cx="6343649" cy="28529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 2" pitchFamily="18" charset="2"/>
              <a:buNone/>
            </a:pPr>
            <a:r>
              <a:rPr lang="ru-RU" sz="2800" dirty="0" smtClean="0"/>
              <a:t>    </a:t>
            </a:r>
            <a:r>
              <a:rPr lang="ru-RU" sz="2800" dirty="0" smtClean="0">
                <a:latin typeface="Arial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Греки познакомились с финикийским письмом, но добавили в него новые буквы – для обозначения гласных звуков. Так появился первый в мире </a:t>
            </a:r>
            <a:r>
              <a:rPr lang="ru-RU" sz="28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АЛФАВИТ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 24 букв.</a:t>
            </a:r>
          </a:p>
        </p:txBody>
      </p:sp>
      <p:pic>
        <p:nvPicPr>
          <p:cNvPr id="19460" name="Picture 1" descr="H:\Изображение\Изображение 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1052736"/>
            <a:ext cx="5346700" cy="523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1" descr="http://i014.radikal.ru/0805/f9/f089ee3a66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6900" y="908721"/>
            <a:ext cx="65151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3" descr="Картинка 27 из 478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72064" y="1124744"/>
            <a:ext cx="446449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623392" y="1196752"/>
            <a:ext cx="5869517" cy="5040312"/>
          </a:xfrm>
        </p:spPr>
        <p:txBody>
          <a:bodyPr>
            <a:normAutofit lnSpcReduction="10000"/>
          </a:bodyPr>
          <a:lstStyle/>
          <a:p>
            <a:pPr algn="ctr">
              <a:buFont typeface="Wingdings 2" pitchFamily="18" charset="2"/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греческих школах учились только мальчики. Для письма использовали дощечки, покрытые воском  и СТИЛЬ -</a:t>
            </a:r>
          </a:p>
          <a:p>
            <a:pPr algn="ctr">
              <a:buFont typeface="Wingdings 2" pitchFamily="18" charset="2"/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металлическую палочку с заострённым концом.                Ею ученики выцарапывали буквы на воске. Другой конец стиля был тупой;                   им стирали написанное</a:t>
            </a:r>
            <a:r>
              <a:rPr lang="ru-RU" sz="3000" b="1" dirty="0" smtClean="0">
                <a:solidFill>
                  <a:schemeClr val="folHlink"/>
                </a:solidFill>
              </a:rPr>
              <a:t>.</a:t>
            </a:r>
          </a:p>
        </p:txBody>
      </p:sp>
      <p:pic>
        <p:nvPicPr>
          <p:cNvPr id="20484" name="Picture 5" descr="Рисунок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2" y="1197492"/>
            <a:ext cx="5001313" cy="4805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239184" y="1052519"/>
            <a:ext cx="5664200" cy="561657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400" dirty="0" smtClean="0"/>
              <a:t>    </a:t>
            </a:r>
            <a:r>
              <a:rPr lang="ru-RU" sz="2400" dirty="0" smtClean="0">
                <a:latin typeface="Arial" charset="0"/>
              </a:rPr>
              <a:t> </a:t>
            </a:r>
            <a:r>
              <a:rPr lang="ru-RU" sz="28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Азбука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, которой мы сейчас пользуемся, была создана</a:t>
            </a:r>
          </a:p>
          <a:p>
            <a:pPr algn="ctr">
              <a:buFont typeface="Wingdings 2" pitchFamily="18" charset="2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братьями Кириллом и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Мефодием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IX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веке. Часть букв была заимствована Кириллом из греческого алфавита, а часть специально придумана для передачи звуков славянского языка.</a:t>
            </a:r>
          </a:p>
          <a:p>
            <a:pPr algn="ctr">
              <a:buFont typeface="Wingdings 2" pitchFamily="18" charset="2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Это буквы Б,Ж,Ц,Ч,Щ,У,Ю,Я.</a:t>
            </a:r>
          </a:p>
        </p:txBody>
      </p:sp>
      <p:pic>
        <p:nvPicPr>
          <p:cNvPr id="21509" name="Picture 15" descr="Картинка 9 из 511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3883" y="1125538"/>
            <a:ext cx="5619751" cy="528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476251" y="1571625"/>
            <a:ext cx="5524500" cy="4737100"/>
          </a:xfrm>
        </p:spPr>
        <p:txBody>
          <a:bodyPr>
            <a:normAutofit fontScale="92500" lnSpcReduction="10000"/>
          </a:bodyPr>
          <a:lstStyle/>
          <a:p>
            <a:pPr algn="ctr">
              <a:buFont typeface="Wingdings 2" pitchFamily="18" charset="2"/>
              <a:buNone/>
            </a:pP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Славянская письменность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Font typeface="Wingdings 2" pitchFamily="18" charset="2"/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Бумаги древние славяне не знали. Их сообщения остались на БЕРЕСТЕ – мягкой части коры берёзы. Письменным прибором служила бронзовая палочка – ПИСАЛО.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2" name="Picture 4" descr="beres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03901" y="1206501"/>
            <a:ext cx="6038851" cy="508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5" descr="http://i029.radikal.ru/0805/18/430aec6ef2a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4501" y="1109670"/>
            <a:ext cx="6667499" cy="574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3"/>
          <p:cNvSpPr>
            <a:spLocks noGrp="1" noChangeArrowheads="1"/>
          </p:cNvSpPr>
          <p:nvPr>
            <p:ph idx="1"/>
          </p:nvPr>
        </p:nvSpPr>
        <p:spPr>
          <a:xfrm>
            <a:off x="14" y="4572021"/>
            <a:ext cx="6762751" cy="15716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400" dirty="0" smtClean="0"/>
              <a:t>    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приказу Петра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славянские буквы были заменены новыми, «гражданскими». Новые буквы были проще старых.</a:t>
            </a:r>
          </a:p>
        </p:txBody>
      </p:sp>
      <p:pic>
        <p:nvPicPr>
          <p:cNvPr id="2" name="Picture 9" descr="Картинка 31 из 4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9496" y="1484784"/>
            <a:ext cx="3046220" cy="5681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9" name="Picture 5" descr="Картинка 1 из 40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00056" y="1556792"/>
            <a:ext cx="4298951" cy="387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Картинка 31 из 4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1896" y="1637184"/>
            <a:ext cx="3046220" cy="5681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271464" y="980728"/>
            <a:ext cx="33835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Реформы  Петра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1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71513" y="1196752"/>
            <a:ext cx="10645671" cy="37856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Молчат гробницы, мумии и кости, -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Лишь слову жизнь дана: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древней тьмы, на мировом погосте,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Звучат лишь </a:t>
            </a:r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Письмена.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</a:t>
            </a:r>
            <a:r>
              <a:rPr lang="ru-RU" sz="3600" b="1" i="1" dirty="0" smtClean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i="1" dirty="0">
                <a:solidFill>
                  <a:schemeClr val="tx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 Бунин</a:t>
            </a:r>
          </a:p>
        </p:txBody>
      </p:sp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49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latin typeface="Constantia" pitchFamily="18" charset="0"/>
            </a:endParaRPr>
          </a:p>
        </p:txBody>
      </p:sp>
      <p:pic>
        <p:nvPicPr>
          <p:cNvPr id="5125" name="Picture 30" descr="профессор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55" y="3861048"/>
            <a:ext cx="4014367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TextBox 6"/>
          <p:cNvSpPr txBox="1">
            <a:spLocks noChangeArrowheads="1"/>
          </p:cNvSpPr>
          <p:nvPr/>
        </p:nvSpPr>
        <p:spPr bwMode="auto">
          <a:xfrm>
            <a:off x="857299" y="35718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altLang="ru-RU">
              <a:latin typeface="Constantia" pitchFamily="18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ЭПИГРАФ УРОКА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764704"/>
            <a:ext cx="9599083" cy="7858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Современный алфавит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1484784"/>
            <a:ext cx="8991600" cy="4057650"/>
          </a:xfrm>
        </p:spPr>
        <p:txBody>
          <a:bodyPr>
            <a:normAutofit/>
          </a:bodyPr>
          <a:lstStyle/>
          <a:p>
            <a:pPr marL="360000">
              <a:spcBef>
                <a:spcPts val="0"/>
              </a:spcBef>
              <a:defRPr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 Петре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внесены изменения в начертания букв, а 11 букв были исключены из алфавита;</a:t>
            </a:r>
          </a:p>
          <a:p>
            <a:pPr marL="360000">
              <a:spcBef>
                <a:spcPts val="0"/>
              </a:spcBef>
              <a:defRPr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середине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XVIII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в. в гражданскую</a:t>
            </a:r>
          </a:p>
          <a:p>
            <a:pPr marL="360000">
              <a:spcBef>
                <a:spcPts val="0"/>
              </a:spcBef>
              <a:buFontTx/>
              <a:buNone/>
              <a:defRPr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печать была добавлена буква Э;</a:t>
            </a:r>
          </a:p>
          <a:p>
            <a:pPr marL="360000">
              <a:spcBef>
                <a:spcPts val="0"/>
              </a:spcBef>
              <a:defRPr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1797 Н.М.Карамзин ввел букву Ё;</a:t>
            </a:r>
          </a:p>
          <a:p>
            <a:pPr marL="360000">
              <a:spcBef>
                <a:spcPts val="0"/>
              </a:spcBef>
              <a:defRPr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1918 году была проведена новая реформа алфавита, и кириллица потеряла еще четыре буквы: ять, и(I), ижицу, фиту;</a:t>
            </a:r>
          </a:p>
          <a:p>
            <a:pPr marL="360000">
              <a:spcBef>
                <a:spcPts val="0"/>
              </a:spcBef>
              <a:defRPr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Современный алфавит состоит из 33  букв.</a:t>
            </a:r>
          </a:p>
          <a:p>
            <a:pPr>
              <a:defRPr/>
            </a:pPr>
            <a:endParaRPr lang="ru-RU" sz="2400" dirty="0"/>
          </a:p>
        </p:txBody>
      </p:sp>
      <p:pic>
        <p:nvPicPr>
          <p:cNvPr id="25603" name="Picture 3" descr="C:\Documents and Settings\tc\Рабочий стол\презен\карт презент\ал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64352" y="1196752"/>
            <a:ext cx="261408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book35[1]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20251" y="4437112"/>
            <a:ext cx="1905000" cy="18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bukva1[1]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672" y="5085184"/>
            <a:ext cx="20955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альтернативный процесс 4"/>
          <p:cNvSpPr/>
          <p:nvPr/>
        </p:nvSpPr>
        <p:spPr>
          <a:xfrm>
            <a:off x="4368803" y="3733800"/>
            <a:ext cx="3619500" cy="99060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Рисунки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4673600" y="2590800"/>
            <a:ext cx="2336800" cy="609600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Кириллица 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8229600" y="1772816"/>
            <a:ext cx="3581400" cy="74178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Греческий алфавит</a:t>
            </a: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1117600" y="2438400"/>
            <a:ext cx="2946400" cy="114300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Гражданская азбука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Петра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8191503" y="2590800"/>
            <a:ext cx="3619500" cy="1066800"/>
          </a:xfrm>
          <a:prstGeom prst="flowChartAlternate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Иероглифы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911424" y="1447800"/>
            <a:ext cx="2847776" cy="9144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Современная азбука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4572002" y="1700808"/>
            <a:ext cx="3314700" cy="813792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Финикийский алфавит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title"/>
          </p:nvPr>
        </p:nvSpPr>
        <p:spPr>
          <a:xfrm>
            <a:off x="479376" y="0"/>
            <a:ext cx="10972800" cy="1143000"/>
          </a:xfrm>
        </p:spPr>
        <p:txBody>
          <a:bodyPr/>
          <a:lstStyle/>
          <a:p>
            <a:r>
              <a:rPr lang="ru-RU" dirty="0"/>
              <a:t>   </a:t>
            </a:r>
            <a:r>
              <a:rPr lang="ru-RU" sz="6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Этапы </a:t>
            </a:r>
            <a:r>
              <a:rPr lang="ru-RU" sz="6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азбуки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-0.33073 0.34653 " pathEditMode="relative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-0.54861 0.3740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" y="1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-0.16528 0.3835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" y="1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44444E-6 L -0.37795 0.29421 " pathEditMode="relative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0158 0.100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394 L 0.44392 0.0129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" y="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2.59259E-6 L 0.5408 0.0266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" y="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288021" y="476672"/>
            <a:ext cx="5384800" cy="19442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конце II - начале I тысячелетий до н. э. у финикийцев переняли письмо арамейцы.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480043" y="3717040"/>
            <a:ext cx="5384800" cy="536923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sz="9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Арамейское письмо</a:t>
            </a:r>
            <a:endParaRPr lang="ru-RU" sz="9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Syriac Aramaic.sv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8021" y="2348880"/>
            <a:ext cx="5280587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https://upload.wikimedia.org/wikipedia/commons/thumb/5/5d/Stele_Salm_Louvre_AO5009.jpg/220px-Stele_Salm_Louvre_AO5009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404" y="404664"/>
            <a:ext cx="4512501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2" descr="https://3.bp.blogspot.com/-fa-4mPsVDBI/T6TcpuVhupI/AAAAAAAAB0s/1RzDX03OXko/s1600/materiki57%5B1%5D.jpg_rand=11271118047277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9405" y="4149080"/>
            <a:ext cx="10753195" cy="194421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487498" y="6237312"/>
            <a:ext cx="59923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УЗБЕКСКИЕ РУНЫ ИЗ СУРХАНДАРЬИ</a:t>
            </a:r>
            <a:endParaRPr lang="ru-RU" sz="2400" b="1" cap="all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023992" y="1052736"/>
            <a:ext cx="5832648" cy="525658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/>
              <a:t>        </a:t>
            </a:r>
            <a:r>
              <a:rPr lang="ru-RU" sz="4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Арамейское письмо  послужило основной для создания многочисленных алфавитов на Востоке, в том числе в Центральной Азии, например таких, </a:t>
            </a:r>
            <a:r>
              <a:rPr lang="ru-RU" sz="4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парфянский, </a:t>
            </a:r>
            <a:r>
              <a:rPr lang="ru-RU" sz="4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хорезмийский, согдийский, бактрийский, </a:t>
            </a:r>
            <a:r>
              <a:rPr lang="ru-RU" sz="4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среднеперсидский (пехлеви), сирийский, манихейский и др.</a:t>
            </a:r>
          </a:p>
          <a:p>
            <a:endParaRPr lang="ru-RU" dirty="0"/>
          </a:p>
        </p:txBody>
      </p:sp>
      <p:pic>
        <p:nvPicPr>
          <p:cNvPr id="6" name="Содержимое 5" descr="https://upload.wikimedia.org/wikipedia/commons/thumb/1/10/AsokaKandahar.jpg/350px-AsokaKandahar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1124744"/>
            <a:ext cx="5088565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63352" y="5517232"/>
            <a:ext cx="51365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Двуязычная греко-арамейская надпись (арамейский  текст внизу) царя 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Ашоки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(III век до н. э.)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767408" y="908724"/>
            <a:ext cx="10987633" cy="218757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Особое место среди  письменностей    заняла согдийская.  Одна из древних письменностей,  возникшая в Согдиане. Произошла из  сирийской письменности. 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https://upload.wikimedia.org/wikipedia/commons/thumb/d/d1/Sogdian_text_Manichaean_letter.jpg/200px-Sogdian_text_Manichaean_letter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9736" y="3645024"/>
            <a:ext cx="3744416" cy="2092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upload.wikimedia.org/wikipedia/commons/thumb/f/f0/Bugut.jpg/100px-Bugut.jpg"/>
          <p:cNvPicPr/>
          <p:nvPr/>
        </p:nvPicPr>
        <p:blipFill>
          <a:blip r:embed="rId3" cstate="print"/>
          <a:srcRect t="22805"/>
          <a:stretch>
            <a:fillRect/>
          </a:stretch>
        </p:blipFill>
        <p:spPr bwMode="auto">
          <a:xfrm>
            <a:off x="8040216" y="3573016"/>
            <a:ext cx="3360373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upload.wikimedia.org/wikipedia/commons/thumb/a/a7/Manicheans.jpg/170px-Manichean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400" y="2852936"/>
            <a:ext cx="2520280" cy="275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567608" y="6093296"/>
            <a:ext cx="80314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Согдийский алфавит состоял из 23 букв.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91744" y="5229200"/>
            <a:ext cx="7272808" cy="93610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согдийском языке тексты писались справа налево.</a:t>
            </a:r>
          </a:p>
          <a:p>
            <a:endParaRPr lang="ru-RU" dirty="0"/>
          </a:p>
        </p:txBody>
      </p:sp>
      <p:pic>
        <p:nvPicPr>
          <p:cNvPr id="6" name="Рисунок 5" descr="https://upload.wikimedia.org/wikipedia/commons/thumb/e/e3/Sogdian_Christian_Text_Written_in_Estrangelo.jpg/220px-Sogdian_Christian_Text_Written_in_Estrangel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5" y="4437112"/>
            <a:ext cx="280162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maxbooks.ru/images/alpha/der1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5" y="2636912"/>
            <a:ext cx="7585207" cy="1666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8112224" y="2852936"/>
            <a:ext cx="35997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Образец согдийской письменности начала VIII в.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http://maxbooks.ru/images/alpha/der1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413" y="332656"/>
            <a:ext cx="288032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983765" y="112475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Согдийский,  уйгурский  алфавиты в сравнении с арамейской письменностью.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096000" y="1052736"/>
            <a:ext cx="5384800" cy="21859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Парфянский алфавит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традиционно сохранял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все 22 буквы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Арамейского прототипа.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31371" y="4437117"/>
            <a:ext cx="5384800" cy="2187575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Общее количество письменных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памятников в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настоящее время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доходит до 2800.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ÐÐ°Ð±ÑÑÑÐµ Ð¿Ð¸ÑÑÐ¼ÐµÐ½Ð°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7"/>
            <a:ext cx="5519936" cy="309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ÐÐ°Ð±ÑÑÑÐµ Ð¿Ð¸ÑÑÐ¼ÐµÐ½Ð°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6110" y="3429000"/>
            <a:ext cx="3472543" cy="315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19736" y="764704"/>
            <a:ext cx="7593045" cy="21859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Для народов Центральной Азии переход на арабское письмо не представлял особой сложности.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Arabic albayancalligraphy.svg"/>
          <p:cNvPicPr>
            <a:picLocks noGrp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27914" y="2420888"/>
            <a:ext cx="5568619" cy="183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https://upload.wikimedia.org/wikipedia/commons/thumb/f/fb/Modern_Arabic_Calligraphy.jpg/200px-Modern_Arabic_Calligraphy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 l="16690" t="7605" r="4415" b="7224"/>
          <a:stretch>
            <a:fillRect/>
          </a:stretch>
        </p:blipFill>
        <p:spPr bwMode="auto">
          <a:xfrm>
            <a:off x="407368" y="1124744"/>
            <a:ext cx="259228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ÐÐ°Ð¼ÑÑÐ½Ð¸ÐºÐ¸ Ð°ÑÐ°Ð±ÑÐºÐ¾Ð¹ Ð¿Ð¸ÑÑÐ¼ÐµÐ½Ð½Ð¾ÑÑÐ¸ Â» ÐÐ½ÑÐ¾ÑÐ¼Ð°ÑÐ¸Ð¾Ð½Ð½ÑÐ¹ Ð¿Ð¾ÑÑÐ°Ð» Ð¾ ..."/>
          <p:cNvPicPr/>
          <p:nvPr/>
        </p:nvPicPr>
        <p:blipFill>
          <a:blip r:embed="rId4" cstate="print"/>
          <a:srcRect l="21842" r="15644"/>
          <a:stretch>
            <a:fillRect/>
          </a:stretch>
        </p:blipFill>
        <p:spPr bwMode="auto">
          <a:xfrm>
            <a:off x="695400" y="3717032"/>
            <a:ext cx="3360373" cy="253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ÐÐ¾Ð³ÑÐµÐ±Ð°Ð»ÑÐ½Ð°Ñ Ð½Ð°Ð´Ð¿Ð¸ÑÑ Ð½Ð° ÑÐ°Ð½Ð½ÐµÐ¼ Ð°ÑÐ°Ð±ÑÐºÐ¾Ð¼ ÑÐ·ÑÐºÐµ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1852" y="4509120"/>
            <a:ext cx="6528725" cy="142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039884" y="5991541"/>
            <a:ext cx="64000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Погребальная надпись на раннем арабском языке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096000" y="764704"/>
            <a:ext cx="5384800" cy="218598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2011" y="3933057"/>
            <a:ext cx="5384800" cy="2187575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настоящее время в Узбекистане используется узбекский алфавит, основанный на латинской графике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ÐÐ¿ÑÑ Ð£Ð·Ð±ÐµÐºÐ¸ÑÑÐ°Ð½Ð°: 6 ÑÐ°ÐºÑÐ¾Ð² Ð¾ Ð¿ÐµÑÐµÑÐ¾Ð´Ðµ ÑÑÑÐ°Ð½Ñ Ð½Ð° Ð»Ð°ÑÐ¸Ð½Ð¸ÑÑ â OpenAsia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403" y="3140968"/>
            <a:ext cx="53848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6" name="Picture 2" descr="Ð£Ð·Ð±ÐµÐºÑÐºÐ¸Ð¹ Ð°Ð»ÑÐ°Ð²Ð¸Ñ Ð½Ð° Ð¾ÑÐ½Ð¾Ð²Ðµ ÐºÐ¸ÑÐ¸Ð»Ð»Ð¸ÑÑ (ÑÐ·Ð±ÐµÐº Ð°Ð»Ð¸ÑÐ±Ð¾ÑÐ¸)     "/>
          <p:cNvPicPr>
            <a:picLocks noChangeAspect="1" noChangeArrowheads="1"/>
          </p:cNvPicPr>
          <p:nvPr/>
        </p:nvPicPr>
        <p:blipFill>
          <a:blip r:embed="rId3" cstate="print"/>
          <a:srcRect l="2778" t="27778" b="7407"/>
          <a:stretch>
            <a:fillRect/>
          </a:stretch>
        </p:blipFill>
        <p:spPr bwMode="auto">
          <a:xfrm>
            <a:off x="335360" y="836712"/>
            <a:ext cx="5664629" cy="1764196"/>
          </a:xfrm>
          <a:prstGeom prst="rect">
            <a:avLst/>
          </a:prstGeom>
          <a:noFill/>
        </p:spPr>
      </p:pic>
      <p:sp>
        <p:nvSpPr>
          <p:cNvPr id="8" name="Содержимое 4"/>
          <p:cNvSpPr txBox="1">
            <a:spLocks/>
          </p:cNvSpPr>
          <p:nvPr/>
        </p:nvSpPr>
        <p:spPr>
          <a:xfrm>
            <a:off x="6480043" y="764704"/>
            <a:ext cx="5384800" cy="1899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збекский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алфавит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 основе кириллицы. 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Ўзбек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алифбоси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5" y="189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95400" y="1124748"/>
            <a:ext cx="11137237" cy="133761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endParaRPr lang="ru-RU" sz="4000" b="1" dirty="0" smtClean="0">
              <a:solidFill>
                <a:srgbClr val="002060"/>
              </a:solidFill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  <a:p>
            <a:pPr algn="ctr">
              <a:lnSpc>
                <a:spcPts val="32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ПИСЬМЕННОСТЬ ВОЗНИКЛА В ДРЕВНОСТИ</a:t>
            </a:r>
            <a:endParaRPr lang="ru-RU" sz="4000" b="1" dirty="0">
              <a:solidFill>
                <a:srgbClr val="002060"/>
              </a:solidFill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416" y="2708920"/>
            <a:ext cx="11233247" cy="927242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endParaRPr lang="ru-RU" sz="4000" b="1" dirty="0" smtClean="0">
              <a:solidFill>
                <a:srgbClr val="002060"/>
              </a:solidFill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  <a:p>
            <a:pPr algn="ctr">
              <a:lnSpc>
                <a:spcPts val="32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РАЗНООБРАЗИЕ ПИСЬМЕННОСТИ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4365143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АЛФАВИТ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558924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УЗБЕКСКОЙ ПИСЬМЕННОСТИ</a:t>
            </a: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109728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Процесс появления письменности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2762252" y="1828800"/>
            <a:ext cx="8413749" cy="44577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Рисунок</a:t>
            </a:r>
          </a:p>
          <a:p>
            <a:pPr eaLnBrk="1" hangingPunct="1">
              <a:buFontTx/>
              <a:buNone/>
            </a:pPr>
            <a:endParaRPr lang="ru-RU" b="1" dirty="0" smtClean="0">
              <a:solidFill>
                <a:srgbClr val="000066"/>
              </a:solidFill>
            </a:endParaRP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0066"/>
                </a:solidFill>
              </a:rPr>
              <a:t>              </a:t>
            </a:r>
            <a:r>
              <a:rPr 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Пиктограмма</a:t>
            </a:r>
          </a:p>
          <a:p>
            <a:pPr eaLnBrk="1" hangingPunct="1">
              <a:buFontTx/>
              <a:buNone/>
            </a:pPr>
            <a:endParaRPr lang="ru-RU" b="1" dirty="0" smtClean="0">
              <a:solidFill>
                <a:srgbClr val="000066"/>
              </a:solidFill>
            </a:endParaRP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Иероглиф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0066"/>
                </a:solidFill>
              </a:rPr>
              <a:t>          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0066"/>
                </a:solidFill>
              </a:rPr>
              <a:t>                 Алфавит </a:t>
            </a:r>
          </a:p>
        </p:txBody>
      </p:sp>
      <p:sp>
        <p:nvSpPr>
          <p:cNvPr id="5" name="Стрелка вниз 4"/>
          <p:cNvSpPr/>
          <p:nvPr/>
        </p:nvSpPr>
        <p:spPr>
          <a:xfrm rot="19419755">
            <a:off x="5486403" y="2409896"/>
            <a:ext cx="455084" cy="500063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3111227">
            <a:off x="5471320" y="3455199"/>
            <a:ext cx="341312" cy="66675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19419755">
            <a:off x="5867403" y="4767263"/>
            <a:ext cx="455084" cy="50006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" name="Picture 8" descr="Рисунок9"/>
          <p:cNvPicPr>
            <a:picLocks noChangeAspect="1" noChangeArrowheads="1"/>
          </p:cNvPicPr>
          <p:nvPr/>
        </p:nvPicPr>
        <p:blipFill>
          <a:blip r:embed="rId2" cstate="print">
            <a:lum contrast="54000"/>
          </a:blip>
          <a:srcRect l="46442" t="6891" r="1275" b="10412"/>
          <a:stretch>
            <a:fillRect/>
          </a:stretch>
        </p:blipFill>
        <p:spPr bwMode="auto">
          <a:xfrm>
            <a:off x="7239000" y="4143374"/>
            <a:ext cx="4545632" cy="1301850"/>
          </a:xfrm>
          <a:prstGeom prst="rect">
            <a:avLst/>
          </a:prstGeom>
          <a:noFill/>
          <a:ln w="28575">
            <a:solidFill>
              <a:schemeClr val="bg1">
                <a:lumMod val="10000"/>
              </a:schemeClr>
            </a:solidFill>
          </a:ln>
        </p:spPr>
      </p:pic>
      <p:pic>
        <p:nvPicPr>
          <p:cNvPr id="9" name="Picture 11" descr="1"/>
          <p:cNvPicPr>
            <a:picLocks noChangeAspect="1" noChangeArrowheads="1"/>
          </p:cNvPicPr>
          <p:nvPr/>
        </p:nvPicPr>
        <p:blipFill>
          <a:blip r:embed="rId3" cstate="print">
            <a:lum bright="-6000" contrast="36000"/>
          </a:blip>
          <a:srcRect l="9554" t="43068" r="60264"/>
          <a:stretch>
            <a:fillRect/>
          </a:stretch>
        </p:blipFill>
        <p:spPr bwMode="auto">
          <a:xfrm>
            <a:off x="767409" y="2357439"/>
            <a:ext cx="1374659" cy="2861445"/>
          </a:xfrm>
          <a:prstGeom prst="rect">
            <a:avLst/>
          </a:prstGeom>
          <a:noFill/>
          <a:ln w="28575">
            <a:solidFill>
              <a:schemeClr val="bg1">
                <a:lumMod val="10000"/>
              </a:schemeClr>
            </a:solidFill>
            <a:miter lim="800000"/>
            <a:headEnd/>
            <a:tailEnd/>
          </a:ln>
        </p:spPr>
      </p:pic>
      <p:pic>
        <p:nvPicPr>
          <p:cNvPr id="27651" name="Picture 3" descr="C:\Documents and Settings\tc\Рабочий стол\презен\карт презент\фин а.jpeg"/>
          <p:cNvPicPr>
            <a:picLocks noChangeAspect="1" noChangeArrowheads="1"/>
          </p:cNvPicPr>
          <p:nvPr/>
        </p:nvPicPr>
        <p:blipFill>
          <a:blip r:embed="rId4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2000295" y="5500688"/>
            <a:ext cx="5679927" cy="857250"/>
          </a:xfrm>
          <a:prstGeom prst="rect">
            <a:avLst/>
          </a:prstGeom>
          <a:noFill/>
          <a:ln w="28575">
            <a:solidFill>
              <a:schemeClr val="bg1">
                <a:lumMod val="10000"/>
              </a:schemeClr>
            </a:solidFill>
          </a:ln>
        </p:spPr>
      </p:pic>
      <p:pic>
        <p:nvPicPr>
          <p:cNvPr id="10" name="Рисунок 9" descr="5c400fd11b552c953b36980538c8ee0e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84278" y="1772816"/>
            <a:ext cx="2381249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12" y="337162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10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30 – 33.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367809" y="3645214"/>
            <a:ext cx="3552395" cy="24227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Выпишите терминологию,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нарисуйте виды письменности указанные в учебнике.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544272" y="2997031"/>
            <a:ext cx="3240360" cy="20534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Подумайте, чем письменность разных народов  отличается друг от друга? 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794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23925" y="2276872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943918" y="980728"/>
            <a:ext cx="5979583" cy="122413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Появление письменности</a:t>
            </a:r>
          </a:p>
        </p:txBody>
      </p:sp>
      <p:pic>
        <p:nvPicPr>
          <p:cNvPr id="4099" name="Picture 12" descr="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6000" contrast="6000"/>
          </a:blip>
          <a:srcRect/>
          <a:stretch>
            <a:fillRect/>
          </a:stretch>
        </p:blipFill>
        <p:spPr>
          <a:xfrm>
            <a:off x="8040216" y="2348880"/>
            <a:ext cx="3344333" cy="4214812"/>
          </a:xfrm>
          <a:noFill/>
          <a:ln w="76200">
            <a:solidFill>
              <a:schemeClr val="bg1"/>
            </a:solidFill>
          </a:ln>
        </p:spPr>
      </p:pic>
      <p:pic>
        <p:nvPicPr>
          <p:cNvPr id="4100" name="Picture 9" descr="4"/>
          <p:cNvPicPr>
            <a:picLocks noChangeAspect="1" noChangeArrowheads="1"/>
          </p:cNvPicPr>
          <p:nvPr/>
        </p:nvPicPr>
        <p:blipFill>
          <a:blip r:embed="rId3" cstate="print">
            <a:lum bright="6000" contrast="24000"/>
          </a:blip>
          <a:srcRect/>
          <a:stretch>
            <a:fillRect/>
          </a:stretch>
        </p:blipFill>
        <p:spPr bwMode="auto">
          <a:xfrm>
            <a:off x="263352" y="836780"/>
            <a:ext cx="3714749" cy="4357687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101" name="TextBox 5"/>
          <p:cNvSpPr txBox="1">
            <a:spLocks noChangeArrowheads="1"/>
          </p:cNvSpPr>
          <p:nvPr/>
        </p:nvSpPr>
        <p:spPr bwMode="auto">
          <a:xfrm>
            <a:off x="4476751" y="2143125"/>
            <a:ext cx="6477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 rot="10800000" flipV="1">
            <a:off x="4439817" y="2204871"/>
            <a:ext cx="5048251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3300 г. до н.э. </a:t>
            </a: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Шумере.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buFontTx/>
              <a:buAutoNum type="arabicPlain" startAt="3000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г. до н.э. </a:t>
            </a: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Египте.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2000 г. до н.э. </a:t>
            </a: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Китае.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33dbb0986507ae6e94ee9dc1fc9bcc33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52752" y="5118100"/>
            <a:ext cx="1809749" cy="160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:\Изображение\Изображение 001.jpg"/>
          <p:cNvPicPr>
            <a:picLocks noChangeAspect="1" noChangeArrowheads="1"/>
          </p:cNvPicPr>
          <p:nvPr/>
        </p:nvPicPr>
        <p:blipFill>
          <a:blip r:embed="rId2" cstate="print"/>
          <a:srcRect l="8228" r="6962"/>
          <a:stretch>
            <a:fillRect/>
          </a:stretch>
        </p:blipFill>
        <p:spPr bwMode="auto">
          <a:xfrm>
            <a:off x="407368" y="836712"/>
            <a:ext cx="11377264" cy="5060032"/>
          </a:xfrm>
          <a:prstGeom prst="rect">
            <a:avLst/>
          </a:prstGeom>
          <a:noFill/>
        </p:spPr>
      </p:pic>
      <p:sp>
        <p:nvSpPr>
          <p:cNvPr id="21510" name="Rectangle 6"/>
          <p:cNvSpPr>
            <a:spLocks noGrp="1" noChangeArrowheads="1"/>
          </p:cNvSpPr>
          <p:nvPr>
            <p:ph type="title"/>
          </p:nvPr>
        </p:nvSpPr>
        <p:spPr>
          <a:xfrm>
            <a:off x="263352" y="5715000"/>
            <a:ext cx="10972800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Загадочные письмена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335360" y="980728"/>
            <a:ext cx="10565432" cy="114300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Нарисуй мне письмецо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23392" y="2060848"/>
            <a:ext cx="4514685" cy="26642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47688" indent="-411163" algn="ctr"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Сначала люди</a:t>
            </a:r>
          </a:p>
          <a:p>
            <a:pPr marL="547688" indent="-411163" algn="ctr"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рисовали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то,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</a:t>
            </a:r>
          </a:p>
          <a:p>
            <a:pPr marL="547688" indent="-411163" algn="ctr"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хотели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передать 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47688" indent="-411163" algn="ctr"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запомнить.</a:t>
            </a:r>
          </a:p>
        </p:txBody>
      </p:sp>
      <p:pic>
        <p:nvPicPr>
          <p:cNvPr id="6148" name="Picture 4" descr="im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37194" y="1844824"/>
            <a:ext cx="6599767" cy="4659164"/>
          </a:xfrm>
          <a:prstGeom prst="rect">
            <a:avLst/>
          </a:prstGeom>
          <a:noFill/>
        </p:spPr>
      </p:pic>
      <p:pic>
        <p:nvPicPr>
          <p:cNvPr id="6149" name="Picture 5" descr="рис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1200" y="5029265"/>
            <a:ext cx="4258733" cy="1514475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9" descr="http://i008.radikal.ru/0805/15/c80a8a3e59c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6160" y="342510"/>
            <a:ext cx="4655840" cy="431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Содержимое 2"/>
          <p:cNvSpPr>
            <a:spLocks noGrp="1"/>
          </p:cNvSpPr>
          <p:nvPr>
            <p:ph idx="1"/>
          </p:nvPr>
        </p:nvSpPr>
        <p:spPr>
          <a:xfrm>
            <a:off x="479376" y="4869160"/>
            <a:ext cx="10862997" cy="1656184"/>
          </a:xfrm>
        </p:spPr>
        <p:txBody>
          <a:bodyPr>
            <a:normAutofit fontScale="85000" lnSpcReduction="20000"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sz="2400" dirty="0" smtClean="0"/>
              <a:t>    </a:t>
            </a: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простейших рисунков и узоров возникли египетская , древнеиндийская , шумерская , древнекитайская системы письма , где каждый знак обозначал целое слово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705349_image0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0203" y="620688"/>
            <a:ext cx="385648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H:\книга\им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417" y="2132856"/>
            <a:ext cx="4262561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9349" y="332657"/>
            <a:ext cx="3361365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99857" y="620688"/>
            <a:ext cx="2581131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Копия письм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08" y="4941228"/>
            <a:ext cx="7344816" cy="176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8" descr="цар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92384" y="4437172"/>
            <a:ext cx="2591657" cy="2222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10" descr="6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" y="1628860"/>
            <a:ext cx="3456516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Text Box 13"/>
          <p:cNvSpPr txBox="1">
            <a:spLocks noChangeArrowheads="1"/>
          </p:cNvSpPr>
          <p:nvPr/>
        </p:nvSpPr>
        <p:spPr bwMode="auto">
          <a:xfrm>
            <a:off x="3695700" y="1412936"/>
            <a:ext cx="537633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/>
          </a:p>
        </p:txBody>
      </p:sp>
      <p:sp>
        <p:nvSpPr>
          <p:cNvPr id="4103" name="Text Box 14"/>
          <p:cNvSpPr txBox="1">
            <a:spLocks noChangeArrowheads="1"/>
          </p:cNvSpPr>
          <p:nvPr/>
        </p:nvSpPr>
        <p:spPr bwMode="auto">
          <a:xfrm>
            <a:off x="3695700" y="1412936"/>
            <a:ext cx="451273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/>
          </a:p>
        </p:txBody>
      </p: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3431704" y="1124774"/>
            <a:ext cx="799288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«Персы! Умеете ли вы прятаться        в землю как 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мыши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прыгать по болотам, как 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лягушки,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летать          по небу, как 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птицы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Если нет, не пробуйте воевать с нами, мы   осыплем вас 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стрелами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03912" y="4149110"/>
            <a:ext cx="374441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«ЖИВОЕ ПИСЬМО СКИФОВ».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8" grpId="0" build="allAtOnce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2451</TotalTime>
  <Words>1121</Words>
  <Application>Microsoft Office PowerPoint</Application>
  <PresentationFormat>Произвольный</PresentationFormat>
  <Paragraphs>231</Paragraphs>
  <Slides>40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ИСТОРИЯ</vt:lpstr>
      <vt:lpstr>Слайд 2</vt:lpstr>
      <vt:lpstr>Слайд 3</vt:lpstr>
      <vt:lpstr>Процесс появления письменности</vt:lpstr>
      <vt:lpstr>Появление письменности</vt:lpstr>
      <vt:lpstr>Загадочные письмена</vt:lpstr>
      <vt:lpstr>Нарисуй мне письмецо</vt:lpstr>
      <vt:lpstr>Слайд 8</vt:lpstr>
      <vt:lpstr>Слайд 9</vt:lpstr>
      <vt:lpstr>Слайд 10</vt:lpstr>
      <vt:lpstr>ОБОЗНАЧЕНИЕ   ЦВЕТОВ </vt:lpstr>
      <vt:lpstr>Узелковое письмо</vt:lpstr>
      <vt:lpstr>      Пиктограмма </vt:lpstr>
      <vt:lpstr>Иероглифы </vt:lpstr>
      <vt:lpstr>Слайд 15</vt:lpstr>
      <vt:lpstr>Слайд 16</vt:lpstr>
      <vt:lpstr>Слайд 17</vt:lpstr>
      <vt:lpstr>На чём ещё писали древние  люди?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Современный алфавит</vt:lpstr>
      <vt:lpstr>   Этапы азбуки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548</cp:revision>
  <dcterms:created xsi:type="dcterms:W3CDTF">2020-04-27T09:08:17Z</dcterms:created>
  <dcterms:modified xsi:type="dcterms:W3CDTF">2020-09-22T02:07:09Z</dcterms:modified>
</cp:coreProperties>
</file>