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766" r:id="rId2"/>
    <p:sldId id="793" r:id="rId3"/>
    <p:sldId id="794" r:id="rId4"/>
    <p:sldId id="795" r:id="rId5"/>
    <p:sldId id="796" r:id="rId6"/>
    <p:sldId id="797" r:id="rId7"/>
    <p:sldId id="798" r:id="rId8"/>
    <p:sldId id="799" r:id="rId9"/>
    <p:sldId id="800" r:id="rId10"/>
    <p:sldId id="801" r:id="rId11"/>
    <p:sldId id="802" r:id="rId12"/>
    <p:sldId id="803" r:id="rId13"/>
    <p:sldId id="806" r:id="rId14"/>
    <p:sldId id="804" r:id="rId15"/>
    <p:sldId id="807" r:id="rId16"/>
    <p:sldId id="808" r:id="rId17"/>
    <p:sldId id="809" r:id="rId18"/>
    <p:sldId id="810" r:id="rId19"/>
    <p:sldId id="811" r:id="rId20"/>
    <p:sldId id="812" r:id="rId21"/>
    <p:sldId id="813" r:id="rId22"/>
    <p:sldId id="815" r:id="rId23"/>
    <p:sldId id="816" r:id="rId24"/>
    <p:sldId id="817" r:id="rId25"/>
    <p:sldId id="818" r:id="rId26"/>
    <p:sldId id="819" r:id="rId27"/>
    <p:sldId id="824" r:id="rId28"/>
    <p:sldId id="825" r:id="rId29"/>
    <p:sldId id="826" r:id="rId30"/>
    <p:sldId id="827" r:id="rId31"/>
    <p:sldId id="828" r:id="rId32"/>
    <p:sldId id="830" r:id="rId33"/>
    <p:sldId id="549" r:id="rId3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79390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38" autoAdjust="0"/>
    <p:restoredTop sz="99762" autoAdjust="0"/>
  </p:normalViewPr>
  <p:slideViewPr>
    <p:cSldViewPr>
      <p:cViewPr>
        <p:scale>
          <a:sx n="68" d="100"/>
          <a:sy n="68" d="100"/>
        </p:scale>
        <p:origin x="-1308" y="-105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7788"/>
    </p:cViewPr>
  </p:outlineViewPr>
  <p:notesTextViewPr>
    <p:cViewPr>
      <p:scale>
        <a:sx n="3" d="2"/>
        <a:sy n="3" d="2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1EA273-2379-434E-9EEF-70B9F6626DF8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9D9DB5-202D-41FA-A589-C3B2A115E34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4436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C61F9A3-849D-45A0-AD98-6CE993574141}" type="slidenum">
              <a:rPr lang="ru-RU" altLang="ru-RU"/>
              <a:pPr/>
              <a:t>31</a:t>
            </a:fld>
            <a:endParaRPr lang="ru-RU" altLang="ru-RU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ru-RU" altLang="ru-RU" smtClean="0"/>
              <a:t>Земледелие и скотоводство более надежно обеспечивали человека пищей, люди зависели не столько от природы сколько от собственного труда и умения.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876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14656218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91429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097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097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845152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95" y="280419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02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02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028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95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2942671247"/>
      </p:ext>
    </p:extLst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047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51022205"/>
      </p:ext>
    </p:extLst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0735107"/>
      </p:ext>
    </p:extLst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245109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35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22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80809141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1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7024066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8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76" y="2174878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36340316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1950634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50309598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509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9010234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5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005BE8-17D0-4A8C-AFF1-92B5A3DA1FDA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36214034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1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8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05BE8-17D0-4A8C-AFF1-92B5A3DA1FDA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809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809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441454-9B5A-4599-AD7F-33DC9BC46C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2451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image" Target="../media/image14.jpeg"/><Relationship Id="rId7" Type="http://schemas.openxmlformats.org/officeDocument/2006/relationships/image" Target="../media/image16.jpeg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8.xml"/><Relationship Id="rId5" Type="http://schemas.openxmlformats.org/officeDocument/2006/relationships/image" Target="../media/image15.jpeg"/><Relationship Id="rId4" Type="http://schemas.openxmlformats.org/officeDocument/2006/relationships/slide" Target="slide20.xml"/><Relationship Id="rId9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575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295" y="472327"/>
            <a:ext cx="6853767" cy="1122295"/>
          </a:xfrm>
        </p:spPr>
        <p:txBody>
          <a:bodyPr wrap="square" tIns="29401">
            <a:spAutoFit/>
          </a:bodyPr>
          <a:lstStyle/>
          <a:p>
            <a:pPr marL="25566" algn="l" defTabSz="1161232">
              <a:spcBef>
                <a:spcPts val="230"/>
              </a:spcBef>
              <a:defRPr/>
            </a:pPr>
            <a:r>
              <a:rPr lang="ru-RU" sz="6800" b="1" spc="1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ИСТОРИЯ</a:t>
            </a:r>
            <a:endParaRPr sz="6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59496" y="2564906"/>
            <a:ext cx="9793088" cy="1426216"/>
          </a:xfrm>
          <a:prstGeom prst="rect">
            <a:avLst/>
          </a:prstGeom>
        </p:spPr>
        <p:txBody>
          <a:bodyPr wrap="square" lIns="0" tIns="28123" rIns="0" bIns="0">
            <a:spAutoFit/>
          </a:bodyPr>
          <a:lstStyle/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   «</a:t>
            </a: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ОБРАЗ ЖИЗНИ </a:t>
            </a: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endParaRPr lang="ru-RU" sz="48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defTabSz="1023886">
              <a:lnSpc>
                <a:spcPts val="3471"/>
              </a:lnSpc>
              <a:spcBef>
                <a:spcPts val="196"/>
              </a:spcBef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ПЕРВОБЫТНЫХ ЛЮДЕЙ</a:t>
            </a:r>
            <a:r>
              <a:rPr lang="ru-RU" sz="4500" b="1" dirty="0" smtClean="0">
                <a:solidFill>
                  <a:srgbClr val="002060"/>
                </a:solidFill>
                <a:latin typeface="Arial"/>
                <a:cs typeface="Arial"/>
              </a:rPr>
              <a:t>».</a:t>
            </a:r>
            <a:endParaRPr lang="ru-RU" sz="4500" b="1" i="1" dirty="0" smtClean="0">
              <a:solidFill>
                <a:srgbClr val="0070C0"/>
              </a:solidFill>
              <a:latin typeface="Arial"/>
              <a:cs typeface="Arial"/>
            </a:endParaRP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994" y="461963"/>
            <a:ext cx="1439335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2246" y="482600"/>
            <a:ext cx="1276351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1" y="548692"/>
            <a:ext cx="361587" cy="709381"/>
          </a:xfrm>
          <a:prstGeom prst="rect">
            <a:avLst/>
          </a:prstGeom>
        </p:spPr>
        <p:txBody>
          <a:bodyPr wrap="square" lIns="0" tIns="31960" rIns="0" bIns="0">
            <a:spAutoFit/>
          </a:bodyPr>
          <a:lstStyle/>
          <a:p>
            <a:pPr defTabSz="1161087">
              <a:spcBef>
                <a:spcPts val="252"/>
              </a:spcBef>
              <a:defRPr/>
            </a:pPr>
            <a:r>
              <a:rPr lang="ru-RU" sz="4400" b="1" spc="20" dirty="0">
                <a:solidFill>
                  <a:srgbClr val="FEFEFE"/>
                </a:solidFill>
                <a:latin typeface="Arial"/>
                <a:cs typeface="Arial"/>
              </a:rPr>
              <a:t>5</a:t>
            </a:r>
            <a:endParaRPr sz="44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861" y="1146575"/>
            <a:ext cx="1143001" cy="424637"/>
          </a:xfrm>
          <a:prstGeom prst="rect">
            <a:avLst/>
          </a:prstGeom>
        </p:spPr>
        <p:txBody>
          <a:bodyPr lIns="0" tIns="24290" rIns="0" bIns="0">
            <a:spAutoFit/>
          </a:bodyPr>
          <a:lstStyle/>
          <a:p>
            <a:pPr defTabSz="1161087">
              <a:spcBef>
                <a:spcPts val="192"/>
              </a:spcBef>
              <a:defRPr/>
            </a:pPr>
            <a:r>
              <a:rPr lang="ru-RU" sz="2600" spc="-10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6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:a16="http://schemas.microsoft.com/office/drawing/2014/main" xmlns="" id="{FBDC4668-53F8-453D-BAE8-6EC39154C51F}"/>
              </a:ext>
            </a:extLst>
          </p:cNvPr>
          <p:cNvSpPr/>
          <p:nvPr/>
        </p:nvSpPr>
        <p:spPr>
          <a:xfrm>
            <a:off x="694729" y="550696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843661"/>
            <a:endParaRPr sz="36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95400" y="2348880"/>
            <a:ext cx="768629" cy="20160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300" dirty="0"/>
          </a:p>
        </p:txBody>
      </p:sp>
      <p:pic>
        <p:nvPicPr>
          <p:cNvPr id="11" name="Picture 5" descr="cave13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0" y="4077072"/>
            <a:ext cx="6913033" cy="2561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91282" y="1071593"/>
            <a:ext cx="4897729" cy="2522707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5" name="Picture 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2465" y="4000551"/>
            <a:ext cx="4953035" cy="2695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" name="Picture 2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81784" y="3857628"/>
            <a:ext cx="506020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2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57213" y="1000108"/>
            <a:ext cx="4953035" cy="2543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8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ЗАНЯТИЯ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07368" y="1124766"/>
            <a:ext cx="5616624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Собирательство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- занятие людей, при котором они собирали то, что им давала природа.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3382" y="3789040"/>
            <a:ext cx="5184575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Охота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занятие древнейших людей – поиски и добыча диких животных .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ЗАНЯТИЯ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cave12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04112" y="2132857"/>
            <a:ext cx="3816424" cy="400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0007-005-Okhotitsja-oni-eschjo-ne-mogli-poetomu-oni-otbirali-dobychu-u-khischnyk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417" y="3068960"/>
            <a:ext cx="10621547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15"/>
          <p:cNvSpPr txBox="1">
            <a:spLocks noChangeArrowheads="1"/>
          </p:cNvSpPr>
          <p:nvPr/>
        </p:nvSpPr>
        <p:spPr>
          <a:xfrm>
            <a:off x="407368" y="1268765"/>
            <a:ext cx="11449272" cy="165618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ru-RU" sz="32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itchFamily="34" charset="0"/>
                <a:cs typeface="Arial" pitchFamily="34" charset="0"/>
              </a:rPr>
              <a:t>Охотиться они ещё не могли, поэтому они отбирали добычу у хищных животных. И использовали для этого  палки и дубинки. 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ОХОТА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7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286501" y="3929105"/>
            <a:ext cx="5524539" cy="2786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95401" y="1268779"/>
            <a:ext cx="10752667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200" b="1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Увидев стадо животных человек </a:t>
            </a:r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пугал </a:t>
            </a:r>
            <a:r>
              <a:rPr lang="ru-RU" sz="3200" b="1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их. </a:t>
            </a:r>
            <a:r>
              <a:rPr lang="ru-RU" sz="3200" b="1" dirty="0" smtClean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Животные </a:t>
            </a:r>
            <a:r>
              <a:rPr lang="ru-RU" sz="3200" b="1" dirty="0">
                <a:ln>
                  <a:solidFill>
                    <a:srgbClr val="7030A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спасались бегством. Но в стаде есть старые больные и совсем молодые животные. Они не успевали за остальными  и тогда охотники оглушали их дубинами и убивали.</a:t>
            </a:r>
          </a:p>
          <a:p>
            <a:pPr>
              <a:spcBef>
                <a:spcPct val="5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2800" b="1" i="1" dirty="0">
              <a:ln>
                <a:solidFill>
                  <a:srgbClr val="7030A0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6" name="Picture 7" descr="иглы"/>
          <p:cNvPicPr>
            <a:picLocks noChangeAspect="1" noChangeArrowheads="1"/>
          </p:cNvPicPr>
          <p:nvPr/>
        </p:nvPicPr>
        <p:blipFill>
          <a:blip r:embed="rId3" cstate="print"/>
          <a:srcRect t="2490"/>
          <a:stretch>
            <a:fillRect/>
          </a:stretch>
        </p:blipFill>
        <p:spPr bwMode="auto">
          <a:xfrm>
            <a:off x="380963" y="4000504"/>
            <a:ext cx="5422900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ОХОТА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1344" y="1268764"/>
            <a:ext cx="4824536" cy="47459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Целыми днями они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занимались собирательством: </a:t>
            </a:r>
          </a:p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искали съедобные коренья и улиток, дикорастущие плоды и ягоды, яйца птиц.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31904" y="1628800"/>
            <a:ext cx="6696752" cy="4583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СОБИРАТЕЛЬСТВО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51384" y="1285861"/>
            <a:ext cx="10801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Иногда в лесах бушевали пожары и людям было очень страшно. Но они замечали: огонь дает тепло и его боятся даже самые сильные звери. Постепенно люди научились пользоваться огнем.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AG00355_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8" y="3789040"/>
            <a:ext cx="2101058" cy="245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AG00355_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04312" y="3789040"/>
            <a:ext cx="2232248" cy="2608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9" descr="cave1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872" y="4221088"/>
            <a:ext cx="2042817" cy="240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91344" y="1268790"/>
            <a:ext cx="6120680" cy="532453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400" b="1" dirty="0">
                <a:ln w="3175">
                  <a:solidFill>
                    <a:srgbClr val="7030A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Яркий огонь обогревал холодной ночью, разгонял мрак, отпугивал диких животных, на нём люди готовили пищу.</a:t>
            </a:r>
          </a:p>
          <a:p>
            <a:pPr algn="ctr"/>
            <a:r>
              <a:rPr lang="ru-RU" sz="3400" b="1" dirty="0">
                <a:ln w="3175">
                  <a:solidFill>
                    <a:srgbClr val="7030A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Добывать его они </a:t>
            </a:r>
            <a:endParaRPr lang="ru-RU" sz="3400" b="1" dirty="0" smtClean="0">
              <a:ln w="3175">
                <a:solidFill>
                  <a:srgbClr val="7030A0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400" b="1" dirty="0" smtClean="0">
                <a:ln w="3175">
                  <a:solidFill>
                    <a:srgbClr val="7030A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 </a:t>
            </a:r>
            <a:r>
              <a:rPr lang="ru-RU" sz="3400" b="1" dirty="0">
                <a:ln w="3175">
                  <a:solidFill>
                    <a:srgbClr val="7030A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умели, </a:t>
            </a:r>
            <a:endParaRPr lang="ru-RU" sz="3400" b="1" dirty="0" smtClean="0">
              <a:ln w="3175">
                <a:solidFill>
                  <a:srgbClr val="7030A0"/>
                </a:solidFill>
              </a:ln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400" b="1" dirty="0" smtClean="0">
                <a:ln w="3175">
                  <a:solidFill>
                    <a:srgbClr val="7030A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</a:t>
            </a:r>
            <a:r>
              <a:rPr lang="ru-RU" sz="3400" b="1" dirty="0">
                <a:ln w="3175">
                  <a:solidFill>
                    <a:srgbClr val="7030A0"/>
                  </a:solidFill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этому днём и ночью поддерживали костры на стоянках.</a:t>
            </a:r>
          </a:p>
        </p:txBody>
      </p:sp>
      <p:pic>
        <p:nvPicPr>
          <p:cNvPr id="5" name="Picture 5" descr="10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>
          <a:xfrm>
            <a:off x="6456040" y="980762"/>
            <a:ext cx="5064645" cy="22903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6" descr="костёр пер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48128" y="3356992"/>
            <a:ext cx="3600400" cy="33041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28048" y="1268776"/>
            <a:ext cx="5068488" cy="403187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Древний человек поджигал костер либо высеканием искр из камня, либо трением одна о другую сухих деревяшек, но в любом случае горела и давала ему тепло древесина.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79377" y="5517232"/>
            <a:ext cx="1128441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Человек начал пользоваться огнем более 1 миллиона лет назад.</a:t>
            </a:r>
            <a:endParaRPr lang="ru-RU" sz="32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neanderthal-540x3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0" y="1052736"/>
            <a:ext cx="3177979" cy="2016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hello_html_m7466361d.jpg"/>
          <p:cNvPicPr/>
          <p:nvPr/>
        </p:nvPicPr>
        <p:blipFill>
          <a:blip r:embed="rId3" cstate="print"/>
          <a:srcRect l="3938" t="4807" r="3938" b="3193"/>
          <a:stretch>
            <a:fillRect/>
          </a:stretch>
        </p:blipFill>
        <p:spPr bwMode="auto">
          <a:xfrm>
            <a:off x="4151784" y="1196752"/>
            <a:ext cx="144016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ello_html_m6360b223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384" y="3429000"/>
            <a:ext cx="2448272" cy="1836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ello_html_m428986b6.png"/>
          <p:cNvPicPr/>
          <p:nvPr/>
        </p:nvPicPr>
        <p:blipFill>
          <a:blip r:embed="rId5" cstate="print"/>
          <a:srcRect l="4899" t="15060" r="7353" b="4747"/>
          <a:stretch>
            <a:fillRect/>
          </a:stretch>
        </p:blipFill>
        <p:spPr bwMode="auto">
          <a:xfrm>
            <a:off x="3503712" y="3429000"/>
            <a:ext cx="23042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7368" y="1196767"/>
            <a:ext cx="5544616" cy="480131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Monotype Sorts" pitchFamily="2" charset="2"/>
              <a:buNone/>
            </a:pPr>
            <a:r>
              <a:rPr lang="ru-RU" sz="3400" b="1" dirty="0" smtClean="0">
                <a:ln>
                  <a:solidFill>
                    <a:srgbClr val="7030A0"/>
                  </a:solidFill>
                </a:ln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Прошло много лет и люди научились охотиться и делать деревянные копья с наконечниками из камня или кости. Мясо животных они ели, из шкуры делали одежду, а из костей орудия труда.</a:t>
            </a:r>
            <a:endParaRPr lang="ru-RU" sz="3400" b="1" dirty="0">
              <a:ln>
                <a:solidFill>
                  <a:srgbClr val="7030A0"/>
                </a:solidFill>
              </a:ln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" descr="12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858007" y="1124744"/>
            <a:ext cx="4131732" cy="5577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2"/>
          <p:cNvSpPr txBox="1">
            <a:spLocks noChangeArrowheads="1"/>
          </p:cNvSpPr>
          <p:nvPr/>
        </p:nvSpPr>
        <p:spPr>
          <a:xfrm>
            <a:off x="479376" y="5085212"/>
            <a:ext cx="10945216" cy="1152525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ru-RU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itchFamily="34" charset="0"/>
                <a:cs typeface="Arial" pitchFamily="34" charset="0"/>
              </a:rPr>
              <a:t>Но постепенно люди изобрели лук и стрелы и им стало легче охотится за птицами.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4" descr="14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767408" y="980728"/>
            <a:ext cx="10513168" cy="3925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1124748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27423" y="2420889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ОРУДИЯ ТРУДА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527384" y="3861080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ЗАНЯТИЯ ПЕРВОБЫТНЫХ ЛЮДЕЙ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3392" y="5013177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СТОЯНКИ И ЖИЛИЩА</a:t>
            </a:r>
            <a:endParaRPr lang="ru-RU" sz="4000" dirty="0" smtClean="0">
              <a:solidFill>
                <a:srgbClr val="002060"/>
              </a:solidFill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5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33991977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79376" y="1214422"/>
            <a:ext cx="5227139" cy="502289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itchFamily="34" charset="0"/>
                <a:cs typeface="Arial" pitchFamily="34" charset="0"/>
              </a:rPr>
              <a:t>Кроме мяса люди употребляли  в пищу зерна дикорастущего ячменя и пшеницы. Но когда люди заметили, что упавшие на землю зерна дают всходы , они стали сеять зерно.</a:t>
            </a:r>
            <a:endParaRPr kumimoji="0" lang="ru-RU" sz="32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5" descr="19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016702" y="1124743"/>
            <a:ext cx="5404849" cy="5041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263352" y="1484784"/>
            <a:ext cx="4896544" cy="46805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itchFamily="34" charset="0"/>
                <a:cs typeface="Arial" pitchFamily="34" charset="0"/>
              </a:rPr>
              <a:t>Чтобы увеличить участок для посева они срубали деревья  топорами из камня и вскапывали землю мотыгой из дерева</a:t>
            </a:r>
            <a:r>
              <a:rPr lang="ru-RU" sz="3600" b="1" i="1" noProof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kumimoji="0" lang="ru-RU" sz="3400" b="1" i="1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18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087888" y="1268760"/>
            <a:ext cx="2016224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8040216" y="1484784"/>
            <a:ext cx="3456384" cy="452431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того чтобы собрать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урожай они использовали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серпы из костей животных.</a:t>
            </a:r>
            <a:endParaRPr lang="ru-RU" sz="3600" dirty="0"/>
          </a:p>
        </p:txBody>
      </p:sp>
      <p:pic>
        <p:nvPicPr>
          <p:cNvPr id="7" name="Picture 4" descr="20"/>
          <p:cNvPicPr>
            <a:picLocks noChangeAspect="1" noChangeArrowheads="1"/>
          </p:cNvPicPr>
          <p:nvPr/>
        </p:nvPicPr>
        <p:blipFill>
          <a:blip r:embed="rId3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5879976" y="4077072"/>
            <a:ext cx="2035362" cy="2541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479376" y="1484784"/>
            <a:ext cx="4752528" cy="4114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Monotype Sorts" pitchFamily="2" charset="2"/>
              <a:buNone/>
              <a:tabLst/>
              <a:defRPr/>
            </a:pPr>
            <a:r>
              <a:rPr kumimoji="0" lang="ru-RU" sz="36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ru-RU" sz="40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itchFamily="34" charset="0"/>
                <a:cs typeface="Arial" pitchFamily="34" charset="0"/>
              </a:rPr>
              <a:t>Из собранного урожая они научились готовить еду, а для этого нужна была посуда.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4" descr="25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168008" y="1340768"/>
            <a:ext cx="5249581" cy="504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Text Box 11"/>
          <p:cNvSpPr txBox="1">
            <a:spLocks noChangeArrowheads="1"/>
          </p:cNvSpPr>
          <p:nvPr/>
        </p:nvSpPr>
        <p:spPr bwMode="auto">
          <a:xfrm>
            <a:off x="551384" y="1124744"/>
            <a:ext cx="11017223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Люди научились лепить горшки из глины и обжигать их в огне очага.</a:t>
            </a:r>
            <a:r>
              <a:rPr lang="ru-RU" sz="4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226" name="Picture 12" descr="05_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2636912"/>
            <a:ext cx="6869112" cy="3600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7440087" y="2492375"/>
            <a:ext cx="4320116" cy="4025900"/>
            <a:chOff x="3515" y="1570"/>
            <a:chExt cx="2041" cy="2495"/>
          </a:xfrm>
        </p:grpSpPr>
        <p:pic>
          <p:nvPicPr>
            <p:cNvPr id="9223" name="Picture 15" descr="docu000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60" y="1570"/>
              <a:ext cx="1978" cy="226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9224" name="Text Box 16"/>
            <p:cNvSpPr txBox="1">
              <a:spLocks noChangeArrowheads="1"/>
            </p:cNvSpPr>
            <p:nvPr/>
          </p:nvSpPr>
          <p:spPr bwMode="auto">
            <a:xfrm>
              <a:off x="3515" y="3838"/>
              <a:ext cx="2041" cy="2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b="1" i="1" dirty="0">
                  <a:solidFill>
                    <a:srgbClr val="002060"/>
                  </a:solidFill>
                  <a:latin typeface="Times New Roman" pitchFamily="18" charset="0"/>
                </a:rPr>
                <a:t>Глиняный сосуд с узорами</a:t>
              </a:r>
            </a:p>
          </p:txBody>
        </p:sp>
      </p:grpSp>
      <p:sp>
        <p:nvSpPr>
          <p:cNvPr id="11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0" y="6613542"/>
            <a:ext cx="215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©</a:t>
            </a:r>
            <a:r>
              <a:rPr lang="ru-RU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 Жадаев Д.Н., 2005</a:t>
            </a:r>
            <a:endParaRPr lang="en-US" sz="1000" b="1">
              <a:solidFill>
                <a:schemeClr val="bg2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4828" name="Text Box 12"/>
          <p:cNvSpPr txBox="1">
            <a:spLocks noChangeArrowheads="1"/>
          </p:cNvSpPr>
          <p:nvPr/>
        </p:nvSpPr>
        <p:spPr bwMode="auto">
          <a:xfrm>
            <a:off x="623392" y="1196752"/>
            <a:ext cx="11137900" cy="151181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400" b="1" dirty="0"/>
              <a:t>	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Скотоводство возникло из чувства жалости, присущее древним людям, - они не убивали детенышей животных, выхаживали раненых и постепенно их приручали.</a:t>
            </a:r>
            <a:endParaRPr lang="ru-RU" sz="2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829" name="Text Box 13"/>
          <p:cNvSpPr txBox="1">
            <a:spLocks noChangeArrowheads="1"/>
          </p:cNvSpPr>
          <p:nvPr/>
        </p:nvSpPr>
        <p:spPr bwMode="auto">
          <a:xfrm>
            <a:off x="431801" y="3141680"/>
            <a:ext cx="4895851" cy="309562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СКОТОВОДСТВО</a:t>
            </a:r>
            <a:r>
              <a:rPr lang="ru-RU" sz="2800" b="1" dirty="0">
                <a:latin typeface="Arial" pitchFamily="34" charset="0"/>
                <a:cs typeface="Arial" pitchFamily="34" charset="0"/>
              </a:rPr>
              <a:t> – </a:t>
            </a:r>
            <a:r>
              <a:rPr lang="ru-RU" sz="28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разведение крупного и мелкого рогатого скота для получения мяса, молока, шкур, шерсти и других продуктов.</a:t>
            </a:r>
          </a:p>
        </p:txBody>
      </p:sp>
      <p:pic>
        <p:nvPicPr>
          <p:cNvPr id="34830" name="Picture 14" descr="Рисунок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0267" y="3068638"/>
            <a:ext cx="6144684" cy="338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34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0" y="6613540"/>
            <a:ext cx="2159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©</a:t>
            </a:r>
            <a:r>
              <a:rPr lang="ru-RU" sz="1000" b="1">
                <a:solidFill>
                  <a:schemeClr val="bg2"/>
                </a:solidFill>
                <a:latin typeface="Tahoma" pitchFamily="34" charset="0"/>
                <a:cs typeface="Arial" charset="0"/>
              </a:rPr>
              <a:t> Жадаев Д.Н., 2005</a:t>
            </a:r>
            <a:endParaRPr lang="en-US" sz="1000" b="1">
              <a:solidFill>
                <a:schemeClr val="bg2"/>
              </a:solidFill>
              <a:latin typeface="Tahoma" pitchFamily="34" charset="0"/>
              <a:cs typeface="Arial" charset="0"/>
            </a:endParaRP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263352" y="1268760"/>
            <a:ext cx="6624736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ru-RU" sz="32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Переход человечества от присваивающего хозяйства (собирательство и охота) </a:t>
            </a:r>
            <a:r>
              <a:rPr lang="ru-RU" sz="32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к </a:t>
            </a:r>
            <a:r>
              <a:rPr lang="ru-RU" sz="32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производящему (земледелие </a:t>
            </a:r>
            <a:endParaRPr lang="ru-RU" sz="32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2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скотоводство) означал утверждение нового типа отношений человека </a:t>
            </a:r>
            <a:endParaRPr lang="ru-RU" sz="32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и </a:t>
            </a:r>
            <a:r>
              <a:rPr lang="ru-RU" sz="3200" b="1" dirty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природы. </a:t>
            </a:r>
            <a:endParaRPr lang="ru-RU" sz="3200" b="1" dirty="0" smtClean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rgbClr val="990033"/>
                </a:solidFill>
                <a:latin typeface="Arial" pitchFamily="34" charset="0"/>
                <a:cs typeface="Arial" pitchFamily="34" charset="0"/>
              </a:rPr>
              <a:t>Переход к оседлому образу жизни.</a:t>
            </a:r>
            <a:endParaRPr lang="ru-RU" sz="3200" b="1" dirty="0">
              <a:solidFill>
                <a:srgbClr val="99003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5" name="Picture 5" descr="docu0009"/>
          <p:cNvPicPr>
            <a:picLocks noChangeAspect="1" noChangeArrowheads="1"/>
          </p:cNvPicPr>
          <p:nvPr/>
        </p:nvPicPr>
        <p:blipFill>
          <a:blip r:embed="rId2" cstate="print"/>
          <a:srcRect t="32933"/>
          <a:stretch>
            <a:fillRect/>
          </a:stretch>
        </p:blipFill>
        <p:spPr bwMode="auto">
          <a:xfrm>
            <a:off x="7824192" y="3140968"/>
            <a:ext cx="3836525" cy="3358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028" descr="E:\Марина\Первобытный человек\_Рисунки\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40216" y="1412776"/>
            <a:ext cx="3312368" cy="1536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35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79376" y="1124744"/>
            <a:ext cx="11449272" cy="3214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2075" tIns="46025" rIns="92075" bIns="46025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</a:pPr>
            <a:r>
              <a:rPr lang="en-US" b="1" i="0" u="none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ИСКУССТВО – </a:t>
            </a:r>
            <a:r>
              <a:rPr lang="en-US" b="1" i="0" u="none" dirty="0" err="1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творческое</a:t>
            </a:r>
            <a:r>
              <a:rPr lang="en-US" b="1" i="0" u="none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</a:t>
            </a:r>
            <a:r>
              <a:rPr lang="ru-RU" b="1" i="0" u="none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</a:t>
            </a:r>
            <a:r>
              <a:rPr lang="en-US" b="1" i="0" u="none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отражение</a:t>
            </a:r>
            <a:r>
              <a:rPr lang="en-US" b="1" i="0" u="none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</a:t>
            </a:r>
            <a:endParaRPr lang="ru-RU" b="1" i="0" u="none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  <a:sym typeface="Times New Roman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None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                                                        </a:t>
            </a:r>
            <a:r>
              <a:rPr lang="ru-RU" b="1" i="0" u="none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   </a:t>
            </a:r>
            <a:r>
              <a:rPr lang="en-US" b="1" i="0" u="none" dirty="0" err="1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  <a:sym typeface="Times New Roman"/>
              </a:rPr>
              <a:t>действительности</a:t>
            </a:r>
            <a:r>
              <a:rPr lang="en-US" sz="4000" b="0" i="0" u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  <p:pic>
        <p:nvPicPr>
          <p:cNvPr id="159" name="Shape 159" descr="и1.jp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85758" y="2060848"/>
            <a:ext cx="6546849" cy="2630227"/>
          </a:xfrm>
          <a:prstGeom prst="rect">
            <a:avLst/>
          </a:prstGeom>
          <a:noFill/>
          <a:ln w="63500" cap="flat" cmpd="tri">
            <a:solidFill>
              <a:srgbClr val="C91A1A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0" name="Shape 160" descr="и2.jp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381251" y="5214937"/>
            <a:ext cx="8282516" cy="1428750"/>
          </a:xfrm>
          <a:prstGeom prst="rect">
            <a:avLst/>
          </a:prstGeom>
          <a:noFill/>
          <a:ln w="63500" cap="flat" cmpd="tri">
            <a:solidFill>
              <a:srgbClr val="FFFF00"/>
            </a:solidFill>
            <a:prstDash val="solid"/>
            <a:miter lim="800000"/>
            <a:headEnd type="none" w="sm" len="sm"/>
            <a:tailEnd type="none" w="sm" len="sm"/>
          </a:ln>
        </p:spPr>
      </p:pic>
      <p:pic>
        <p:nvPicPr>
          <p:cNvPr id="161" name="Shape 161" descr="и3.jpg"/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6191258" y="2708920"/>
            <a:ext cx="5810249" cy="2359974"/>
          </a:xfrm>
          <a:prstGeom prst="rect">
            <a:avLst/>
          </a:prstGeom>
          <a:noFill/>
          <a:ln w="63500" cap="flat" cmpd="tri">
            <a:solidFill>
              <a:schemeClr val="dk2"/>
            </a:solidFill>
            <a:prstDash val="solid"/>
            <a:miter lim="800000"/>
            <a:headEnd type="none" w="sm" len="sm"/>
            <a:tailEnd type="none" w="sm" len="sm"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91344" y="3140968"/>
            <a:ext cx="11521280" cy="69215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ЖИЛИЩА ПЕРВОБЫТНЫХ ЛЮДЕЙ</a:t>
            </a:r>
            <a: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32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 descr="http://player.myshared.ru/19/1212020/slides/slide_3.jpg"/>
          <p:cNvPicPr/>
          <p:nvPr/>
        </p:nvPicPr>
        <p:blipFill>
          <a:blip r:embed="rId2" cstate="print"/>
          <a:srcRect l="6087" t="26895" r="75341" b="47406"/>
          <a:stretch>
            <a:fillRect/>
          </a:stretch>
        </p:blipFill>
        <p:spPr bwMode="auto">
          <a:xfrm>
            <a:off x="623392" y="1124744"/>
            <a:ext cx="288032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player.myshared.ru/19/1212020/slides/slide_3.jpg"/>
          <p:cNvPicPr/>
          <p:nvPr/>
        </p:nvPicPr>
        <p:blipFill>
          <a:blip r:embed="rId2" cstate="print"/>
          <a:srcRect l="33913" t="27139" r="40201" b="46564"/>
          <a:stretch>
            <a:fillRect/>
          </a:stretch>
        </p:blipFill>
        <p:spPr bwMode="auto">
          <a:xfrm>
            <a:off x="4079776" y="1196752"/>
            <a:ext cx="2592288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player.myshared.ru/19/1212020/slides/slide_3.jpg"/>
          <p:cNvPicPr/>
          <p:nvPr/>
        </p:nvPicPr>
        <p:blipFill>
          <a:blip r:embed="rId2" cstate="print"/>
          <a:srcRect l="65584" t="23961" r="6389" b="48544"/>
          <a:stretch>
            <a:fillRect/>
          </a:stretch>
        </p:blipFill>
        <p:spPr bwMode="auto">
          <a:xfrm>
            <a:off x="9552384" y="1268760"/>
            <a:ext cx="2228669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player.myshared.ru/19/1212020/slides/slide_3.jpg"/>
          <p:cNvPicPr/>
          <p:nvPr/>
        </p:nvPicPr>
        <p:blipFill>
          <a:blip r:embed="rId2" cstate="print"/>
          <a:srcRect l="6087" t="63081" r="64545" b="7807"/>
          <a:stretch>
            <a:fillRect/>
          </a:stretch>
        </p:blipFill>
        <p:spPr bwMode="auto">
          <a:xfrm>
            <a:off x="6192018" y="4149080"/>
            <a:ext cx="2333655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player.myshared.ru/68/1359173/slides/slide_3.jpg"/>
          <p:cNvPicPr/>
          <p:nvPr/>
        </p:nvPicPr>
        <p:blipFill>
          <a:blip r:embed="rId3" cstate="print"/>
          <a:srcRect b="17657"/>
          <a:stretch>
            <a:fillRect/>
          </a:stretch>
        </p:blipFill>
        <p:spPr bwMode="auto">
          <a:xfrm>
            <a:off x="7104112" y="1268760"/>
            <a:ext cx="2136081" cy="1434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player.myshared.ru/5/465074/slides/slide_2.jpg"/>
          <p:cNvPicPr/>
          <p:nvPr/>
        </p:nvPicPr>
        <p:blipFill>
          <a:blip r:embed="rId4" cstate="print"/>
          <a:srcRect l="11211" t="27373" r="11211" b="7978"/>
          <a:stretch>
            <a:fillRect/>
          </a:stretch>
        </p:blipFill>
        <p:spPr bwMode="auto">
          <a:xfrm>
            <a:off x="9168341" y="4293096"/>
            <a:ext cx="230425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12000"/>
          </a:blip>
          <a:srcRect/>
          <a:stretch>
            <a:fillRect/>
          </a:stretch>
        </p:blipFill>
        <p:spPr bwMode="auto">
          <a:xfrm>
            <a:off x="911426" y="4077083"/>
            <a:ext cx="5000644" cy="1723157"/>
          </a:xfrm>
          <a:prstGeom prst="rect">
            <a:avLst/>
          </a:prstGeom>
          <a:noFill/>
        </p:spPr>
      </p:pic>
      <p:sp>
        <p:nvSpPr>
          <p:cNvPr id="10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7368" y="4005064"/>
            <a:ext cx="6104943" cy="252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 txBox="1">
            <a:spLocks/>
          </p:cNvSpPr>
          <p:nvPr/>
        </p:nvSpPr>
        <p:spPr bwMode="auto">
          <a:xfrm>
            <a:off x="0" y="3284984"/>
            <a:ext cx="12192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ПЕЩЕРА — первое жилище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человека.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60097" y="4365113"/>
            <a:ext cx="4657339" cy="23310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64152" y="1196752"/>
            <a:ext cx="4164945" cy="2086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5" cstate="print"/>
          <a:srcRect l="5093" r="2416" b="14849"/>
          <a:stretch/>
        </p:blipFill>
        <p:spPr>
          <a:xfrm>
            <a:off x="695400" y="1052736"/>
            <a:ext cx="4570191" cy="21458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 txBox="1">
            <a:spLocks/>
          </p:cNvSpPr>
          <p:nvPr/>
        </p:nvSpPr>
        <p:spPr>
          <a:xfrm>
            <a:off x="0" y="404671"/>
            <a:ext cx="12192000" cy="7127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ШАЛАШ — тоже древнейшее жилище человека.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07969" y="1196752"/>
            <a:ext cx="5935067" cy="25604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9349" y="980728"/>
            <a:ext cx="4608512" cy="2685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-156633" y="6145220"/>
            <a:ext cx="12192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ГЛИНОБИТНЫЙ ДОМ — «внук»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шалаша.</a:t>
            </a:r>
            <a:endParaRPr 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l="9551" t="-777" r="1574" b="18237"/>
          <a:stretch/>
        </p:blipFill>
        <p:spPr>
          <a:xfrm>
            <a:off x="335361" y="3789047"/>
            <a:ext cx="4455339" cy="23244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C:\Users\Гриша\Documents\1.Школа\искусство\прогр.фак.МХК\Для факульт МХК\Жилища древних людей карт\higina-600x4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2122" y="3933056"/>
            <a:ext cx="3555783" cy="200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528048" y="1268790"/>
            <a:ext cx="4824536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Давным</a:t>
            </a: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- давно люди выглядели совсем по другому. Они были похожи на обезьян совсем не могли разговаривать.</a:t>
            </a:r>
            <a:endParaRPr lang="ru-RU" sz="40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60" y="1196752"/>
            <a:ext cx="5619789" cy="52723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одзаголовок 2"/>
          <p:cNvSpPr txBox="1">
            <a:spLocks/>
          </p:cNvSpPr>
          <p:nvPr/>
        </p:nvSpPr>
        <p:spPr bwMode="auto">
          <a:xfrm>
            <a:off x="6351" y="6145218"/>
            <a:ext cx="12192000" cy="712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20000"/>
              </a:spcBef>
              <a:buFont typeface="Arial" charset="0"/>
              <a:buNone/>
            </a:pPr>
            <a:r>
              <a:rPr lang="ru-RU" sz="3600" b="1">
                <a:solidFill>
                  <a:srgbClr val="000000"/>
                </a:solidFill>
              </a:rPr>
              <a:t>ДОМ ИЗ КАМНЯ —  надежная защита…</a:t>
            </a:r>
            <a:endParaRPr lang="ru-RU" sz="3200" b="1">
              <a:solidFill>
                <a:srgbClr val="0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r="9267" b="21230"/>
          <a:stretch/>
        </p:blipFill>
        <p:spPr>
          <a:xfrm>
            <a:off x="6354" y="-3175"/>
            <a:ext cx="12185649" cy="56054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21" name="Picture 29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 r="2637"/>
          <a:stretch>
            <a:fillRect/>
          </a:stretch>
        </p:blipFill>
        <p:spPr bwMode="auto">
          <a:xfrm>
            <a:off x="3647728" y="1988840"/>
            <a:ext cx="4658784" cy="4572000"/>
          </a:xfrm>
          <a:prstGeom prst="rect">
            <a:avLst/>
          </a:prstGeom>
          <a:noFill/>
          <a:ln w="9525">
            <a:solidFill>
              <a:srgbClr val="460000"/>
            </a:solidFill>
            <a:miter lim="800000"/>
            <a:headEnd/>
            <a:tailEnd/>
          </a:ln>
          <a:effectLst/>
        </p:spPr>
      </p:pic>
      <p:sp>
        <p:nvSpPr>
          <p:cNvPr id="8218" name="AutoShape 26" descr="ф_серенький"/>
          <p:cNvSpPr>
            <a:spLocks noChangeArrowheads="1"/>
          </p:cNvSpPr>
          <p:nvPr/>
        </p:nvSpPr>
        <p:spPr bwMode="auto">
          <a:xfrm>
            <a:off x="4580467" y="4752975"/>
            <a:ext cx="2540000" cy="381000"/>
          </a:xfrm>
          <a:prstGeom prst="rightArrow">
            <a:avLst>
              <a:gd name="adj1" fmla="val 50000"/>
              <a:gd name="adj2" fmla="val 12500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19050" algn="ctr">
            <a:solidFill>
              <a:srgbClr val="101000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1422400" y="152400"/>
            <a:ext cx="9652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200">
                <a:solidFill>
                  <a:srgbClr val="640000"/>
                </a:solidFill>
              </a:rPr>
              <a:t>Делаем выводы</a:t>
            </a:r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407368" y="1196752"/>
            <a:ext cx="1127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ru-RU" altLang="ru-RU" dirty="0" smtClean="0"/>
              <a:t> </a:t>
            </a:r>
            <a:r>
              <a:rPr lang="ru-RU" altLang="ru-RU" sz="2400" dirty="0">
                <a:latin typeface="Arial" pitchFamily="34" charset="0"/>
                <a:cs typeface="Arial" pitchFamily="34" charset="0"/>
              </a:rPr>
              <a:t>Как возникновение земледелия и скотоводства изменило жизнь людей?</a:t>
            </a:r>
          </a:p>
        </p:txBody>
      </p:sp>
      <p:sp>
        <p:nvSpPr>
          <p:cNvPr id="8199" name="AutoShape 7" descr="ф_серенький"/>
          <p:cNvSpPr>
            <a:spLocks noChangeArrowheads="1"/>
          </p:cNvSpPr>
          <p:nvPr/>
        </p:nvSpPr>
        <p:spPr bwMode="auto">
          <a:xfrm>
            <a:off x="4533900" y="3870325"/>
            <a:ext cx="2540000" cy="381000"/>
          </a:xfrm>
          <a:prstGeom prst="rightArrow">
            <a:avLst>
              <a:gd name="adj1" fmla="val 50000"/>
              <a:gd name="adj2" fmla="val 125000"/>
            </a:avLst>
          </a:prstGeom>
          <a:blipFill dpi="0" rotWithShape="1">
            <a:blip r:embed="rId4" cstate="print"/>
            <a:srcRect/>
            <a:stretch>
              <a:fillRect/>
            </a:stretch>
          </a:blipFill>
          <a:ln w="19050" algn="ctr">
            <a:solidFill>
              <a:srgbClr val="101000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7010400" y="3657600"/>
            <a:ext cx="4267200" cy="762000"/>
            <a:chOff x="3264" y="1402"/>
            <a:chExt cx="2016" cy="480"/>
          </a:xfrm>
        </p:grpSpPr>
        <p:sp>
          <p:nvSpPr>
            <p:cNvPr id="14360" name="Oval 10" descr="ф_серенький"/>
            <p:cNvSpPr>
              <a:spLocks noChangeArrowheads="1"/>
            </p:cNvSpPr>
            <p:nvPr/>
          </p:nvSpPr>
          <p:spPr bwMode="auto">
            <a:xfrm>
              <a:off x="3264" y="1402"/>
              <a:ext cx="2016" cy="480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19050" algn="ctr">
              <a:solidFill>
                <a:srgbClr val="101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Text Box 11"/>
            <p:cNvSpPr txBox="1">
              <a:spLocks noChangeArrowheads="1"/>
            </p:cNvSpPr>
            <p:nvPr/>
          </p:nvSpPr>
          <p:spPr bwMode="auto">
            <a:xfrm>
              <a:off x="3456" y="1488"/>
              <a:ext cx="16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земледелие</a:t>
              </a:r>
            </a:p>
          </p:txBody>
        </p:sp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7112000" y="4572000"/>
            <a:ext cx="4267200" cy="762000"/>
            <a:chOff x="3264" y="2144"/>
            <a:chExt cx="2016" cy="480"/>
          </a:xfrm>
        </p:grpSpPr>
        <p:sp>
          <p:nvSpPr>
            <p:cNvPr id="14358" name="Oval 13" descr="ф_серенький"/>
            <p:cNvSpPr>
              <a:spLocks noChangeArrowheads="1"/>
            </p:cNvSpPr>
            <p:nvPr/>
          </p:nvSpPr>
          <p:spPr bwMode="auto">
            <a:xfrm>
              <a:off x="3264" y="2144"/>
              <a:ext cx="2016" cy="480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19050" algn="ctr">
              <a:solidFill>
                <a:srgbClr val="101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Text Box 14"/>
            <p:cNvSpPr txBox="1">
              <a:spLocks noChangeArrowheads="1"/>
            </p:cNvSpPr>
            <p:nvPr/>
          </p:nvSpPr>
          <p:spPr bwMode="auto">
            <a:xfrm>
              <a:off x="3456" y="2230"/>
              <a:ext cx="16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скотоводство</a:t>
              </a:r>
            </a:p>
          </p:txBody>
        </p:sp>
      </p:grpSp>
      <p:sp>
        <p:nvSpPr>
          <p:cNvPr id="8207" name="Text Box 15"/>
          <p:cNvSpPr txBox="1">
            <a:spLocks noChangeArrowheads="1"/>
          </p:cNvSpPr>
          <p:nvPr/>
        </p:nvSpPr>
        <p:spPr bwMode="auto">
          <a:xfrm>
            <a:off x="304800" y="1752601"/>
            <a:ext cx="1148080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460000"/>
                </a:solidFill>
                <a:latin typeface="Arial" pitchFamily="34" charset="0"/>
                <a:cs typeface="Arial" pitchFamily="34" charset="0"/>
              </a:rPr>
              <a:t>Если раньше люди </a:t>
            </a:r>
            <a:r>
              <a:rPr lang="ru-RU" altLang="ru-RU" sz="3600" b="1" dirty="0">
                <a:solidFill>
                  <a:srgbClr val="860000"/>
                </a:solidFill>
                <a:latin typeface="Arial" pitchFamily="34" charset="0"/>
                <a:cs typeface="Arial" pitchFamily="34" charset="0"/>
              </a:rPr>
              <a:t>добывали</a:t>
            </a:r>
            <a:r>
              <a:rPr lang="ru-RU" altLang="ru-RU" sz="2400" b="1" dirty="0">
                <a:solidFill>
                  <a:srgbClr val="460000"/>
                </a:solidFill>
                <a:latin typeface="Arial" pitchFamily="34" charset="0"/>
                <a:cs typeface="Arial" pitchFamily="34" charset="0"/>
              </a:rPr>
              <a:t> (присваивали) только то, что давала природа, то с появлением земледелия и скотоводства люди сами </a:t>
            </a:r>
            <a:r>
              <a:rPr lang="ru-RU" altLang="ru-RU" sz="3600" b="1" dirty="0">
                <a:solidFill>
                  <a:srgbClr val="860000"/>
                </a:solidFill>
                <a:latin typeface="Arial" pitchFamily="34" charset="0"/>
                <a:cs typeface="Arial" pitchFamily="34" charset="0"/>
              </a:rPr>
              <a:t>стали производить</a:t>
            </a:r>
            <a:r>
              <a:rPr lang="ru-RU" altLang="ru-RU" sz="2400" b="1" dirty="0">
                <a:solidFill>
                  <a:srgbClr val="460000"/>
                </a:solidFill>
                <a:latin typeface="Arial" pitchFamily="34" charset="0"/>
                <a:cs typeface="Arial" pitchFamily="34" charset="0"/>
              </a:rPr>
              <a:t> то, что им было необходимо для жизни.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812800" y="3657600"/>
            <a:ext cx="4267200" cy="762000"/>
            <a:chOff x="480" y="1402"/>
            <a:chExt cx="2016" cy="480"/>
          </a:xfrm>
        </p:grpSpPr>
        <p:sp>
          <p:nvSpPr>
            <p:cNvPr id="14356" name="Oval 17" descr="ф_серенький"/>
            <p:cNvSpPr>
              <a:spLocks noChangeArrowheads="1"/>
            </p:cNvSpPr>
            <p:nvPr/>
          </p:nvSpPr>
          <p:spPr bwMode="auto">
            <a:xfrm>
              <a:off x="480" y="1402"/>
              <a:ext cx="2016" cy="480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19050" algn="ctr">
              <a:solidFill>
                <a:srgbClr val="101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Text Box 18"/>
            <p:cNvSpPr txBox="1">
              <a:spLocks noChangeArrowheads="1"/>
            </p:cNvSpPr>
            <p:nvPr/>
          </p:nvSpPr>
          <p:spPr bwMode="auto">
            <a:xfrm>
              <a:off x="672" y="1488"/>
              <a:ext cx="16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ru-RU" altLang="ru-RU" sz="2400" b="1" dirty="0" smtClean="0">
                  <a:latin typeface="Arial" pitchFamily="34" charset="0"/>
                  <a:cs typeface="Arial" pitchFamily="34" charset="0"/>
                </a:rPr>
                <a:t>   собирательство</a:t>
              </a:r>
              <a:endParaRPr lang="ru-RU" altLang="ru-RU" sz="2400" b="1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" name="Group 19"/>
          <p:cNvGrpSpPr>
            <a:grpSpLocks/>
          </p:cNvGrpSpPr>
          <p:nvPr/>
        </p:nvGrpSpPr>
        <p:grpSpPr bwMode="auto">
          <a:xfrm>
            <a:off x="711200" y="4572000"/>
            <a:ext cx="4267200" cy="762000"/>
            <a:chOff x="480" y="2160"/>
            <a:chExt cx="2016" cy="480"/>
          </a:xfrm>
        </p:grpSpPr>
        <p:sp>
          <p:nvSpPr>
            <p:cNvPr id="14354" name="Oval 20" descr="ф_серенький"/>
            <p:cNvSpPr>
              <a:spLocks noChangeArrowheads="1"/>
            </p:cNvSpPr>
            <p:nvPr/>
          </p:nvSpPr>
          <p:spPr bwMode="auto">
            <a:xfrm>
              <a:off x="480" y="2160"/>
              <a:ext cx="2016" cy="480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19050" algn="ctr">
              <a:solidFill>
                <a:srgbClr val="101000"/>
              </a:solidFill>
              <a:round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5" name="Text Box 21"/>
            <p:cNvSpPr txBox="1">
              <a:spLocks noChangeArrowheads="1"/>
            </p:cNvSpPr>
            <p:nvPr/>
          </p:nvSpPr>
          <p:spPr bwMode="auto">
            <a:xfrm>
              <a:off x="624" y="2246"/>
              <a:ext cx="1680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ru-RU" altLang="ru-RU" sz="2400" b="1" dirty="0">
                  <a:latin typeface="Arial" pitchFamily="34" charset="0"/>
                  <a:cs typeface="Arial" pitchFamily="34" charset="0"/>
                </a:rPr>
                <a:t>охота</a:t>
              </a:r>
            </a:p>
          </p:txBody>
        </p:sp>
      </p:grpSp>
      <p:sp>
        <p:nvSpPr>
          <p:cNvPr id="8214" name="AutoShape 22"/>
          <p:cNvSpPr>
            <a:spLocks/>
          </p:cNvSpPr>
          <p:nvPr/>
        </p:nvSpPr>
        <p:spPr bwMode="auto">
          <a:xfrm rot="-5400000">
            <a:off x="2717800" y="3409950"/>
            <a:ext cx="457200" cy="4267200"/>
          </a:xfrm>
          <a:prstGeom prst="lef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5" name="AutoShape 23"/>
          <p:cNvSpPr>
            <a:spLocks/>
          </p:cNvSpPr>
          <p:nvPr/>
        </p:nvSpPr>
        <p:spPr bwMode="auto">
          <a:xfrm rot="-5400000">
            <a:off x="9017000" y="3505200"/>
            <a:ext cx="457200" cy="4267200"/>
          </a:xfrm>
          <a:prstGeom prst="leftBrace">
            <a:avLst>
              <a:gd name="adj1" fmla="val 58333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>
            <a:outerShdw dist="28398" dir="3806097" algn="ctr" rotWithShape="0">
              <a:schemeClr val="bg2"/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463553" y="5795964"/>
            <a:ext cx="461644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460000"/>
                </a:solidFill>
                <a:latin typeface="Arial" pitchFamily="34" charset="0"/>
                <a:cs typeface="Arial" pitchFamily="34" charset="0"/>
              </a:rPr>
              <a:t>присваивающее хозяйство</a:t>
            </a:r>
          </a:p>
        </p:txBody>
      </p:sp>
      <p:sp>
        <p:nvSpPr>
          <p:cNvPr id="8219" name="AutoShape 27" descr="ф_серенький"/>
          <p:cNvSpPr>
            <a:spLocks noChangeArrowheads="1"/>
          </p:cNvSpPr>
          <p:nvPr/>
        </p:nvSpPr>
        <p:spPr bwMode="auto">
          <a:xfrm>
            <a:off x="4978400" y="5943600"/>
            <a:ext cx="2235200" cy="381000"/>
          </a:xfrm>
          <a:prstGeom prst="rightArrow">
            <a:avLst>
              <a:gd name="adj1" fmla="val 50000"/>
              <a:gd name="adj2" fmla="val 110000"/>
            </a:avLst>
          </a:prstGeom>
          <a:blipFill dpi="0" rotWithShape="1">
            <a:blip r:embed="rId6" cstate="print"/>
            <a:srcRect/>
            <a:stretch>
              <a:fillRect/>
            </a:stretch>
          </a:blipFill>
          <a:ln w="19050" algn="ctr">
            <a:solidFill>
              <a:srgbClr val="101000"/>
            </a:solidFill>
            <a:miter lim="800000"/>
            <a:headEnd/>
            <a:tailEnd/>
          </a:ln>
          <a:effectLst>
            <a:outerShdw dist="35921" dir="2700000" algn="ctr" rotWithShape="0">
              <a:schemeClr val="tx2">
                <a:alpha val="50000"/>
              </a:scheme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6908800" y="5791201"/>
            <a:ext cx="5283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2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производящее хозяйство</a:t>
            </a:r>
          </a:p>
        </p:txBody>
      </p:sp>
      <p:sp>
        <p:nvSpPr>
          <p:cNvPr id="26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8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2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8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8" grpId="0" animBg="1"/>
      <p:bldP spid="8199" grpId="0" animBg="1"/>
      <p:bldP spid="8207" grpId="0"/>
      <p:bldP spid="8214" grpId="0" animBg="1"/>
      <p:bldP spid="8215" grpId="0" animBg="1"/>
      <p:bldP spid="8217" grpId="0"/>
      <p:bldP spid="8219" grpId="0" animBg="1"/>
      <p:bldP spid="82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12227627" cy="9144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i="1" dirty="0" smtClean="0">
                <a:solidFill>
                  <a:srgbClr val="0070C0"/>
                </a:solidFill>
                <a:effectLst>
                  <a:outerShdw blurRad="88900" dist="203200" dir="15000000" sx="101000" sy="101000" kx="-1800000" algn="bl" rotWithShape="0">
                    <a:schemeClr val="accent6">
                      <a:lumMod val="20000"/>
                      <a:lumOff val="80000"/>
                      <a:alpha val="35000"/>
                    </a:schemeClr>
                  </a:outerShdw>
                </a:effectLst>
                <a:latin typeface="Arial" pitchFamily="34" charset="0"/>
                <a:cs typeface="Arial" pitchFamily="34" charset="0"/>
              </a:rPr>
              <a:t>Изобретения первобытных людей.</a:t>
            </a:r>
            <a:endParaRPr lang="ru-RU" b="1" i="1" dirty="0">
              <a:solidFill>
                <a:srgbClr val="0070C0"/>
              </a:solidFill>
              <a:effectLst>
                <a:outerShdw blurRad="88900" dist="203200" dir="15000000" sx="101000" sy="101000" kx="-1800000" algn="bl" rotWithShape="0">
                  <a:schemeClr val="accent6">
                    <a:lumMod val="20000"/>
                    <a:lumOff val="80000"/>
                    <a:alpha val="35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251" y="908720"/>
            <a:ext cx="11452397" cy="57150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Орудия труда;</a:t>
            </a:r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Приручение огня;</a:t>
            </a:r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Одежда;</a:t>
            </a:r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Жильё;</a:t>
            </a:r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Металлы;</a:t>
            </a:r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Посуда;</a:t>
            </a:r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Украшения;</a:t>
            </a:r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                                                             Оружие </a:t>
            </a:r>
          </a:p>
          <a:p>
            <a:pPr eaLnBrk="1" hangingPunct="1"/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 многое другое.</a:t>
            </a:r>
          </a:p>
        </p:txBody>
      </p:sp>
      <p:pic>
        <p:nvPicPr>
          <p:cNvPr id="5" name="Рисунок 4" descr="сканирование0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60096" y="1196752"/>
            <a:ext cx="4834128" cy="2414016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6" name="Рисунок 5" descr="19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199456" y="3284984"/>
            <a:ext cx="2400267" cy="250660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xmlns="" val="2978291831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ЗАДАНИЕ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822" y="337178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27921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Составьте кластер на тему: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«Образ жизни первобытных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людей».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559829" y="3645098"/>
            <a:ext cx="3552395" cy="10685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Составьте план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данной темы.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592280" y="3213087"/>
            <a:ext cx="3018413" cy="149947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Нарисуйте рисунок на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тему урока. 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556792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402699" y="1264810"/>
            <a:ext cx="1084788" cy="842125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17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0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1024014"/>
              <a:endParaRPr lang="en-US" dirty="0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447929" y="2060848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556792"/>
            <a:ext cx="1385387" cy="1151286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63352" y="1139560"/>
            <a:ext cx="7104112" cy="57184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Человек очень напоминал обезьяну.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 него было грубое лицо с широким приплюснутым носом, тяжёлая нижняя челюсть без подбородка, уходящий назад лоб.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Над бровями находился валик,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походка была прыгающая.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Жили группами – 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человеческим стадом.</a:t>
            </a:r>
          </a:p>
          <a:p>
            <a:pPr algn="ctr"/>
            <a:endParaRPr lang="ru-RU" sz="2400" b="1" dirty="0" smtClean="0">
              <a:solidFill>
                <a:srgbClr val="FF0000"/>
              </a:solidFill>
            </a:endParaRPr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4" name="Picture 8" descr="7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7392182" y="1052737"/>
            <a:ext cx="4588433" cy="5613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95400" y="4005064"/>
            <a:ext cx="103978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Только люди умели изготавливать орудия труда. Умение изготавливать орудия труда было главным отличием древнейших  людей от животных.</a:t>
            </a:r>
          </a:p>
          <a:p>
            <a:pPr>
              <a:spcBef>
                <a:spcPct val="20000"/>
              </a:spcBef>
              <a:buClr>
                <a:schemeClr val="hlink"/>
              </a:buClr>
              <a:buFont typeface="Wingdings" pitchFamily="2" charset="2"/>
              <a:buNone/>
            </a:pPr>
            <a:endParaRPr lang="ru-RU" sz="2000" dirty="0">
              <a:solidFill>
                <a:srgbClr val="66FF99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7" name="Picture 5" descr="14-1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5" y="980728"/>
            <a:ext cx="5207036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16118" y="1124800"/>
            <a:ext cx="4070359" cy="27744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99457" y="4725171"/>
            <a:ext cx="935008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Люди ели дикие ягоды и фрукты, и яйца птиц, ловили рыбу.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7" descr="6"/>
          <p:cNvPicPr>
            <a:picLocks noChangeAspect="1" noChangeArrowheads="1"/>
          </p:cNvPicPr>
          <p:nvPr/>
        </p:nvPicPr>
        <p:blipFill>
          <a:blip r:embed="rId2" cstate="print">
            <a:lum bright="-20000" contrast="20000"/>
          </a:blip>
          <a:srcRect/>
          <a:stretch>
            <a:fillRect/>
          </a:stretch>
        </p:blipFill>
        <p:spPr bwMode="auto">
          <a:xfrm>
            <a:off x="623392" y="908720"/>
            <a:ext cx="1085853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23595" y="5445224"/>
            <a:ext cx="9252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 </a:t>
            </a:r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Орудия труда первых людей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01_clip_image0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5360" y="1484836"/>
            <a:ext cx="2717800" cy="3686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t02_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87688" y="1700808"/>
            <a:ext cx="2286016" cy="1863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st02_0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07968" y="1628852"/>
            <a:ext cx="2476517" cy="1838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20" descr="Палка-копал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72299" y="1412776"/>
            <a:ext cx="167359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374814" y="4429185"/>
            <a:ext cx="1987275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Рубила из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гальки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91251" y="4214871"/>
            <a:ext cx="1547218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Ручные 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рубила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77267" y="4214871"/>
            <a:ext cx="1515864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Палка-</a:t>
            </a:r>
          </a:p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копалка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Рисунок 11" descr="club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0416481" y="1628800"/>
            <a:ext cx="1524011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0382314" y="4357695"/>
            <a:ext cx="1424493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Дубина</a:t>
            </a:r>
            <a:endParaRPr lang="ru-RU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6312057" y="1124744"/>
            <a:ext cx="5544617" cy="52565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Постепенно орудия труда, которые они делали, становились лучше и разнообразнее. При раскопках ученые находят остатки целых «мастерских» каменных орудий.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Рисунок 3" descr="evolution-primitive-m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1378" y="980728"/>
            <a:ext cx="5787047" cy="5614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07368" y="1196752"/>
            <a:ext cx="1097280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Обжигая на огне концы палок, охотники научились делать острые копья.</a:t>
            </a:r>
            <a:endParaRPr kumimoji="0" lang="ru-RU" sz="3600" b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4" name="Рисунок 3" descr="neanderthal-540x38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13" y="2492896"/>
            <a:ext cx="10240704" cy="4090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16945" y="143"/>
            <a:ext cx="12175067" cy="980586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endParaRPr lang="ru-RU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 ЖИЗНИ ПЕРВОБЫТНЫХ ЛЮДЕЙ</a:t>
            </a:r>
            <a:endParaRPr lang="ru-RU" sz="4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2155</TotalTime>
  <Words>858</Words>
  <Application>Microsoft Office PowerPoint</Application>
  <PresentationFormat>Произвольный</PresentationFormat>
  <Paragraphs>156</Paragraphs>
  <Slides>33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Тема Office</vt:lpstr>
      <vt:lpstr>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Изобретения первобытных людей.</vt:lpstr>
      <vt:lpstr>  ЗАДАНИЕ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Угрозы человечеству 2</dc:title>
  <dc:creator>Acer</dc:creator>
  <cp:lastModifiedBy>USER</cp:lastModifiedBy>
  <cp:revision>482</cp:revision>
  <dcterms:created xsi:type="dcterms:W3CDTF">2020-04-27T09:08:17Z</dcterms:created>
  <dcterms:modified xsi:type="dcterms:W3CDTF">2020-09-18T13:37:19Z</dcterms:modified>
</cp:coreProperties>
</file>