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66" r:id="rId2"/>
    <p:sldId id="502" r:id="rId3"/>
    <p:sldId id="503" r:id="rId4"/>
    <p:sldId id="504" r:id="rId5"/>
    <p:sldId id="505" r:id="rId6"/>
    <p:sldId id="506" r:id="rId7"/>
    <p:sldId id="521" r:id="rId8"/>
    <p:sldId id="522" r:id="rId9"/>
    <p:sldId id="553" r:id="rId10"/>
    <p:sldId id="523" r:id="rId11"/>
    <p:sldId id="524" r:id="rId12"/>
    <p:sldId id="551" r:id="rId13"/>
    <p:sldId id="555" r:id="rId14"/>
    <p:sldId id="525" r:id="rId15"/>
    <p:sldId id="526" r:id="rId16"/>
    <p:sldId id="527" r:id="rId17"/>
    <p:sldId id="528" r:id="rId18"/>
    <p:sldId id="559" r:id="rId19"/>
    <p:sldId id="529" r:id="rId20"/>
    <p:sldId id="561" r:id="rId21"/>
    <p:sldId id="563" r:id="rId22"/>
    <p:sldId id="530" r:id="rId23"/>
    <p:sldId id="565" r:id="rId24"/>
    <p:sldId id="531" r:id="rId25"/>
    <p:sldId id="569" r:id="rId26"/>
    <p:sldId id="535" r:id="rId27"/>
    <p:sldId id="567" r:id="rId28"/>
    <p:sldId id="536" r:id="rId29"/>
    <p:sldId id="537" r:id="rId30"/>
    <p:sldId id="538" r:id="rId31"/>
    <p:sldId id="539" r:id="rId32"/>
    <p:sldId id="571" r:id="rId33"/>
    <p:sldId id="573" r:id="rId34"/>
    <p:sldId id="543" r:id="rId35"/>
    <p:sldId id="544" r:id="rId36"/>
    <p:sldId id="545" r:id="rId37"/>
    <p:sldId id="547" r:id="rId38"/>
    <p:sldId id="549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 varScale="1">
        <p:scale>
          <a:sx n="99" d="100"/>
          <a:sy n="99" d="100"/>
        </p:scale>
        <p:origin x="-108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37BB3-CDA4-4142-B370-4F23C0B9590D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F493F2-9676-483C-B1C6-781DC8EE7C9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Египетский календарь</a:t>
          </a:r>
          <a:endParaRPr lang="ru-RU" sz="40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E7753314-F13B-4FF4-8DD9-31C596D5D66D}" type="parTrans" cxnId="{3F50A10F-C0B5-45E3-8AA3-636D636A9400}">
      <dgm:prSet/>
      <dgm:spPr/>
      <dgm:t>
        <a:bodyPr/>
        <a:lstStyle/>
        <a:p>
          <a:endParaRPr lang="ru-RU"/>
        </a:p>
      </dgm:t>
    </dgm:pt>
    <dgm:pt modelId="{A7516EFB-3083-4EDB-AA8E-56BEAED4A051}" type="sibTrans" cxnId="{3F50A10F-C0B5-45E3-8AA3-636D636A9400}">
      <dgm:prSet/>
      <dgm:spPr/>
      <dgm:t>
        <a:bodyPr/>
        <a:lstStyle/>
        <a:p>
          <a:endParaRPr lang="ru-RU"/>
        </a:p>
      </dgm:t>
    </dgm:pt>
    <dgm:pt modelId="{32AF4699-EA73-4FF9-B08F-490D35A33053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Год длился 365 дней. Составлял 12 месяцев по 30 дней + 5 дней отдыха.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5223C38-9FB6-43A9-9BCF-58B0D8619F9A}" type="parTrans" cxnId="{F771F289-6AA9-42C2-9248-E70FDE35250F}">
      <dgm:prSet/>
      <dgm:spPr/>
      <dgm:t>
        <a:bodyPr/>
        <a:lstStyle/>
        <a:p>
          <a:endParaRPr lang="ru-RU"/>
        </a:p>
      </dgm:t>
    </dgm:pt>
    <dgm:pt modelId="{934F1A61-8F27-45DC-A958-6C05C46C0097}" type="sibTrans" cxnId="{F771F289-6AA9-42C2-9248-E70FDE35250F}">
      <dgm:prSet/>
      <dgm:spPr/>
      <dgm:t>
        <a:bodyPr/>
        <a:lstStyle/>
        <a:p>
          <a:endParaRPr lang="ru-RU"/>
        </a:p>
      </dgm:t>
    </dgm:pt>
    <dgm:pt modelId="{D407E7DC-0957-4D4F-87DC-96653CDBA037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Месяцы  образовывали 4 сезона.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5DCC35-2964-43F4-A14C-FDC92D099B9C}" type="parTrans" cxnId="{AC27E8E0-CD35-4040-83A2-CF1CE0E81B43}">
      <dgm:prSet/>
      <dgm:spPr/>
      <dgm:t>
        <a:bodyPr/>
        <a:lstStyle/>
        <a:p>
          <a:endParaRPr lang="ru-RU"/>
        </a:p>
      </dgm:t>
    </dgm:pt>
    <dgm:pt modelId="{257176D1-7FE8-4BF9-B76B-C88ECDC60947}" type="sibTrans" cxnId="{AC27E8E0-CD35-4040-83A2-CF1CE0E81B43}">
      <dgm:prSet/>
      <dgm:spPr/>
      <dgm:t>
        <a:bodyPr/>
        <a:lstStyle/>
        <a:p>
          <a:endParaRPr lang="ru-RU"/>
        </a:p>
      </dgm:t>
    </dgm:pt>
    <dgm:pt modelId="{AD4B3B40-29A9-4F45-AB18-A9232C150BB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Древне -греческий календарь</a:t>
          </a:r>
          <a:endParaRPr lang="ru-RU" sz="40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77E4DD9C-A602-448E-8321-06AFC67A6C1E}" type="parTrans" cxnId="{619CF4DB-CE1A-416A-90A5-BD8155D4822B}">
      <dgm:prSet/>
      <dgm:spPr/>
      <dgm:t>
        <a:bodyPr/>
        <a:lstStyle/>
        <a:p>
          <a:endParaRPr lang="ru-RU"/>
        </a:p>
      </dgm:t>
    </dgm:pt>
    <dgm:pt modelId="{67B0744B-DF6D-4184-9EC1-4592951D27E7}" type="sibTrans" cxnId="{619CF4DB-CE1A-416A-90A5-BD8155D4822B}">
      <dgm:prSet/>
      <dgm:spPr/>
      <dgm:t>
        <a:bodyPr/>
        <a:lstStyle/>
        <a:p>
          <a:endParaRPr lang="ru-RU"/>
        </a:p>
      </dgm:t>
    </dgm:pt>
    <dgm:pt modelId="{090CAA78-2322-4460-A691-1E4E599A69C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Лунно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– солнечный. Начало года приходилось на лето.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44E87C4-E0E3-46B7-B122-EB3CD368B487}" type="parTrans" cxnId="{EE13B742-22B3-461F-915D-7D86B9BBAA60}">
      <dgm:prSet/>
      <dgm:spPr/>
      <dgm:t>
        <a:bodyPr/>
        <a:lstStyle/>
        <a:p>
          <a:endParaRPr lang="ru-RU"/>
        </a:p>
      </dgm:t>
    </dgm:pt>
    <dgm:pt modelId="{035D8840-3244-4C4C-A187-371B46C583AC}" type="sibTrans" cxnId="{EE13B742-22B3-461F-915D-7D86B9BBAA60}">
      <dgm:prSet/>
      <dgm:spPr/>
      <dgm:t>
        <a:bodyPr/>
        <a:lstStyle/>
        <a:p>
          <a:endParaRPr lang="ru-RU"/>
        </a:p>
      </dgm:t>
    </dgm:pt>
    <dgm:pt modelId="{DD11DE24-D833-41A6-A293-D9FE56F2632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второй половине 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III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летоисчисление от Олимпийских  игр.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10B3D9-BDFC-49DA-88AC-A5715C4E3A33}" type="parTrans" cxnId="{8F49ED89-C536-4A91-AD3E-946FD4B62B9E}">
      <dgm:prSet/>
      <dgm:spPr/>
      <dgm:t>
        <a:bodyPr/>
        <a:lstStyle/>
        <a:p>
          <a:endParaRPr lang="ru-RU"/>
        </a:p>
      </dgm:t>
    </dgm:pt>
    <dgm:pt modelId="{3FC7F76C-4F0B-4DC2-9152-797E460B6184}" type="sibTrans" cxnId="{8F49ED89-C536-4A91-AD3E-946FD4B62B9E}">
      <dgm:prSet/>
      <dgm:spPr/>
      <dgm:t>
        <a:bodyPr/>
        <a:lstStyle/>
        <a:p>
          <a:endParaRPr lang="ru-RU"/>
        </a:p>
      </dgm:t>
    </dgm:pt>
    <dgm:pt modelId="{6263B7C7-9B48-4949-B903-53DB9CFEE4F7}" type="pres">
      <dgm:prSet presAssocID="{BDC37BB3-CDA4-4142-B370-4F23C0B959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A6D51E-CFA9-4383-8DDA-837B680DACD3}" type="pres">
      <dgm:prSet presAssocID="{F9F493F2-9676-483C-B1C6-781DC8EE7C97}" presName="linNode" presStyleCnt="0"/>
      <dgm:spPr/>
    </dgm:pt>
    <dgm:pt modelId="{9D945BB3-F820-4F78-9F55-D20EBBE9445B}" type="pres">
      <dgm:prSet presAssocID="{F9F493F2-9676-483C-B1C6-781DC8EE7C9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C073E-BF50-40A5-B737-6C3F347A6E37}" type="pres">
      <dgm:prSet presAssocID="{F9F493F2-9676-483C-B1C6-781DC8EE7C9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F733F-A434-4B92-9363-D1A88EDB75AE}" type="pres">
      <dgm:prSet presAssocID="{A7516EFB-3083-4EDB-AA8E-56BEAED4A051}" presName="spacing" presStyleCnt="0"/>
      <dgm:spPr/>
    </dgm:pt>
    <dgm:pt modelId="{C73B2577-B50B-4FD6-8B1F-482BBDE364F1}" type="pres">
      <dgm:prSet presAssocID="{AD4B3B40-29A9-4F45-AB18-A9232C150BB6}" presName="linNode" presStyleCnt="0"/>
      <dgm:spPr/>
    </dgm:pt>
    <dgm:pt modelId="{AB910DBC-3B0B-413D-92BD-C5B0B763DC9F}" type="pres">
      <dgm:prSet presAssocID="{AD4B3B40-29A9-4F45-AB18-A9232C150BB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84B29-D31D-4455-9F4D-7CF12CB45025}" type="pres">
      <dgm:prSet presAssocID="{AD4B3B40-29A9-4F45-AB18-A9232C150BB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088AD-5C19-4B67-8E87-0DA206218B34}" type="presOf" srcId="{BDC37BB3-CDA4-4142-B370-4F23C0B9590D}" destId="{6263B7C7-9B48-4949-B903-53DB9CFEE4F7}" srcOrd="0" destOrd="0" presId="urn:microsoft.com/office/officeart/2005/8/layout/vList6"/>
    <dgm:cxn modelId="{AC27E8E0-CD35-4040-83A2-CF1CE0E81B43}" srcId="{F9F493F2-9676-483C-B1C6-781DC8EE7C97}" destId="{D407E7DC-0957-4D4F-87DC-96653CDBA037}" srcOrd="1" destOrd="0" parTransId="{365DCC35-2964-43F4-A14C-FDC92D099B9C}" sibTransId="{257176D1-7FE8-4BF9-B76B-C88ECDC60947}"/>
    <dgm:cxn modelId="{619CF4DB-CE1A-416A-90A5-BD8155D4822B}" srcId="{BDC37BB3-CDA4-4142-B370-4F23C0B9590D}" destId="{AD4B3B40-29A9-4F45-AB18-A9232C150BB6}" srcOrd="1" destOrd="0" parTransId="{77E4DD9C-A602-448E-8321-06AFC67A6C1E}" sibTransId="{67B0744B-DF6D-4184-9EC1-4592951D27E7}"/>
    <dgm:cxn modelId="{8F49ED89-C536-4A91-AD3E-946FD4B62B9E}" srcId="{AD4B3B40-29A9-4F45-AB18-A9232C150BB6}" destId="{DD11DE24-D833-41A6-A293-D9FE56F26327}" srcOrd="1" destOrd="0" parTransId="{2210B3D9-BDFC-49DA-88AC-A5715C4E3A33}" sibTransId="{3FC7F76C-4F0B-4DC2-9152-797E460B6184}"/>
    <dgm:cxn modelId="{AA018154-A65A-43B3-A757-378D8204AD00}" type="presOf" srcId="{D407E7DC-0957-4D4F-87DC-96653CDBA037}" destId="{BEAC073E-BF50-40A5-B737-6C3F347A6E37}" srcOrd="0" destOrd="1" presId="urn:microsoft.com/office/officeart/2005/8/layout/vList6"/>
    <dgm:cxn modelId="{EE13B742-22B3-461F-915D-7D86B9BBAA60}" srcId="{AD4B3B40-29A9-4F45-AB18-A9232C150BB6}" destId="{090CAA78-2322-4460-A691-1E4E599A69C1}" srcOrd="0" destOrd="0" parTransId="{C44E87C4-E0E3-46B7-B122-EB3CD368B487}" sibTransId="{035D8840-3244-4C4C-A187-371B46C583AC}"/>
    <dgm:cxn modelId="{3B1F73BC-FD7C-43C9-9BC7-C33B364153E6}" type="presOf" srcId="{F9F493F2-9676-483C-B1C6-781DC8EE7C97}" destId="{9D945BB3-F820-4F78-9F55-D20EBBE9445B}" srcOrd="0" destOrd="0" presId="urn:microsoft.com/office/officeart/2005/8/layout/vList6"/>
    <dgm:cxn modelId="{F771F289-6AA9-42C2-9248-E70FDE35250F}" srcId="{F9F493F2-9676-483C-B1C6-781DC8EE7C97}" destId="{32AF4699-EA73-4FF9-B08F-490D35A33053}" srcOrd="0" destOrd="0" parTransId="{35223C38-9FB6-43A9-9BCF-58B0D8619F9A}" sibTransId="{934F1A61-8F27-45DC-A958-6C05C46C0097}"/>
    <dgm:cxn modelId="{D147AB35-4CD5-468B-9A6C-CEB4012AC2CA}" type="presOf" srcId="{DD11DE24-D833-41A6-A293-D9FE56F26327}" destId="{B0D84B29-D31D-4455-9F4D-7CF12CB45025}" srcOrd="0" destOrd="1" presId="urn:microsoft.com/office/officeart/2005/8/layout/vList6"/>
    <dgm:cxn modelId="{840C8415-D18B-4ED3-9427-07CC8619F48B}" type="presOf" srcId="{32AF4699-EA73-4FF9-B08F-490D35A33053}" destId="{BEAC073E-BF50-40A5-B737-6C3F347A6E37}" srcOrd="0" destOrd="0" presId="urn:microsoft.com/office/officeart/2005/8/layout/vList6"/>
    <dgm:cxn modelId="{05C98C45-D109-45E1-BD7B-2DC1CE6A33D5}" type="presOf" srcId="{AD4B3B40-29A9-4F45-AB18-A9232C150BB6}" destId="{AB910DBC-3B0B-413D-92BD-C5B0B763DC9F}" srcOrd="0" destOrd="0" presId="urn:microsoft.com/office/officeart/2005/8/layout/vList6"/>
    <dgm:cxn modelId="{3F50A10F-C0B5-45E3-8AA3-636D636A9400}" srcId="{BDC37BB3-CDA4-4142-B370-4F23C0B9590D}" destId="{F9F493F2-9676-483C-B1C6-781DC8EE7C97}" srcOrd="0" destOrd="0" parTransId="{E7753314-F13B-4FF4-8DD9-31C596D5D66D}" sibTransId="{A7516EFB-3083-4EDB-AA8E-56BEAED4A051}"/>
    <dgm:cxn modelId="{0A3B90EE-9010-48DD-873A-2D10DFB49E4E}" type="presOf" srcId="{090CAA78-2322-4460-A691-1E4E599A69C1}" destId="{B0D84B29-D31D-4455-9F4D-7CF12CB45025}" srcOrd="0" destOrd="0" presId="urn:microsoft.com/office/officeart/2005/8/layout/vList6"/>
    <dgm:cxn modelId="{DB09DE6E-0B36-4DCB-A76C-5900FBA8B324}" type="presParOf" srcId="{6263B7C7-9B48-4949-B903-53DB9CFEE4F7}" destId="{C2A6D51E-CFA9-4383-8DDA-837B680DACD3}" srcOrd="0" destOrd="0" presId="urn:microsoft.com/office/officeart/2005/8/layout/vList6"/>
    <dgm:cxn modelId="{AC944CF4-CE15-427A-8543-95FB3AED477C}" type="presParOf" srcId="{C2A6D51E-CFA9-4383-8DDA-837B680DACD3}" destId="{9D945BB3-F820-4F78-9F55-D20EBBE9445B}" srcOrd="0" destOrd="0" presId="urn:microsoft.com/office/officeart/2005/8/layout/vList6"/>
    <dgm:cxn modelId="{57062D6A-AB6C-47F4-B72A-9B9449514692}" type="presParOf" srcId="{C2A6D51E-CFA9-4383-8DDA-837B680DACD3}" destId="{BEAC073E-BF50-40A5-B737-6C3F347A6E37}" srcOrd="1" destOrd="0" presId="urn:microsoft.com/office/officeart/2005/8/layout/vList6"/>
    <dgm:cxn modelId="{F29C0346-958A-4AAD-848D-137A6FEECB16}" type="presParOf" srcId="{6263B7C7-9B48-4949-B903-53DB9CFEE4F7}" destId="{A58F733F-A434-4B92-9363-D1A88EDB75AE}" srcOrd="1" destOrd="0" presId="urn:microsoft.com/office/officeart/2005/8/layout/vList6"/>
    <dgm:cxn modelId="{C09CCC79-0123-4309-8BE4-1BD654982B21}" type="presParOf" srcId="{6263B7C7-9B48-4949-B903-53DB9CFEE4F7}" destId="{C73B2577-B50B-4FD6-8B1F-482BBDE364F1}" srcOrd="2" destOrd="0" presId="urn:microsoft.com/office/officeart/2005/8/layout/vList6"/>
    <dgm:cxn modelId="{8CB232B2-BB88-457F-B795-2A0E13029FB5}" type="presParOf" srcId="{C73B2577-B50B-4FD6-8B1F-482BBDE364F1}" destId="{AB910DBC-3B0B-413D-92BD-C5B0B763DC9F}" srcOrd="0" destOrd="0" presId="urn:microsoft.com/office/officeart/2005/8/layout/vList6"/>
    <dgm:cxn modelId="{82B9199C-F33D-4E0F-8523-1AC36F4891FF}" type="presParOf" srcId="{C73B2577-B50B-4FD6-8B1F-482BBDE364F1}" destId="{B0D84B29-D31D-4455-9F4D-7CF12CB450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37BB3-CDA4-4142-B370-4F23C0B9590D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F493F2-9676-483C-B1C6-781DC8EE7C9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Юлианский календарь</a:t>
          </a:r>
          <a:endParaRPr lang="ru-RU" sz="40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E7753314-F13B-4FF4-8DD9-31C596D5D66D}" type="parTrans" cxnId="{3F50A10F-C0B5-45E3-8AA3-636D636A9400}">
      <dgm:prSet/>
      <dgm:spPr/>
      <dgm:t>
        <a:bodyPr/>
        <a:lstStyle/>
        <a:p>
          <a:endParaRPr lang="ru-RU"/>
        </a:p>
      </dgm:t>
    </dgm:pt>
    <dgm:pt modelId="{A7516EFB-3083-4EDB-AA8E-56BEAED4A051}" type="sibTrans" cxnId="{3F50A10F-C0B5-45E3-8AA3-636D636A9400}">
      <dgm:prSet/>
      <dgm:spPr/>
      <dgm:t>
        <a:bodyPr/>
        <a:lstStyle/>
        <a:p>
          <a:endParaRPr lang="ru-RU"/>
        </a:p>
      </dgm:t>
    </dgm:pt>
    <dgm:pt modelId="{32AF4699-EA73-4FF9-B08F-490D35A33053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Введен Цезарем                                      в 45 г. до н.э.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5223C38-9FB6-43A9-9BCF-58B0D8619F9A}" type="parTrans" cxnId="{F771F289-6AA9-42C2-9248-E70FDE35250F}">
      <dgm:prSet/>
      <dgm:spPr/>
      <dgm:t>
        <a:bodyPr/>
        <a:lstStyle/>
        <a:p>
          <a:endParaRPr lang="ru-RU"/>
        </a:p>
      </dgm:t>
    </dgm:pt>
    <dgm:pt modelId="{934F1A61-8F27-45DC-A958-6C05C46C0097}" type="sibTrans" cxnId="{F771F289-6AA9-42C2-9248-E70FDE35250F}">
      <dgm:prSet/>
      <dgm:spPr/>
      <dgm:t>
        <a:bodyPr/>
        <a:lstStyle/>
        <a:p>
          <a:endParaRPr lang="ru-RU"/>
        </a:p>
      </dgm:t>
    </dgm:pt>
    <dgm:pt modelId="{D407E7DC-0957-4D4F-87DC-96653CDBA037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Дает ошибку в 1 день за 128 лет.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5DCC35-2964-43F4-A14C-FDC92D099B9C}" type="parTrans" cxnId="{AC27E8E0-CD35-4040-83A2-CF1CE0E81B43}">
      <dgm:prSet/>
      <dgm:spPr/>
      <dgm:t>
        <a:bodyPr/>
        <a:lstStyle/>
        <a:p>
          <a:endParaRPr lang="ru-RU"/>
        </a:p>
      </dgm:t>
    </dgm:pt>
    <dgm:pt modelId="{257176D1-7FE8-4BF9-B76B-C88ECDC60947}" type="sibTrans" cxnId="{AC27E8E0-CD35-4040-83A2-CF1CE0E81B43}">
      <dgm:prSet/>
      <dgm:spPr/>
      <dgm:t>
        <a:bodyPr/>
        <a:lstStyle/>
        <a:p>
          <a:endParaRPr lang="ru-RU"/>
        </a:p>
      </dgm:t>
    </dgm:pt>
    <dgm:pt modelId="{AD4B3B40-29A9-4F45-AB18-A9232C150BB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Исламский календарь</a:t>
          </a:r>
          <a:endParaRPr lang="ru-RU" sz="40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77E4DD9C-A602-448E-8321-06AFC67A6C1E}" type="parTrans" cxnId="{619CF4DB-CE1A-416A-90A5-BD8155D4822B}">
      <dgm:prSet/>
      <dgm:spPr/>
      <dgm:t>
        <a:bodyPr/>
        <a:lstStyle/>
        <a:p>
          <a:endParaRPr lang="ru-RU"/>
        </a:p>
      </dgm:t>
    </dgm:pt>
    <dgm:pt modelId="{67B0744B-DF6D-4184-9EC1-4592951D27E7}" type="sibTrans" cxnId="{619CF4DB-CE1A-416A-90A5-BD8155D4822B}">
      <dgm:prSet/>
      <dgm:spPr/>
      <dgm:t>
        <a:bodyPr/>
        <a:lstStyle/>
        <a:p>
          <a:endParaRPr lang="ru-RU"/>
        </a:p>
      </dgm:t>
    </dgm:pt>
    <dgm:pt modelId="{090CAA78-2322-4460-A691-1E4E599A69C1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Лунный календарь.                       12 месяцев.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44E87C4-E0E3-46B7-B122-EB3CD368B487}" type="parTrans" cxnId="{EE13B742-22B3-461F-915D-7D86B9BBAA60}">
      <dgm:prSet/>
      <dgm:spPr/>
      <dgm:t>
        <a:bodyPr/>
        <a:lstStyle/>
        <a:p>
          <a:endParaRPr lang="ru-RU"/>
        </a:p>
      </dgm:t>
    </dgm:pt>
    <dgm:pt modelId="{035D8840-3244-4C4C-A187-371B46C583AC}" type="sibTrans" cxnId="{EE13B742-22B3-461F-915D-7D86B9BBAA60}">
      <dgm:prSet/>
      <dgm:spPr/>
      <dgm:t>
        <a:bodyPr/>
        <a:lstStyle/>
        <a:p>
          <a:endParaRPr lang="ru-RU"/>
        </a:p>
      </dgm:t>
    </dgm:pt>
    <dgm:pt modelId="{DD11DE24-D833-41A6-A293-D9FE56F26327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Неделя семидневная, день отдыха – пятница.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10B3D9-BDFC-49DA-88AC-A5715C4E3A33}" type="parTrans" cxnId="{8F49ED89-C536-4A91-AD3E-946FD4B62B9E}">
      <dgm:prSet/>
      <dgm:spPr/>
      <dgm:t>
        <a:bodyPr/>
        <a:lstStyle/>
        <a:p>
          <a:endParaRPr lang="ru-RU"/>
        </a:p>
      </dgm:t>
    </dgm:pt>
    <dgm:pt modelId="{3FC7F76C-4F0B-4DC2-9152-797E460B6184}" type="sibTrans" cxnId="{8F49ED89-C536-4A91-AD3E-946FD4B62B9E}">
      <dgm:prSet/>
      <dgm:spPr/>
      <dgm:t>
        <a:bodyPr/>
        <a:lstStyle/>
        <a:p>
          <a:endParaRPr lang="ru-RU"/>
        </a:p>
      </dgm:t>
    </dgm:pt>
    <dgm:pt modelId="{6263B7C7-9B48-4949-B903-53DB9CFEE4F7}" type="pres">
      <dgm:prSet presAssocID="{BDC37BB3-CDA4-4142-B370-4F23C0B959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A6D51E-CFA9-4383-8DDA-837B680DACD3}" type="pres">
      <dgm:prSet presAssocID="{F9F493F2-9676-483C-B1C6-781DC8EE7C97}" presName="linNode" presStyleCnt="0"/>
      <dgm:spPr/>
    </dgm:pt>
    <dgm:pt modelId="{9D945BB3-F820-4F78-9F55-D20EBBE9445B}" type="pres">
      <dgm:prSet presAssocID="{F9F493F2-9676-483C-B1C6-781DC8EE7C9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C073E-BF50-40A5-B737-6C3F347A6E37}" type="pres">
      <dgm:prSet presAssocID="{F9F493F2-9676-483C-B1C6-781DC8EE7C9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F733F-A434-4B92-9363-D1A88EDB75AE}" type="pres">
      <dgm:prSet presAssocID="{A7516EFB-3083-4EDB-AA8E-56BEAED4A051}" presName="spacing" presStyleCnt="0"/>
      <dgm:spPr/>
    </dgm:pt>
    <dgm:pt modelId="{C73B2577-B50B-4FD6-8B1F-482BBDE364F1}" type="pres">
      <dgm:prSet presAssocID="{AD4B3B40-29A9-4F45-AB18-A9232C150BB6}" presName="linNode" presStyleCnt="0"/>
      <dgm:spPr/>
    </dgm:pt>
    <dgm:pt modelId="{AB910DBC-3B0B-413D-92BD-C5B0B763DC9F}" type="pres">
      <dgm:prSet presAssocID="{AD4B3B40-29A9-4F45-AB18-A9232C150BB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84B29-D31D-4455-9F4D-7CF12CB45025}" type="pres">
      <dgm:prSet presAssocID="{AD4B3B40-29A9-4F45-AB18-A9232C150BB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1D2FE2-7BD7-4D3F-A9AC-ECED5BCD6864}" type="presOf" srcId="{BDC37BB3-CDA4-4142-B370-4F23C0B9590D}" destId="{6263B7C7-9B48-4949-B903-53DB9CFEE4F7}" srcOrd="0" destOrd="0" presId="urn:microsoft.com/office/officeart/2005/8/layout/vList6"/>
    <dgm:cxn modelId="{AC27E8E0-CD35-4040-83A2-CF1CE0E81B43}" srcId="{F9F493F2-9676-483C-B1C6-781DC8EE7C97}" destId="{D407E7DC-0957-4D4F-87DC-96653CDBA037}" srcOrd="1" destOrd="0" parTransId="{365DCC35-2964-43F4-A14C-FDC92D099B9C}" sibTransId="{257176D1-7FE8-4BF9-B76B-C88ECDC60947}"/>
    <dgm:cxn modelId="{619CF4DB-CE1A-416A-90A5-BD8155D4822B}" srcId="{BDC37BB3-CDA4-4142-B370-4F23C0B9590D}" destId="{AD4B3B40-29A9-4F45-AB18-A9232C150BB6}" srcOrd="1" destOrd="0" parTransId="{77E4DD9C-A602-448E-8321-06AFC67A6C1E}" sibTransId="{67B0744B-DF6D-4184-9EC1-4592951D27E7}"/>
    <dgm:cxn modelId="{8F49ED89-C536-4A91-AD3E-946FD4B62B9E}" srcId="{AD4B3B40-29A9-4F45-AB18-A9232C150BB6}" destId="{DD11DE24-D833-41A6-A293-D9FE56F26327}" srcOrd="1" destOrd="0" parTransId="{2210B3D9-BDFC-49DA-88AC-A5715C4E3A33}" sibTransId="{3FC7F76C-4F0B-4DC2-9152-797E460B6184}"/>
    <dgm:cxn modelId="{661264F4-4891-4A0E-A137-AACC933C39B1}" type="presOf" srcId="{F9F493F2-9676-483C-B1C6-781DC8EE7C97}" destId="{9D945BB3-F820-4F78-9F55-D20EBBE9445B}" srcOrd="0" destOrd="0" presId="urn:microsoft.com/office/officeart/2005/8/layout/vList6"/>
    <dgm:cxn modelId="{3608040A-B5A8-4099-9CBB-058D5B6D319B}" type="presOf" srcId="{32AF4699-EA73-4FF9-B08F-490D35A33053}" destId="{BEAC073E-BF50-40A5-B737-6C3F347A6E37}" srcOrd="0" destOrd="0" presId="urn:microsoft.com/office/officeart/2005/8/layout/vList6"/>
    <dgm:cxn modelId="{EE13B742-22B3-461F-915D-7D86B9BBAA60}" srcId="{AD4B3B40-29A9-4F45-AB18-A9232C150BB6}" destId="{090CAA78-2322-4460-A691-1E4E599A69C1}" srcOrd="0" destOrd="0" parTransId="{C44E87C4-E0E3-46B7-B122-EB3CD368B487}" sibTransId="{035D8840-3244-4C4C-A187-371B46C583AC}"/>
    <dgm:cxn modelId="{F771F289-6AA9-42C2-9248-E70FDE35250F}" srcId="{F9F493F2-9676-483C-B1C6-781DC8EE7C97}" destId="{32AF4699-EA73-4FF9-B08F-490D35A33053}" srcOrd="0" destOrd="0" parTransId="{35223C38-9FB6-43A9-9BCF-58B0D8619F9A}" sibTransId="{934F1A61-8F27-45DC-A958-6C05C46C0097}"/>
    <dgm:cxn modelId="{2F8F1E9A-8766-4395-BD83-C6A207BDCD72}" type="presOf" srcId="{D407E7DC-0957-4D4F-87DC-96653CDBA037}" destId="{BEAC073E-BF50-40A5-B737-6C3F347A6E37}" srcOrd="0" destOrd="1" presId="urn:microsoft.com/office/officeart/2005/8/layout/vList6"/>
    <dgm:cxn modelId="{DF67B7CC-5BCA-47C7-98CF-9EAECCE3EDAC}" type="presOf" srcId="{AD4B3B40-29A9-4F45-AB18-A9232C150BB6}" destId="{AB910DBC-3B0B-413D-92BD-C5B0B763DC9F}" srcOrd="0" destOrd="0" presId="urn:microsoft.com/office/officeart/2005/8/layout/vList6"/>
    <dgm:cxn modelId="{6720C98E-54D8-407F-857B-578910DF2BA0}" type="presOf" srcId="{DD11DE24-D833-41A6-A293-D9FE56F26327}" destId="{B0D84B29-D31D-4455-9F4D-7CF12CB45025}" srcOrd="0" destOrd="1" presId="urn:microsoft.com/office/officeart/2005/8/layout/vList6"/>
    <dgm:cxn modelId="{3F50A10F-C0B5-45E3-8AA3-636D636A9400}" srcId="{BDC37BB3-CDA4-4142-B370-4F23C0B9590D}" destId="{F9F493F2-9676-483C-B1C6-781DC8EE7C97}" srcOrd="0" destOrd="0" parTransId="{E7753314-F13B-4FF4-8DD9-31C596D5D66D}" sibTransId="{A7516EFB-3083-4EDB-AA8E-56BEAED4A051}"/>
    <dgm:cxn modelId="{FF6F0A9D-6355-4E15-88E7-663CAFC6DE01}" type="presOf" srcId="{090CAA78-2322-4460-A691-1E4E599A69C1}" destId="{B0D84B29-D31D-4455-9F4D-7CF12CB45025}" srcOrd="0" destOrd="0" presId="urn:microsoft.com/office/officeart/2005/8/layout/vList6"/>
    <dgm:cxn modelId="{0E6ADC45-AB6A-490C-8DC3-343D615CED69}" type="presParOf" srcId="{6263B7C7-9B48-4949-B903-53DB9CFEE4F7}" destId="{C2A6D51E-CFA9-4383-8DDA-837B680DACD3}" srcOrd="0" destOrd="0" presId="urn:microsoft.com/office/officeart/2005/8/layout/vList6"/>
    <dgm:cxn modelId="{E8D01FF9-C479-404A-965B-EB801B8D4E5F}" type="presParOf" srcId="{C2A6D51E-CFA9-4383-8DDA-837B680DACD3}" destId="{9D945BB3-F820-4F78-9F55-D20EBBE9445B}" srcOrd="0" destOrd="0" presId="urn:microsoft.com/office/officeart/2005/8/layout/vList6"/>
    <dgm:cxn modelId="{60C2FCBB-BC50-4B9D-8805-5865A4C029E1}" type="presParOf" srcId="{C2A6D51E-CFA9-4383-8DDA-837B680DACD3}" destId="{BEAC073E-BF50-40A5-B737-6C3F347A6E37}" srcOrd="1" destOrd="0" presId="urn:microsoft.com/office/officeart/2005/8/layout/vList6"/>
    <dgm:cxn modelId="{5DF66B2C-0D2C-47AD-8C86-DC3F0295E02E}" type="presParOf" srcId="{6263B7C7-9B48-4949-B903-53DB9CFEE4F7}" destId="{A58F733F-A434-4B92-9363-D1A88EDB75AE}" srcOrd="1" destOrd="0" presId="urn:microsoft.com/office/officeart/2005/8/layout/vList6"/>
    <dgm:cxn modelId="{8D4E4D6A-EF95-4151-B85A-A56FDB0BEC77}" type="presParOf" srcId="{6263B7C7-9B48-4949-B903-53DB9CFEE4F7}" destId="{C73B2577-B50B-4FD6-8B1F-482BBDE364F1}" srcOrd="2" destOrd="0" presId="urn:microsoft.com/office/officeart/2005/8/layout/vList6"/>
    <dgm:cxn modelId="{37709E2E-D223-4E95-9AC0-310842A00CE8}" type="presParOf" srcId="{C73B2577-B50B-4FD6-8B1F-482BBDE364F1}" destId="{AB910DBC-3B0B-413D-92BD-C5B0B763DC9F}" srcOrd="0" destOrd="0" presId="urn:microsoft.com/office/officeart/2005/8/layout/vList6"/>
    <dgm:cxn modelId="{F420A523-B492-43DE-B87A-DF5C61FB3256}" type="presParOf" srcId="{C73B2577-B50B-4FD6-8B1F-482BBDE364F1}" destId="{B0D84B29-D31D-4455-9F4D-7CF12CB450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A5DF2-BAB0-4681-BF39-87C22855AC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D4BDFC-961E-4984-B4A7-5587A400015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Слово «календарь» пришло к нам от древних римлян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402596CD-254C-4E5E-BA25-FAB7B2CE15BE}" type="parTrans" cxnId="{B9B2356B-0BA3-47EE-978C-7E4E6A6A25A3}">
      <dgm:prSet/>
      <dgm:spPr/>
      <dgm:t>
        <a:bodyPr/>
        <a:lstStyle/>
        <a:p>
          <a:endParaRPr lang="ru-RU"/>
        </a:p>
      </dgm:t>
    </dgm:pt>
    <dgm:pt modelId="{DC019EE3-A840-46F0-A75F-09F258A8D9A3}" type="sibTrans" cxnId="{B9B2356B-0BA3-47EE-978C-7E4E6A6A25A3}">
      <dgm:prSet/>
      <dgm:spPr/>
      <dgm:t>
        <a:bodyPr/>
        <a:lstStyle/>
        <a:p>
          <a:endParaRPr lang="ru-RU"/>
        </a:p>
      </dgm:t>
    </dgm:pt>
    <dgm:pt modelId="{8CD70578-EB3A-4B03-8572-079D8A1A85F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Оно произошло от латинских слов - провозглашать и долговая книга.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048E58C-E402-4C89-BF39-0015119E39DE}" type="parTrans" cxnId="{F0CB86EE-E1A1-40A2-AD43-DF2BB5911E5B}">
      <dgm:prSet/>
      <dgm:spPr/>
      <dgm:t>
        <a:bodyPr/>
        <a:lstStyle/>
        <a:p>
          <a:endParaRPr lang="ru-RU"/>
        </a:p>
      </dgm:t>
    </dgm:pt>
    <dgm:pt modelId="{2ACB57C5-A945-48B0-B3D0-D41D5AFF96AA}" type="sibTrans" cxnId="{F0CB86EE-E1A1-40A2-AD43-DF2BB5911E5B}">
      <dgm:prSet/>
      <dgm:spPr/>
      <dgm:t>
        <a:bodyPr/>
        <a:lstStyle/>
        <a:p>
          <a:endParaRPr lang="ru-RU"/>
        </a:p>
      </dgm:t>
    </dgm:pt>
    <dgm:pt modelId="{29BBDD98-650F-44BC-B27A-AD051EC71D5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Календарь - система счисления больших промежутков времени.</a:t>
          </a:r>
        </a:p>
      </dgm:t>
    </dgm:pt>
    <dgm:pt modelId="{EC10ED0B-F7ED-466F-A3E9-02C9495B347E}" type="parTrans" cxnId="{C5F87673-0517-4642-A89D-0922C4C33CC9}">
      <dgm:prSet/>
      <dgm:spPr/>
      <dgm:t>
        <a:bodyPr/>
        <a:lstStyle/>
        <a:p>
          <a:endParaRPr lang="ru-RU"/>
        </a:p>
      </dgm:t>
    </dgm:pt>
    <dgm:pt modelId="{C0600C5F-7EC5-464C-A56A-34BBD5D19180}" type="sibTrans" cxnId="{C5F87673-0517-4642-A89D-0922C4C33CC9}">
      <dgm:prSet/>
      <dgm:spPr/>
      <dgm:t>
        <a:bodyPr/>
        <a:lstStyle/>
        <a:p>
          <a:endParaRPr lang="ru-RU"/>
        </a:p>
      </dgm:t>
    </dgm:pt>
    <dgm:pt modelId="{ED31221F-8833-4B45-9617-A47A435976A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Различные виды календарей.</a:t>
          </a:r>
          <a:endParaRPr lang="ru-RU" sz="2800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BF76FB-9EC1-4C92-91CF-52CEE8CFCD48}" type="parTrans" cxnId="{CB2BE90E-AAC9-4A71-AE31-F77B65296AC7}">
      <dgm:prSet/>
      <dgm:spPr/>
      <dgm:t>
        <a:bodyPr/>
        <a:lstStyle/>
        <a:p>
          <a:endParaRPr lang="ru-RU"/>
        </a:p>
      </dgm:t>
    </dgm:pt>
    <dgm:pt modelId="{0C1811EF-4079-450F-9AB0-CA51AAF9A2E5}" type="sibTrans" cxnId="{CB2BE90E-AAC9-4A71-AE31-F77B65296AC7}">
      <dgm:prSet/>
      <dgm:spPr/>
      <dgm:t>
        <a:bodyPr/>
        <a:lstStyle/>
        <a:p>
          <a:endParaRPr lang="ru-RU"/>
        </a:p>
      </dgm:t>
    </dgm:pt>
    <dgm:pt modelId="{B349C48D-4F20-4CA3-A2B0-76835968C4D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Каждый месяц  календаря имеет знак зодиака.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8F70620-5356-44B7-BAE5-A499F455AD25}" type="parTrans" cxnId="{62C96268-8D76-4E6D-BDA1-EA5B26B6D397}">
      <dgm:prSet/>
      <dgm:spPr/>
      <dgm:t>
        <a:bodyPr/>
        <a:lstStyle/>
        <a:p>
          <a:endParaRPr lang="ru-RU"/>
        </a:p>
      </dgm:t>
    </dgm:pt>
    <dgm:pt modelId="{44A39A6B-6063-4F26-A6E5-960B274D7F59}" type="sibTrans" cxnId="{62C96268-8D76-4E6D-BDA1-EA5B26B6D397}">
      <dgm:prSet/>
      <dgm:spPr/>
      <dgm:t>
        <a:bodyPr/>
        <a:lstStyle/>
        <a:p>
          <a:endParaRPr lang="ru-RU"/>
        </a:p>
      </dgm:t>
    </dgm:pt>
    <dgm:pt modelId="{B801C9E4-C94B-4AEE-90A8-74D82E87F9B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После реформы 1 января 7208 г считать 1 января 1700 г. Начал выпуск ежегодных гражданских календарей.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7AC6B1A-9157-4268-B72A-AFF9AECD9488}" type="parTrans" cxnId="{0C314E0B-2503-4C8B-94BD-98783BC7ADCD}">
      <dgm:prSet/>
      <dgm:spPr/>
      <dgm:t>
        <a:bodyPr/>
        <a:lstStyle/>
        <a:p>
          <a:endParaRPr lang="ru-RU"/>
        </a:p>
      </dgm:t>
    </dgm:pt>
    <dgm:pt modelId="{E1755E57-3DB8-4D63-BDA7-EC1BCA460255}" type="sibTrans" cxnId="{0C314E0B-2503-4C8B-94BD-98783BC7ADCD}">
      <dgm:prSet/>
      <dgm:spPr/>
      <dgm:t>
        <a:bodyPr/>
        <a:lstStyle/>
        <a:p>
          <a:endParaRPr lang="ru-RU"/>
        </a:p>
      </dgm:t>
    </dgm:pt>
    <dgm:pt modelId="{581F5D5D-934B-4237-A7F4-2E43682AE493}" type="pres">
      <dgm:prSet presAssocID="{5AEA5DF2-BAB0-4681-BF39-87C22855AC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9944F2-E7B5-43A4-9563-5937A274237F}" type="pres">
      <dgm:prSet presAssocID="{5AEA5DF2-BAB0-4681-BF39-87C22855AC29}" presName="Name1" presStyleCnt="0"/>
      <dgm:spPr/>
      <dgm:t>
        <a:bodyPr/>
        <a:lstStyle/>
        <a:p>
          <a:endParaRPr lang="ru-RU"/>
        </a:p>
      </dgm:t>
    </dgm:pt>
    <dgm:pt modelId="{D567C730-DD68-46E1-A22A-F176D2A2CC66}" type="pres">
      <dgm:prSet presAssocID="{5AEA5DF2-BAB0-4681-BF39-87C22855AC29}" presName="cycle" presStyleCnt="0"/>
      <dgm:spPr/>
      <dgm:t>
        <a:bodyPr/>
        <a:lstStyle/>
        <a:p>
          <a:endParaRPr lang="ru-RU"/>
        </a:p>
      </dgm:t>
    </dgm:pt>
    <dgm:pt modelId="{A947C46B-5867-4BC9-AC38-E6C9A369784B}" type="pres">
      <dgm:prSet presAssocID="{5AEA5DF2-BAB0-4681-BF39-87C22855AC29}" presName="srcNode" presStyleLbl="node1" presStyleIdx="0" presStyleCnt="6"/>
      <dgm:spPr/>
      <dgm:t>
        <a:bodyPr/>
        <a:lstStyle/>
        <a:p>
          <a:endParaRPr lang="ru-RU"/>
        </a:p>
      </dgm:t>
    </dgm:pt>
    <dgm:pt modelId="{4A1618EA-520F-43B1-93E8-4B42C32CC5B3}" type="pres">
      <dgm:prSet presAssocID="{5AEA5DF2-BAB0-4681-BF39-87C22855AC29}" presName="conn" presStyleLbl="parChTrans1D2" presStyleIdx="0" presStyleCnt="1"/>
      <dgm:spPr/>
      <dgm:t>
        <a:bodyPr/>
        <a:lstStyle/>
        <a:p>
          <a:endParaRPr lang="ru-RU"/>
        </a:p>
      </dgm:t>
    </dgm:pt>
    <dgm:pt modelId="{2A6841A8-B287-4420-83C0-236A8FC65C88}" type="pres">
      <dgm:prSet presAssocID="{5AEA5DF2-BAB0-4681-BF39-87C22855AC29}" presName="extraNode" presStyleLbl="node1" presStyleIdx="0" presStyleCnt="6"/>
      <dgm:spPr/>
      <dgm:t>
        <a:bodyPr/>
        <a:lstStyle/>
        <a:p>
          <a:endParaRPr lang="ru-RU"/>
        </a:p>
      </dgm:t>
    </dgm:pt>
    <dgm:pt modelId="{86E7A872-48A4-4919-8E3D-ABD06DE8A46D}" type="pres">
      <dgm:prSet presAssocID="{5AEA5DF2-BAB0-4681-BF39-87C22855AC29}" presName="dstNode" presStyleLbl="node1" presStyleIdx="0" presStyleCnt="6"/>
      <dgm:spPr/>
      <dgm:t>
        <a:bodyPr/>
        <a:lstStyle/>
        <a:p>
          <a:endParaRPr lang="ru-RU"/>
        </a:p>
      </dgm:t>
    </dgm:pt>
    <dgm:pt modelId="{AE2E0BAB-0D3F-468D-8886-FA1976F6F373}" type="pres">
      <dgm:prSet presAssocID="{F5D4BDFC-961E-4984-B4A7-5587A400015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05F86-8E3C-421C-82A6-6EFF04F1D676}" type="pres">
      <dgm:prSet presAssocID="{F5D4BDFC-961E-4984-B4A7-5587A4000157}" presName="accent_1" presStyleCnt="0"/>
      <dgm:spPr/>
      <dgm:t>
        <a:bodyPr/>
        <a:lstStyle/>
        <a:p>
          <a:endParaRPr lang="ru-RU"/>
        </a:p>
      </dgm:t>
    </dgm:pt>
    <dgm:pt modelId="{CBF2B214-68F4-409B-9590-C65D1C84A25E}" type="pres">
      <dgm:prSet presAssocID="{F5D4BDFC-961E-4984-B4A7-5587A4000157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3D78F7C0-A1F8-4316-BE97-69EEF5815DF9}" type="pres">
      <dgm:prSet presAssocID="{8CD70578-EB3A-4B03-8572-079D8A1A85F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4D13-CD15-4A60-8F11-7E655EB7A29D}" type="pres">
      <dgm:prSet presAssocID="{8CD70578-EB3A-4B03-8572-079D8A1A85F4}" presName="accent_2" presStyleCnt="0"/>
      <dgm:spPr/>
      <dgm:t>
        <a:bodyPr/>
        <a:lstStyle/>
        <a:p>
          <a:endParaRPr lang="ru-RU"/>
        </a:p>
      </dgm:t>
    </dgm:pt>
    <dgm:pt modelId="{D1E44DFB-321A-4890-A565-2E94A49A6D26}" type="pres">
      <dgm:prSet presAssocID="{8CD70578-EB3A-4B03-8572-079D8A1A85F4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9100D6D6-D597-400F-A2C0-3CCC471A666C}" type="pres">
      <dgm:prSet presAssocID="{29BBDD98-650F-44BC-B27A-AD051EC71D5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21A2B-2B47-4B66-84DA-D4479076EB05}" type="pres">
      <dgm:prSet presAssocID="{29BBDD98-650F-44BC-B27A-AD051EC71D5A}" presName="accent_3" presStyleCnt="0"/>
      <dgm:spPr/>
      <dgm:t>
        <a:bodyPr/>
        <a:lstStyle/>
        <a:p>
          <a:endParaRPr lang="ru-RU"/>
        </a:p>
      </dgm:t>
    </dgm:pt>
    <dgm:pt modelId="{86FE0FE5-BDD0-4E30-BD12-0C0E47FD9082}" type="pres">
      <dgm:prSet presAssocID="{29BBDD98-650F-44BC-B27A-AD051EC71D5A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D017D1E8-5415-4968-BBEC-D1AD686B6D5A}" type="pres">
      <dgm:prSet presAssocID="{ED31221F-8833-4B45-9617-A47A435976A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B95AB-223F-4882-A8C0-D6335A03FC7B}" type="pres">
      <dgm:prSet presAssocID="{ED31221F-8833-4B45-9617-A47A435976A0}" presName="accent_4" presStyleCnt="0"/>
      <dgm:spPr/>
      <dgm:t>
        <a:bodyPr/>
        <a:lstStyle/>
        <a:p>
          <a:endParaRPr lang="ru-RU"/>
        </a:p>
      </dgm:t>
    </dgm:pt>
    <dgm:pt modelId="{D527AA0E-56B0-405B-BB43-9873A981CBAF}" type="pres">
      <dgm:prSet presAssocID="{ED31221F-8833-4B45-9617-A47A435976A0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17298035-2FBA-4E02-82D3-7995CA367B33}" type="pres">
      <dgm:prSet presAssocID="{B349C48D-4F20-4CA3-A2B0-76835968C4D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2091-F361-4289-A22A-F83E309849B4}" type="pres">
      <dgm:prSet presAssocID="{B349C48D-4F20-4CA3-A2B0-76835968C4D6}" presName="accent_5" presStyleCnt="0"/>
      <dgm:spPr/>
      <dgm:t>
        <a:bodyPr/>
        <a:lstStyle/>
        <a:p>
          <a:endParaRPr lang="ru-RU"/>
        </a:p>
      </dgm:t>
    </dgm:pt>
    <dgm:pt modelId="{2FE2698E-CF56-4033-9A48-350D0052B287}" type="pres">
      <dgm:prSet presAssocID="{B349C48D-4F20-4CA3-A2B0-76835968C4D6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C26390B8-39DD-4928-9E79-EF0467EABAA5}" type="pres">
      <dgm:prSet presAssocID="{B801C9E4-C94B-4AEE-90A8-74D82E87F9B4}" presName="text_6" presStyleLbl="node1" presStyleIdx="5" presStyleCnt="6" custScaleY="109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414A2-FA66-4FC4-AEFC-CAFBBD0F05ED}" type="pres">
      <dgm:prSet presAssocID="{B801C9E4-C94B-4AEE-90A8-74D82E87F9B4}" presName="accent_6" presStyleCnt="0"/>
      <dgm:spPr/>
      <dgm:t>
        <a:bodyPr/>
        <a:lstStyle/>
        <a:p>
          <a:endParaRPr lang="ru-RU"/>
        </a:p>
      </dgm:t>
    </dgm:pt>
    <dgm:pt modelId="{65F7DD86-677D-4641-BD71-92B2743B92F9}" type="pres">
      <dgm:prSet presAssocID="{B801C9E4-C94B-4AEE-90A8-74D82E87F9B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18F779C2-8FD8-496A-ABCE-E7C4019DEBD4}" type="presOf" srcId="{B349C48D-4F20-4CA3-A2B0-76835968C4D6}" destId="{17298035-2FBA-4E02-82D3-7995CA367B33}" srcOrd="0" destOrd="0" presId="urn:microsoft.com/office/officeart/2008/layout/VerticalCurvedList"/>
    <dgm:cxn modelId="{751043D1-D8DE-417A-83BD-543930BFD7BF}" type="presOf" srcId="{29BBDD98-650F-44BC-B27A-AD051EC71D5A}" destId="{9100D6D6-D597-400F-A2C0-3CCC471A666C}" srcOrd="0" destOrd="0" presId="urn:microsoft.com/office/officeart/2008/layout/VerticalCurvedList"/>
    <dgm:cxn modelId="{79CE2E37-DE5B-4D42-ACDD-FD9D0488A737}" type="presOf" srcId="{8CD70578-EB3A-4B03-8572-079D8A1A85F4}" destId="{3D78F7C0-A1F8-4316-BE97-69EEF5815DF9}" srcOrd="0" destOrd="0" presId="urn:microsoft.com/office/officeart/2008/layout/VerticalCurvedList"/>
    <dgm:cxn modelId="{F0CB86EE-E1A1-40A2-AD43-DF2BB5911E5B}" srcId="{5AEA5DF2-BAB0-4681-BF39-87C22855AC29}" destId="{8CD70578-EB3A-4B03-8572-079D8A1A85F4}" srcOrd="1" destOrd="0" parTransId="{7048E58C-E402-4C89-BF39-0015119E39DE}" sibTransId="{2ACB57C5-A945-48B0-B3D0-D41D5AFF96AA}"/>
    <dgm:cxn modelId="{CB2BE90E-AAC9-4A71-AE31-F77B65296AC7}" srcId="{5AEA5DF2-BAB0-4681-BF39-87C22855AC29}" destId="{ED31221F-8833-4B45-9617-A47A435976A0}" srcOrd="3" destOrd="0" parTransId="{65BF76FB-9EC1-4C92-91CF-52CEE8CFCD48}" sibTransId="{0C1811EF-4079-450F-9AB0-CA51AAF9A2E5}"/>
    <dgm:cxn modelId="{92630A63-E4BD-4B85-86DA-8B656AF8787E}" type="presOf" srcId="{F5D4BDFC-961E-4984-B4A7-5587A4000157}" destId="{AE2E0BAB-0D3F-468D-8886-FA1976F6F373}" srcOrd="0" destOrd="0" presId="urn:microsoft.com/office/officeart/2008/layout/VerticalCurvedList"/>
    <dgm:cxn modelId="{C5F87673-0517-4642-A89D-0922C4C33CC9}" srcId="{5AEA5DF2-BAB0-4681-BF39-87C22855AC29}" destId="{29BBDD98-650F-44BC-B27A-AD051EC71D5A}" srcOrd="2" destOrd="0" parTransId="{EC10ED0B-F7ED-466F-A3E9-02C9495B347E}" sibTransId="{C0600C5F-7EC5-464C-A56A-34BBD5D19180}"/>
    <dgm:cxn modelId="{D882FA80-60DF-42E3-96C0-C591BF37AA6B}" type="presOf" srcId="{B801C9E4-C94B-4AEE-90A8-74D82E87F9B4}" destId="{C26390B8-39DD-4928-9E79-EF0467EABAA5}" srcOrd="0" destOrd="0" presId="urn:microsoft.com/office/officeart/2008/layout/VerticalCurvedList"/>
    <dgm:cxn modelId="{0C314E0B-2503-4C8B-94BD-98783BC7ADCD}" srcId="{5AEA5DF2-BAB0-4681-BF39-87C22855AC29}" destId="{B801C9E4-C94B-4AEE-90A8-74D82E87F9B4}" srcOrd="5" destOrd="0" parTransId="{47AC6B1A-9157-4268-B72A-AFF9AECD9488}" sibTransId="{E1755E57-3DB8-4D63-BDA7-EC1BCA460255}"/>
    <dgm:cxn modelId="{4424F7A2-F03E-4B06-8AD8-560AC4834F3D}" type="presOf" srcId="{5AEA5DF2-BAB0-4681-BF39-87C22855AC29}" destId="{581F5D5D-934B-4237-A7F4-2E43682AE493}" srcOrd="0" destOrd="0" presId="urn:microsoft.com/office/officeart/2008/layout/VerticalCurvedList"/>
    <dgm:cxn modelId="{E83580E2-8546-416B-9892-A06C398972DB}" type="presOf" srcId="{ED31221F-8833-4B45-9617-A47A435976A0}" destId="{D017D1E8-5415-4968-BBEC-D1AD686B6D5A}" srcOrd="0" destOrd="0" presId="urn:microsoft.com/office/officeart/2008/layout/VerticalCurvedList"/>
    <dgm:cxn modelId="{B9B2356B-0BA3-47EE-978C-7E4E6A6A25A3}" srcId="{5AEA5DF2-BAB0-4681-BF39-87C22855AC29}" destId="{F5D4BDFC-961E-4984-B4A7-5587A4000157}" srcOrd="0" destOrd="0" parTransId="{402596CD-254C-4E5E-BA25-FAB7B2CE15BE}" sibTransId="{DC019EE3-A840-46F0-A75F-09F258A8D9A3}"/>
    <dgm:cxn modelId="{62C96268-8D76-4E6D-BDA1-EA5B26B6D397}" srcId="{5AEA5DF2-BAB0-4681-BF39-87C22855AC29}" destId="{B349C48D-4F20-4CA3-A2B0-76835968C4D6}" srcOrd="4" destOrd="0" parTransId="{78F70620-5356-44B7-BAE5-A499F455AD25}" sibTransId="{44A39A6B-6063-4F26-A6E5-960B274D7F59}"/>
    <dgm:cxn modelId="{534C6474-D8C0-4676-99B2-967D5E7CFC10}" type="presOf" srcId="{DC019EE3-A840-46F0-A75F-09F258A8D9A3}" destId="{4A1618EA-520F-43B1-93E8-4B42C32CC5B3}" srcOrd="0" destOrd="0" presId="urn:microsoft.com/office/officeart/2008/layout/VerticalCurvedList"/>
    <dgm:cxn modelId="{E37EA6F2-DE2A-4D1B-9C4F-20864004AF10}" type="presParOf" srcId="{581F5D5D-934B-4237-A7F4-2E43682AE493}" destId="{619944F2-E7B5-43A4-9563-5937A274237F}" srcOrd="0" destOrd="0" presId="urn:microsoft.com/office/officeart/2008/layout/VerticalCurvedList"/>
    <dgm:cxn modelId="{8C591ED2-5A5F-4202-853C-C49BFBBBAC88}" type="presParOf" srcId="{619944F2-E7B5-43A4-9563-5937A274237F}" destId="{D567C730-DD68-46E1-A22A-F176D2A2CC66}" srcOrd="0" destOrd="0" presId="urn:microsoft.com/office/officeart/2008/layout/VerticalCurvedList"/>
    <dgm:cxn modelId="{DA71CE01-20F7-4DF1-B303-FBCC937E8C9D}" type="presParOf" srcId="{D567C730-DD68-46E1-A22A-F176D2A2CC66}" destId="{A947C46B-5867-4BC9-AC38-E6C9A369784B}" srcOrd="0" destOrd="0" presId="urn:microsoft.com/office/officeart/2008/layout/VerticalCurvedList"/>
    <dgm:cxn modelId="{0C68B1FB-F4A6-4885-B5BA-C3E5A4977DF9}" type="presParOf" srcId="{D567C730-DD68-46E1-A22A-F176D2A2CC66}" destId="{4A1618EA-520F-43B1-93E8-4B42C32CC5B3}" srcOrd="1" destOrd="0" presId="urn:microsoft.com/office/officeart/2008/layout/VerticalCurvedList"/>
    <dgm:cxn modelId="{F14584CF-37DB-430C-8028-7282AF868187}" type="presParOf" srcId="{D567C730-DD68-46E1-A22A-F176D2A2CC66}" destId="{2A6841A8-B287-4420-83C0-236A8FC65C88}" srcOrd="2" destOrd="0" presId="urn:microsoft.com/office/officeart/2008/layout/VerticalCurvedList"/>
    <dgm:cxn modelId="{93277584-80AE-4B4E-82CD-A58FEA6B1434}" type="presParOf" srcId="{D567C730-DD68-46E1-A22A-F176D2A2CC66}" destId="{86E7A872-48A4-4919-8E3D-ABD06DE8A46D}" srcOrd="3" destOrd="0" presId="urn:microsoft.com/office/officeart/2008/layout/VerticalCurvedList"/>
    <dgm:cxn modelId="{89D44979-0997-44BE-B4C6-D2EF3D2843B4}" type="presParOf" srcId="{619944F2-E7B5-43A4-9563-5937A274237F}" destId="{AE2E0BAB-0D3F-468D-8886-FA1976F6F373}" srcOrd="1" destOrd="0" presId="urn:microsoft.com/office/officeart/2008/layout/VerticalCurvedList"/>
    <dgm:cxn modelId="{70E7124E-049A-48E3-A3EA-20458BC805F2}" type="presParOf" srcId="{619944F2-E7B5-43A4-9563-5937A274237F}" destId="{A1705F86-8E3C-421C-82A6-6EFF04F1D676}" srcOrd="2" destOrd="0" presId="urn:microsoft.com/office/officeart/2008/layout/VerticalCurvedList"/>
    <dgm:cxn modelId="{8915FCAE-8D12-454B-AA79-E965FC1A2D66}" type="presParOf" srcId="{A1705F86-8E3C-421C-82A6-6EFF04F1D676}" destId="{CBF2B214-68F4-409B-9590-C65D1C84A25E}" srcOrd="0" destOrd="0" presId="urn:microsoft.com/office/officeart/2008/layout/VerticalCurvedList"/>
    <dgm:cxn modelId="{1663E2FE-204C-4387-B46C-4FCDBD800EB9}" type="presParOf" srcId="{619944F2-E7B5-43A4-9563-5937A274237F}" destId="{3D78F7C0-A1F8-4316-BE97-69EEF5815DF9}" srcOrd="3" destOrd="0" presId="urn:microsoft.com/office/officeart/2008/layout/VerticalCurvedList"/>
    <dgm:cxn modelId="{AED542B6-A63F-41A0-AA00-48BEDE90928B}" type="presParOf" srcId="{619944F2-E7B5-43A4-9563-5937A274237F}" destId="{BFA84D13-CD15-4A60-8F11-7E655EB7A29D}" srcOrd="4" destOrd="0" presId="urn:microsoft.com/office/officeart/2008/layout/VerticalCurvedList"/>
    <dgm:cxn modelId="{BEA78F69-BC29-48AE-949D-575E1577A047}" type="presParOf" srcId="{BFA84D13-CD15-4A60-8F11-7E655EB7A29D}" destId="{D1E44DFB-321A-4890-A565-2E94A49A6D26}" srcOrd="0" destOrd="0" presId="urn:microsoft.com/office/officeart/2008/layout/VerticalCurvedList"/>
    <dgm:cxn modelId="{0993F5C6-242E-4952-8584-7447D7D46EBF}" type="presParOf" srcId="{619944F2-E7B5-43A4-9563-5937A274237F}" destId="{9100D6D6-D597-400F-A2C0-3CCC471A666C}" srcOrd="5" destOrd="0" presId="urn:microsoft.com/office/officeart/2008/layout/VerticalCurvedList"/>
    <dgm:cxn modelId="{053AC477-83EC-4B1B-8533-E48F6AF91040}" type="presParOf" srcId="{619944F2-E7B5-43A4-9563-5937A274237F}" destId="{3E721A2B-2B47-4B66-84DA-D4479076EB05}" srcOrd="6" destOrd="0" presId="urn:microsoft.com/office/officeart/2008/layout/VerticalCurvedList"/>
    <dgm:cxn modelId="{3C27129F-AD38-47F2-B761-78DE0D0886F3}" type="presParOf" srcId="{3E721A2B-2B47-4B66-84DA-D4479076EB05}" destId="{86FE0FE5-BDD0-4E30-BD12-0C0E47FD9082}" srcOrd="0" destOrd="0" presId="urn:microsoft.com/office/officeart/2008/layout/VerticalCurvedList"/>
    <dgm:cxn modelId="{F3EB42DC-677B-4C26-A40E-4679DF6B7AE2}" type="presParOf" srcId="{619944F2-E7B5-43A4-9563-5937A274237F}" destId="{D017D1E8-5415-4968-BBEC-D1AD686B6D5A}" srcOrd="7" destOrd="0" presId="urn:microsoft.com/office/officeart/2008/layout/VerticalCurvedList"/>
    <dgm:cxn modelId="{A3F97BA7-1DDB-4C2B-B1B1-E05E84DC9074}" type="presParOf" srcId="{619944F2-E7B5-43A4-9563-5937A274237F}" destId="{238B95AB-223F-4882-A8C0-D6335A03FC7B}" srcOrd="8" destOrd="0" presId="urn:microsoft.com/office/officeart/2008/layout/VerticalCurvedList"/>
    <dgm:cxn modelId="{C518EAB9-0C55-4DF4-8564-C478EB0685FA}" type="presParOf" srcId="{238B95AB-223F-4882-A8C0-D6335A03FC7B}" destId="{D527AA0E-56B0-405B-BB43-9873A981CBAF}" srcOrd="0" destOrd="0" presId="urn:microsoft.com/office/officeart/2008/layout/VerticalCurvedList"/>
    <dgm:cxn modelId="{C93DF441-535E-4437-9730-10886B43E0F7}" type="presParOf" srcId="{619944F2-E7B5-43A4-9563-5937A274237F}" destId="{17298035-2FBA-4E02-82D3-7995CA367B33}" srcOrd="9" destOrd="0" presId="urn:microsoft.com/office/officeart/2008/layout/VerticalCurvedList"/>
    <dgm:cxn modelId="{1A15E4F2-B879-40F9-95AC-920BA9E1F781}" type="presParOf" srcId="{619944F2-E7B5-43A4-9563-5937A274237F}" destId="{A3952091-F361-4289-A22A-F83E309849B4}" srcOrd="10" destOrd="0" presId="urn:microsoft.com/office/officeart/2008/layout/VerticalCurvedList"/>
    <dgm:cxn modelId="{84A3AB01-B8FE-4DE1-9163-432565939C0C}" type="presParOf" srcId="{A3952091-F361-4289-A22A-F83E309849B4}" destId="{2FE2698E-CF56-4033-9A48-350D0052B287}" srcOrd="0" destOrd="0" presId="urn:microsoft.com/office/officeart/2008/layout/VerticalCurvedList"/>
    <dgm:cxn modelId="{BDCFD385-B07D-4CDD-B94E-F8CF690D17EB}" type="presParOf" srcId="{619944F2-E7B5-43A4-9563-5937A274237F}" destId="{C26390B8-39DD-4928-9E79-EF0467EABAA5}" srcOrd="11" destOrd="0" presId="urn:microsoft.com/office/officeart/2008/layout/VerticalCurvedList"/>
    <dgm:cxn modelId="{EE4BCF4F-174E-4938-931B-D11FCD91514A}" type="presParOf" srcId="{619944F2-E7B5-43A4-9563-5937A274237F}" destId="{626414A2-FA66-4FC4-AEFC-CAFBBD0F05ED}" srcOrd="12" destOrd="0" presId="urn:microsoft.com/office/officeart/2008/layout/VerticalCurvedList"/>
    <dgm:cxn modelId="{90EBB067-39EB-41E1-9E0D-BBDC21D6BB7D}" type="presParOf" srcId="{626414A2-FA66-4FC4-AEFC-CAFBBD0F05ED}" destId="{65F7DD86-677D-4641-BD71-92B2743B92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C073E-BF50-40A5-B737-6C3F347A6E37}">
      <dsp:nvSpPr>
        <dsp:cNvPr id="0" name=""/>
        <dsp:cNvSpPr/>
      </dsp:nvSpPr>
      <dsp:spPr>
        <a:xfrm>
          <a:off x="4422007" y="610"/>
          <a:ext cx="6633011" cy="2381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Год длился 365 дней. Составлял 12 месяцев по 30 дней + 5 дней отдыха.</a:t>
          </a:r>
          <a:endParaRPr lang="ru-RU" sz="25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Месяцы  образовывали 4 сезона.</a:t>
          </a:r>
          <a:endParaRPr lang="ru-RU" sz="25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422007" y="610"/>
        <a:ext cx="6633011" cy="2381047"/>
      </dsp:txXfrm>
    </dsp:sp>
    <dsp:sp modelId="{9D945BB3-F820-4F78-9F55-D20EBBE9445B}">
      <dsp:nvSpPr>
        <dsp:cNvPr id="0" name=""/>
        <dsp:cNvSpPr/>
      </dsp:nvSpPr>
      <dsp:spPr>
        <a:xfrm>
          <a:off x="0" y="610"/>
          <a:ext cx="4422007" cy="238104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Египетский календарь</a:t>
          </a:r>
          <a:endParaRPr lang="ru-RU" sz="40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0" y="610"/>
        <a:ext cx="4422007" cy="2381047"/>
      </dsp:txXfrm>
    </dsp:sp>
    <dsp:sp modelId="{B0D84B29-D31D-4455-9F4D-7CF12CB45025}">
      <dsp:nvSpPr>
        <dsp:cNvPr id="0" name=""/>
        <dsp:cNvSpPr/>
      </dsp:nvSpPr>
      <dsp:spPr>
        <a:xfrm>
          <a:off x="4422007" y="2619762"/>
          <a:ext cx="6633011" cy="238104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Лунно</a:t>
          </a:r>
          <a:r>
            <a:rPr lang="ru-RU" sz="2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– солнечный. Начало года приходилось на лето.</a:t>
          </a:r>
          <a:endParaRPr lang="ru-RU" sz="25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второй половине </a:t>
          </a:r>
          <a:r>
            <a:rPr lang="en-US" sz="2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III</a:t>
          </a:r>
          <a:r>
            <a:rPr lang="ru-RU" sz="2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летоисчисление от Олимпийских  игр.</a:t>
          </a:r>
          <a:endParaRPr lang="ru-RU" sz="25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422007" y="2619762"/>
        <a:ext cx="6633011" cy="2381047"/>
      </dsp:txXfrm>
    </dsp:sp>
    <dsp:sp modelId="{AB910DBC-3B0B-413D-92BD-C5B0B763DC9F}">
      <dsp:nvSpPr>
        <dsp:cNvPr id="0" name=""/>
        <dsp:cNvSpPr/>
      </dsp:nvSpPr>
      <dsp:spPr>
        <a:xfrm>
          <a:off x="0" y="2619762"/>
          <a:ext cx="4422007" cy="2381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Древне -греческий календарь</a:t>
          </a:r>
          <a:endParaRPr lang="ru-RU" sz="40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0" y="2619762"/>
        <a:ext cx="4422007" cy="23810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C073E-BF50-40A5-B737-6C3F347A6E37}">
      <dsp:nvSpPr>
        <dsp:cNvPr id="0" name=""/>
        <dsp:cNvSpPr/>
      </dsp:nvSpPr>
      <dsp:spPr>
        <a:xfrm>
          <a:off x="4422007" y="610"/>
          <a:ext cx="6633011" cy="2381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Введен Цезарем                                      в 45 г. до н.э.</a:t>
          </a:r>
          <a:endParaRPr lang="ru-RU" sz="3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Дает ошибку в 1 день за 128 лет.</a:t>
          </a:r>
          <a:endParaRPr lang="ru-RU" sz="3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422007" y="610"/>
        <a:ext cx="6633011" cy="2381047"/>
      </dsp:txXfrm>
    </dsp:sp>
    <dsp:sp modelId="{9D945BB3-F820-4F78-9F55-D20EBBE9445B}">
      <dsp:nvSpPr>
        <dsp:cNvPr id="0" name=""/>
        <dsp:cNvSpPr/>
      </dsp:nvSpPr>
      <dsp:spPr>
        <a:xfrm>
          <a:off x="0" y="610"/>
          <a:ext cx="4422007" cy="238104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Юлианский календарь</a:t>
          </a:r>
          <a:endParaRPr lang="ru-RU" sz="40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0" y="610"/>
        <a:ext cx="4422007" cy="2381047"/>
      </dsp:txXfrm>
    </dsp:sp>
    <dsp:sp modelId="{B0D84B29-D31D-4455-9F4D-7CF12CB45025}">
      <dsp:nvSpPr>
        <dsp:cNvPr id="0" name=""/>
        <dsp:cNvSpPr/>
      </dsp:nvSpPr>
      <dsp:spPr>
        <a:xfrm>
          <a:off x="4422007" y="2619762"/>
          <a:ext cx="6633011" cy="2381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Лунный календарь.                       12 месяцев.</a:t>
          </a:r>
          <a:endParaRPr lang="ru-RU" sz="3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Неделя семидневная, день отдыха – пятница.</a:t>
          </a:r>
          <a:endParaRPr lang="ru-RU" sz="3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422007" y="2619762"/>
        <a:ext cx="6633011" cy="2381047"/>
      </dsp:txXfrm>
    </dsp:sp>
    <dsp:sp modelId="{AB910DBC-3B0B-413D-92BD-C5B0B763DC9F}">
      <dsp:nvSpPr>
        <dsp:cNvPr id="0" name=""/>
        <dsp:cNvSpPr/>
      </dsp:nvSpPr>
      <dsp:spPr>
        <a:xfrm>
          <a:off x="0" y="2619762"/>
          <a:ext cx="4422007" cy="2381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Исламский календарь</a:t>
          </a:r>
          <a:endParaRPr lang="ru-RU" sz="40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0" y="2619762"/>
        <a:ext cx="4422007" cy="23810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618EA-520F-43B1-93E8-4B42C32CC5B3}">
      <dsp:nvSpPr>
        <dsp:cNvPr id="0" name=""/>
        <dsp:cNvSpPr/>
      </dsp:nvSpPr>
      <dsp:spPr>
        <a:xfrm>
          <a:off x="-7002133" y="-1070542"/>
          <a:ext cx="8333772" cy="8333772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0BAB-0D3F-468D-8886-FA1976F6F373}">
      <dsp:nvSpPr>
        <dsp:cNvPr id="0" name=""/>
        <dsp:cNvSpPr/>
      </dsp:nvSpPr>
      <dsp:spPr>
        <a:xfrm>
          <a:off x="495724" y="326106"/>
          <a:ext cx="11608029" cy="65196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17498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Слово «календарь» пришло к нам от древних римлян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95724" y="326106"/>
        <a:ext cx="11608029" cy="651966"/>
      </dsp:txXfrm>
    </dsp:sp>
    <dsp:sp modelId="{CBF2B214-68F4-409B-9590-C65D1C84A25E}">
      <dsp:nvSpPr>
        <dsp:cNvPr id="0" name=""/>
        <dsp:cNvSpPr/>
      </dsp:nvSpPr>
      <dsp:spPr>
        <a:xfrm>
          <a:off x="88245" y="244611"/>
          <a:ext cx="814957" cy="8149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8F7C0-A1F8-4316-BE97-69EEF5815DF9}">
      <dsp:nvSpPr>
        <dsp:cNvPr id="0" name=""/>
        <dsp:cNvSpPr/>
      </dsp:nvSpPr>
      <dsp:spPr>
        <a:xfrm>
          <a:off x="1032011" y="1303932"/>
          <a:ext cx="11071742" cy="65196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17498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Оно произошло от латинских слов - провозглашать и долговая книга.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32011" y="1303932"/>
        <a:ext cx="11071742" cy="651966"/>
      </dsp:txXfrm>
    </dsp:sp>
    <dsp:sp modelId="{D1E44DFB-321A-4890-A565-2E94A49A6D26}">
      <dsp:nvSpPr>
        <dsp:cNvPr id="0" name=""/>
        <dsp:cNvSpPr/>
      </dsp:nvSpPr>
      <dsp:spPr>
        <a:xfrm>
          <a:off x="624532" y="1222436"/>
          <a:ext cx="814957" cy="8149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0D6D6-D597-400F-A2C0-3CCC471A666C}">
      <dsp:nvSpPr>
        <dsp:cNvPr id="0" name=""/>
        <dsp:cNvSpPr/>
      </dsp:nvSpPr>
      <dsp:spPr>
        <a:xfrm>
          <a:off x="1277241" y="2281757"/>
          <a:ext cx="10826512" cy="65196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17498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Календарь - система счисления больших промежутков времени.</a:t>
          </a:r>
        </a:p>
      </dsp:txBody>
      <dsp:txXfrm>
        <a:off x="1277241" y="2281757"/>
        <a:ext cx="10826512" cy="651966"/>
      </dsp:txXfrm>
    </dsp:sp>
    <dsp:sp modelId="{86FE0FE5-BDD0-4E30-BD12-0C0E47FD9082}">
      <dsp:nvSpPr>
        <dsp:cNvPr id="0" name=""/>
        <dsp:cNvSpPr/>
      </dsp:nvSpPr>
      <dsp:spPr>
        <a:xfrm>
          <a:off x="869763" y="2200262"/>
          <a:ext cx="814957" cy="8149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D1E8-5415-4968-BBEC-D1AD686B6D5A}">
      <dsp:nvSpPr>
        <dsp:cNvPr id="0" name=""/>
        <dsp:cNvSpPr/>
      </dsp:nvSpPr>
      <dsp:spPr>
        <a:xfrm>
          <a:off x="1277241" y="3258963"/>
          <a:ext cx="10826512" cy="65196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7498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Различные виды календарей.</a:t>
          </a:r>
          <a:endParaRPr lang="ru-RU" sz="28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77241" y="3258963"/>
        <a:ext cx="10826512" cy="651966"/>
      </dsp:txXfrm>
    </dsp:sp>
    <dsp:sp modelId="{D527AA0E-56B0-405B-BB43-9873A981CBAF}">
      <dsp:nvSpPr>
        <dsp:cNvPr id="0" name=""/>
        <dsp:cNvSpPr/>
      </dsp:nvSpPr>
      <dsp:spPr>
        <a:xfrm>
          <a:off x="869763" y="3177468"/>
          <a:ext cx="814957" cy="8149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98035-2FBA-4E02-82D3-7995CA367B33}">
      <dsp:nvSpPr>
        <dsp:cNvPr id="0" name=""/>
        <dsp:cNvSpPr/>
      </dsp:nvSpPr>
      <dsp:spPr>
        <a:xfrm>
          <a:off x="1032011" y="4236789"/>
          <a:ext cx="11071742" cy="65196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17498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Каждый месяц  календаря имеет знак зодиака.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32011" y="4236789"/>
        <a:ext cx="11071742" cy="651966"/>
      </dsp:txXfrm>
    </dsp:sp>
    <dsp:sp modelId="{2FE2698E-CF56-4033-9A48-350D0052B287}">
      <dsp:nvSpPr>
        <dsp:cNvPr id="0" name=""/>
        <dsp:cNvSpPr/>
      </dsp:nvSpPr>
      <dsp:spPr>
        <a:xfrm>
          <a:off x="624532" y="4155293"/>
          <a:ext cx="814957" cy="8149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390B8-39DD-4928-9E79-EF0467EABAA5}">
      <dsp:nvSpPr>
        <dsp:cNvPr id="0" name=""/>
        <dsp:cNvSpPr/>
      </dsp:nvSpPr>
      <dsp:spPr>
        <a:xfrm>
          <a:off x="495724" y="5184575"/>
          <a:ext cx="11608029" cy="71204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17498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После реформы 1 января 7208 г считать 1 января 1700 г. Начал выпуск ежегодных гражданских календарей.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95724" y="5184575"/>
        <a:ext cx="11608029" cy="712044"/>
      </dsp:txXfrm>
    </dsp:sp>
    <dsp:sp modelId="{65F7DD86-677D-4641-BD71-92B2743B92F9}">
      <dsp:nvSpPr>
        <dsp:cNvPr id="0" name=""/>
        <dsp:cNvSpPr/>
      </dsp:nvSpPr>
      <dsp:spPr>
        <a:xfrm>
          <a:off x="88245" y="5133119"/>
          <a:ext cx="814957" cy="8149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CE2-9EED-49B0-804D-CC859A897EF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CE2-9EED-49B0-804D-CC859A897EF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86" y="28007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8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8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8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86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705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48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kruzhalov.ru/html/history-of-russia/lesson8/day_0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233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067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83503" y="2492948"/>
            <a:ext cx="9793088" cy="1060603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ru-RU" sz="4500" b="1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 «История календарей».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66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018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33" y="1146233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396" y="2492954"/>
            <a:ext cx="768629" cy="15190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1528" y="4438107"/>
            <a:ext cx="72749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sp>
        <p:nvSpPr>
          <p:cNvPr id="12" name="object 4">
            <a:extLst/>
          </p:cNvPr>
          <p:cNvSpPr txBox="1"/>
          <p:nvPr/>
        </p:nvSpPr>
        <p:spPr>
          <a:xfrm>
            <a:off x="1440145" y="4765291"/>
            <a:ext cx="8928992" cy="999304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Учитель: Иванова </a:t>
            </a: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Татьяна Валентиновна</a:t>
            </a:r>
          </a:p>
        </p:txBody>
      </p:sp>
      <p:pic>
        <p:nvPicPr>
          <p:cNvPr id="13" name="Picture 4" descr="Календар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944" y="3645024"/>
            <a:ext cx="5544616" cy="29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51384" y="1214439"/>
            <a:ext cx="10688152" cy="990124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Смена лунных фаз</a:t>
            </a: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смена сезонов года.</a:t>
            </a:r>
          </a:p>
        </p:txBody>
      </p:sp>
      <p:pic>
        <p:nvPicPr>
          <p:cNvPr id="7" name="Picture 4" descr="Смена дня и ночи в течении суток. Ночь.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952464" y="2357465"/>
            <a:ext cx="3568685" cy="3719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Смена дня и ночи в течении суток. День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60" y="2357465"/>
            <a:ext cx="3619525" cy="3821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99857" y="4005098"/>
            <a:ext cx="160817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День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879999" y="5301242"/>
            <a:ext cx="134017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Ночь</a:t>
            </a: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16945" y="59"/>
            <a:ext cx="12175067" cy="764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ОСНОВА КАЛЕНДАРЯ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91472" y="2571777"/>
            <a:ext cx="3809184" cy="16684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/>
              <a:t> </a:t>
            </a:r>
            <a:r>
              <a:rPr lang="ru-RU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Лунно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солнечные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хотели согласовать и то и другое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1142985"/>
            <a:ext cx="1188132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Разные народы в разное время создали и пользовались тремя видами календарей: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337" y="2708920"/>
            <a:ext cx="371389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Лунные -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хотели согласовать календарный месяц с фазами Луны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05235" y="2428868"/>
            <a:ext cx="4286280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Солнечные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стремились согласовать продолжительность года с периодичностью процессов, происходящих в природе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0" idx="0"/>
          </p:cNvCxnSpPr>
          <p:nvPr/>
        </p:nvCxnSpPr>
        <p:spPr>
          <a:xfrm flipH="1">
            <a:off x="1976281" y="2220235"/>
            <a:ext cx="4155723" cy="488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 flipH="1">
            <a:off x="6048375" y="2071711"/>
            <a:ext cx="47628" cy="357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>
            <a:off x="6132004" y="2220235"/>
            <a:ext cx="4059776" cy="2801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6" name="Picture 4" descr="http://ic.pics.livejournal.com/teachron/67407322/976276/976276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2492896"/>
            <a:ext cx="4476781" cy="3931940"/>
          </a:xfrm>
          <a:prstGeom prst="rect">
            <a:avLst/>
          </a:prstGeom>
          <a:noFill/>
        </p:spPr>
      </p:pic>
      <p:pic>
        <p:nvPicPr>
          <p:cNvPr id="3078" name="Picture 6" descr="http://s51.radikal.ru/i133/1104/ca/ec25fe0902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2996" y="2636912"/>
            <a:ext cx="3999004" cy="3500462"/>
          </a:xfrm>
          <a:prstGeom prst="rect">
            <a:avLst/>
          </a:prstGeom>
          <a:noFill/>
        </p:spPr>
      </p:pic>
      <p:pic>
        <p:nvPicPr>
          <p:cNvPr id="3080" name="Picture 8" descr="http://img1.liveinternet.ru/images/attach/c/2/72/700/72700691_Kalendar_drevnih_Ari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3905235" cy="3714776"/>
          </a:xfrm>
          <a:prstGeom prst="rect">
            <a:avLst/>
          </a:prstGeom>
          <a:noFill/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16945" y="59"/>
            <a:ext cx="12175067" cy="764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СИСТЕМЫ  КАЛЕНДАРЕЙ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Календарь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556792"/>
            <a:ext cx="5795548" cy="462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КАЛЕНДАРИ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368" y="1412776"/>
            <a:ext cx="5256584" cy="49685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Народы, жившие на территории Западной Европы, оставили после себя гигантские сооружения из стоящих по кругу каменных глыб, которым  уже 4000 лет.               В этой обсерватории наблюдали за движением Солнца, Луны и планет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35360" y="1268760"/>
            <a:ext cx="6264696" cy="54938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аменные блоки указывают на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точки восхода и захода Солнца и Луны. Главный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имел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 больших ворот и небольшую арку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т.е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29 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половиной входов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Это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соответствовало 29 с половиной дням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месяца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времени от одного полнолуния до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другого. Ежедневно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камень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передвигали дальше.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За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месяц он обходим все сооружение.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день камень перекладывали в следующую ямку.</a:t>
            </a:r>
          </a:p>
        </p:txBody>
      </p:sp>
      <p:pic>
        <p:nvPicPr>
          <p:cNvPr id="8195" name="Picture 4" descr="Календарь46"/>
          <p:cNvPicPr>
            <a:picLocks noChangeAspect="1" noChangeArrowheads="1"/>
          </p:cNvPicPr>
          <p:nvPr/>
        </p:nvPicPr>
        <p:blipFill>
          <a:blip r:embed="rId2" cstate="print"/>
          <a:srcRect t="7143" b="7141"/>
          <a:stretch>
            <a:fillRect/>
          </a:stretch>
        </p:blipFill>
        <p:spPr bwMode="auto">
          <a:xfrm>
            <a:off x="6960096" y="1268760"/>
            <a:ext cx="492714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КАЛЕНДАРИ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07368" y="4437127"/>
            <a:ext cx="11377264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Особое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 занимает древнеегипетский календарь. Год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этом календаре — это промежуток времени между двумя последовательными восходами звезды Сириуса из созвездия Большого пса. По наблюдениям восхода Сириуса египетские жрецы точно предсказывали начало разлива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Нила.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10" name="Picture 22" descr="восходсириус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40768"/>
            <a:ext cx="5376333" cy="2825750"/>
          </a:xfrm>
          <a:prstGeom prst="rect">
            <a:avLst/>
          </a:prstGeom>
          <a:noFill/>
        </p:spPr>
      </p:pic>
      <p:pic>
        <p:nvPicPr>
          <p:cNvPr id="12311" name="Picture 23" descr="восходсириу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484814"/>
            <a:ext cx="5568949" cy="2822575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59"/>
            <a:ext cx="12175067" cy="126873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ЕГИПЕТСКИЕ ЖРЕЦЫ НАБЛЮДАЮТ ЗА ВОСХОДОМ СИРИУСА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 descr="Каштан"/>
          <p:cNvSpPr>
            <a:spLocks noChangeArrowheads="1"/>
          </p:cNvSpPr>
          <p:nvPr/>
        </p:nvSpPr>
        <p:spPr bwMode="auto">
          <a:xfrm>
            <a:off x="334440" y="4365104"/>
            <a:ext cx="11666223" cy="230425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Древнем Египте земледельцы подсчитали, что от одного разлива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Нила до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другого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проходит 365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суток.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Египтяне день и ночь считали по 12 часов.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Жители Вавилона разделили час на 60 минут, а минуту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на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секунд. </a:t>
            </a:r>
          </a:p>
        </p:txBody>
      </p:sp>
      <p:sp>
        <p:nvSpPr>
          <p:cNvPr id="12292" name="WordArt 9"/>
          <p:cNvSpPr>
            <a:spLocks noChangeArrowheads="1" noChangeShapeType="1" noTextEdit="1"/>
          </p:cNvSpPr>
          <p:nvPr/>
        </p:nvSpPr>
        <p:spPr bwMode="auto">
          <a:xfrm>
            <a:off x="5327917" y="1196781"/>
            <a:ext cx="6145179" cy="2879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солнечный 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=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~365 суток</a:t>
            </a:r>
          </a:p>
        </p:txBody>
      </p:sp>
      <p:pic>
        <p:nvPicPr>
          <p:cNvPr id="7" name="Рисунок 6" descr="Siri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9" y="836712"/>
            <a:ext cx="4861983" cy="3511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КАЛЕНДАРИ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омпик\Desktop\Image1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16" y="1052736"/>
            <a:ext cx="10729192" cy="4176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ДРЕВНЕЕГИПЕТСКИЙ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5301208"/>
            <a:ext cx="1159328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Египетские жрецы определяли даты религиозных праздников и по лунному календарю. Боги, увенчанные  дисками, - символы дней недели, большие круги – месяцы года.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3655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349" y="1196752"/>
            <a:ext cx="7000419" cy="52565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Одними из первых создателей календарей были жители Древнего Шумера. Они пользовались лунным календарем, основанным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наблюдении за движением Луны. В древнешумерском году было 354 дня, и состоял он из 12 месяцев по 29 и 30 суток. </a:t>
            </a:r>
          </a:p>
        </p:txBody>
      </p:sp>
      <p:pic>
        <p:nvPicPr>
          <p:cNvPr id="2050" name="Picture 2" descr="http://secretplanet.pp.ua/wp-content/uploads/2012/12/Drevniye_Shume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165" y="1857364"/>
            <a:ext cx="4437567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ШУМЕРСКИЙ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349" y="1196752"/>
            <a:ext cx="7000419" cy="51845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небесных светил, считали шумеры, зависит не только смена сезонов, но и судьба человека.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Таким плугом древние шумеры пахали землю.                           А время начала работ им «указывал» календарь, который составили жрецы.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ШУМЕРСКИЙ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Календарь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124744"/>
            <a:ext cx="4007915" cy="30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Календарь6"/>
          <p:cNvPicPr>
            <a:picLocks noChangeAspect="1" noChangeArrowheads="1"/>
          </p:cNvPicPr>
          <p:nvPr/>
        </p:nvPicPr>
        <p:blipFill>
          <a:blip r:embed="rId3" cstate="print"/>
          <a:srcRect l="5031"/>
          <a:stretch>
            <a:fillRect/>
          </a:stretch>
        </p:blipFill>
        <p:spPr bwMode="auto">
          <a:xfrm>
            <a:off x="7680176" y="4077072"/>
            <a:ext cx="3960440" cy="2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16376235">
            <a:off x="7052232" y="4205566"/>
            <a:ext cx="720080" cy="14086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77.photobucket.com/albums/j64/eu_shestakov/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3" y="1268760"/>
            <a:ext cx="5234947" cy="185928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76212" y="1214423"/>
            <a:ext cx="5619789" cy="53120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Позднее, когда вавилонские жрецы -астрономы определили, что год состоит из 365,6 суток, прежний календарь переработали, он стал </a:t>
            </a:r>
            <a:r>
              <a:rPr lang="ru-RU" sz="3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лунно</a:t>
            </a: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солнечным.</a:t>
            </a:r>
            <a:endParaRPr lang="ru-RU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berkovich-zametki.com/Nomer13/MN25mosa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044" y="3429000"/>
            <a:ext cx="5051005" cy="306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ВАВИЛОНСКИЙ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268806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КАЛЕНДАРЯ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27414" y="2420937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РОДИНА КАЛЕНДАРЯ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27384" y="3861053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ЮЛИАНСКИЙ КАЛЕНДАРЬ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5013225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ГРИГОРИАНСКИЙ КАЛЕНДАРЬ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5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07368" y="1700808"/>
            <a:ext cx="4320116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Вавилоне астрономы наблюдали за движением светил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верхних площадок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ступенчатых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или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этажных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пирамид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63952" y="1196752"/>
            <a:ext cx="6311611" cy="5661248"/>
            <a:chOff x="1973" y="845"/>
            <a:chExt cx="1855" cy="1905"/>
          </a:xfrm>
        </p:grpSpPr>
        <p:pic>
          <p:nvPicPr>
            <p:cNvPr id="14340" name="Picture 7" descr="Календарь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845"/>
              <a:ext cx="1855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6" descr="Календарь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2115"/>
              <a:ext cx="914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ВАВИЛОНСКИЙ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7408" y="5301208"/>
            <a:ext cx="10297144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камень - вавилонский календарь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 отмечены все полнолуния за 104 год до н.э.</a:t>
            </a:r>
          </a:p>
        </p:txBody>
      </p:sp>
      <p:pic>
        <p:nvPicPr>
          <p:cNvPr id="15363" name="Picture 4" descr="Календарь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052737"/>
            <a:ext cx="109982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ВАВИЛОНСКИЙ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349" y="1268760"/>
            <a:ext cx="7440827" cy="52406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Древние земледельцы имели свой календарь и знали: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есть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году сутки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день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самой продолжительной ночи и самого короткого дня, который  называется днем зимнего солнцеворота . В этот день древние земледельцы праздновали рождение бога Солнца — Митры.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persia.ru.images.1c-bitrix-cdn.ru/upload/iblock/fee/fee63fdee1019ae44b3b1c0efee3f60d.jpg?141414308575637"/>
          <p:cNvPicPr>
            <a:picLocks noChangeAspect="1" noChangeArrowheads="1"/>
          </p:cNvPicPr>
          <p:nvPr/>
        </p:nvPicPr>
        <p:blipFill>
          <a:blip r:embed="rId2" cstate="print"/>
          <a:srcRect l="16256" r="17098" b="4286"/>
          <a:stretch>
            <a:fillRect/>
          </a:stretch>
        </p:blipFill>
        <p:spPr bwMode="auto">
          <a:xfrm>
            <a:off x="8040216" y="1340768"/>
            <a:ext cx="3600400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ДРЕВНЕПЕРСИДСКИЙ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1344" y="1196752"/>
            <a:ext cx="6120680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Древние китайцы верили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Вселенной господствуют пять стихий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Огонь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Вода, Металл, Дерево и Земля, которые постоянно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взаимодействуют: вода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тушит огонь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огонь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плавит металл, металл рубит дерево, дерево растет в земле, земля родит воду. Представления о пяти стихиях легко в основу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60 - летнего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календаря.</a:t>
            </a:r>
          </a:p>
        </p:txBody>
      </p:sp>
      <p:pic>
        <p:nvPicPr>
          <p:cNvPr id="16387" name="Picture 5" descr="Календарь12"/>
          <p:cNvPicPr>
            <a:picLocks noChangeAspect="1" noChangeArrowheads="1"/>
          </p:cNvPicPr>
          <p:nvPr/>
        </p:nvPicPr>
        <p:blipFill>
          <a:blip r:embed="rId2" cstate="print"/>
          <a:srcRect l="2586" t="2644" r="13965" b="8736"/>
          <a:stretch>
            <a:fillRect/>
          </a:stretch>
        </p:blipFill>
        <p:spPr bwMode="auto">
          <a:xfrm>
            <a:off x="8040216" y="4221088"/>
            <a:ext cx="2568626" cy="23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Календарь13"/>
          <p:cNvPicPr>
            <a:picLocks noChangeAspect="1" noChangeArrowheads="1"/>
          </p:cNvPicPr>
          <p:nvPr/>
        </p:nvPicPr>
        <p:blipFill>
          <a:blip r:embed="rId3" cstate="print"/>
          <a:srcRect t="6405"/>
          <a:stretch>
            <a:fillRect/>
          </a:stretch>
        </p:blipFill>
        <p:spPr bwMode="auto">
          <a:xfrm>
            <a:off x="6528048" y="1052736"/>
            <a:ext cx="5328592" cy="315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ДРЕВНЕПЕРСИДСКИЙ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1345" y="1193707"/>
            <a:ext cx="6761955" cy="500562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Римской империи месяцы имели разную длину, но Новый год неизменно приходился на 1 января — дату смены консулов.                           25 декабря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празднования зимнего солнцеворота стало удобным временем для новогоднего гулянья.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://100-000-pochemu.info/wp-content/uploads/2010/05/itled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772816"/>
            <a:ext cx="476164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ДРЕВНЕРИМСКИЙ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63352" y="3789040"/>
            <a:ext cx="11593288" cy="289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самом верху изображены семь богов, покровителей дней недели, и палочкой под ними отмечен день недели. Палочка справа указывает число, а слева – один из месяцев, заключённых в круг зодиака.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концу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VIII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 до н. э у некоторых римских месяцев уже появились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имена.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4" descr="Календарь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052736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ДРЕВНЕРИМСКИЙ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5360" y="2132864"/>
            <a:ext cx="6762797" cy="44607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Древней Греции начало лета приходилось на самый продолжительный день в году - 22 июня.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летосчисление греки вели от знаменитых Олимпийских игр.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yavshoke.net/storage/upload_images/2013-12-26/3689/skazka-o-poteryannom-vremeni-4jpg-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5" y="1052752"/>
            <a:ext cx="3887755" cy="279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h.120-bal.ru/pars_docs/refs/23/22515/22515_html_m43e215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139" y="4005064"/>
            <a:ext cx="4263480" cy="255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ДРЕВНЕГРЕЧЕСКИЙ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900igr.net/up/datas/159044/002.jpg"/>
          <p:cNvPicPr/>
          <p:nvPr/>
        </p:nvPicPr>
        <p:blipFill>
          <a:blip r:embed="rId4" cstate="print"/>
          <a:srcRect l="4971" t="40598" r="5395"/>
          <a:stretch>
            <a:fillRect/>
          </a:stretch>
        </p:blipFill>
        <p:spPr bwMode="auto">
          <a:xfrm>
            <a:off x="1847528" y="980728"/>
            <a:ext cx="33843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07368" y="1268760"/>
            <a:ext cx="3744416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этом барельефе изображён бог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Дионис 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шествующие за ним времена года – Весна, Лето, Осень – в виде молодых девушек (поначалу греки выделяли всего три сезона). Их обязанностью было открывать двери богу Солнца, когда он выезжает на своей колеснице.</a:t>
            </a:r>
          </a:p>
        </p:txBody>
      </p:sp>
      <p:pic>
        <p:nvPicPr>
          <p:cNvPr id="22531" name="Picture 4" descr="Календарь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1268760"/>
            <a:ext cx="758401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ДРЕВНЕГРЕЧЕСКИЙ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36" y="1052736"/>
            <a:ext cx="7272808" cy="5688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46 году до нашей эры Юлий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Цезарь ввел календарь, получивший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Юлианского. В основу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этого календаря было положено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годичное движение Солнца по 12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созвездиям. Согласно императорской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реформе год начинался с 1 января.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Первый месяц года был назван в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честь бога Януса. Длительность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 в интервале четырех лет равнялась 365,25 суток.</a:t>
            </a:r>
          </a:p>
        </p:txBody>
      </p:sp>
      <p:pic>
        <p:nvPicPr>
          <p:cNvPr id="29698" name="Picture 2" descr="http://www.dmitrysmor.ru/upload/images/big/100_velikih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124744"/>
            <a:ext cx="4727848" cy="5553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ЮЛИАНСКИЙ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124744"/>
            <a:ext cx="11233248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Григорием XIII в 1582 году был введен Григорианский календарь (новый стиль). Необходимость изменений определялась тем, что юлианский календарь отставал от природного. </a:t>
            </a:r>
          </a:p>
          <a:p>
            <a:pPr algn="ctr"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дня весеннего равноденствия - 21 марта, из календаря изымались високосные годы, приходящиеся на последние годы столетий: 1600, 1700, 1800 и т.д.</a:t>
            </a:r>
          </a:p>
          <a:p>
            <a:endParaRPr lang="ru-RU" dirty="0"/>
          </a:p>
        </p:txBody>
      </p:sp>
      <p:pic>
        <p:nvPicPr>
          <p:cNvPr id="28677" name="Picture 5" descr="http://allday.in.ua/img/p/458/457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4149092"/>
            <a:ext cx="5670656" cy="256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https://im0-tub-ru.yandex.net/i?id=f901e0cbdbc1e95e12c2198a2f9f841f&amp;n=33&amp;h=215&amp;w=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4149092"/>
            <a:ext cx="3992632" cy="2492897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ГРИГОРИАНСКИЙ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hiscox.co.uk/business-blog/wp-content/uploads/2014/10/Calendar-with-notebook-and-pen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5078"/>
            <a:ext cx="12192000" cy="2500306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239351" y="1484791"/>
            <a:ext cx="6648740" cy="3513832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Календарь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печатное издание в виде таблицы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(табель-календарь) или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книжки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где содержится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перечень чисел, дней недель, месяцев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032104" y="1484784"/>
            <a:ext cx="4992555" cy="2951619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 календаря мы бы не знали, что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нас нынче: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вчера, сегодня или завтра.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5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КАЛЕНДАРЬ?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9" descr="Каштан"/>
          <p:cNvSpPr>
            <a:spLocks noChangeArrowheads="1"/>
          </p:cNvSpPr>
          <p:nvPr/>
        </p:nvSpPr>
        <p:spPr bwMode="auto">
          <a:xfrm>
            <a:off x="191344" y="1052736"/>
            <a:ext cx="11881320" cy="1656184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часто в исторической литературе встречаются выражения «по старому стилю», «по новому стилю».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связано с Юлианским и </a:t>
            </a: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Григорианским календарями</a:t>
            </a: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3160012" y="3609981"/>
            <a:ext cx="259750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2060"/>
                </a:solidFill>
              </a:rPr>
              <a:t>Юлий Цезарь</a:t>
            </a:r>
          </a:p>
          <a:p>
            <a:pPr algn="ctr" eaLnBrk="1" hangingPunct="1"/>
            <a:r>
              <a:rPr lang="en-US" sz="2800" b="1" dirty="0" smtClean="0"/>
              <a:t>I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век до н.э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9194158" y="3643317"/>
            <a:ext cx="247779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2060"/>
                </a:solidFill>
              </a:rPr>
              <a:t>Григорий </a:t>
            </a:r>
            <a:r>
              <a:rPr lang="en-US" sz="2800" b="1" dirty="0">
                <a:solidFill>
                  <a:srgbClr val="002060"/>
                </a:solidFill>
              </a:rPr>
              <a:t>XIII</a:t>
            </a:r>
          </a:p>
          <a:p>
            <a:pPr algn="ctr" eaLnBrk="1" hangingPunct="1"/>
            <a:r>
              <a:rPr lang="en-US" sz="2800" b="1" dirty="0">
                <a:solidFill>
                  <a:srgbClr val="002060"/>
                </a:solidFill>
              </a:rPr>
              <a:t>XVI </a:t>
            </a:r>
            <a:r>
              <a:rPr lang="ru-RU" sz="2800" b="1" dirty="0">
                <a:solidFill>
                  <a:srgbClr val="002060"/>
                </a:solidFill>
              </a:rPr>
              <a:t>век.</a:t>
            </a:r>
          </a:p>
        </p:txBody>
      </p:sp>
      <p:pic>
        <p:nvPicPr>
          <p:cNvPr id="11" name="Рисунок 10" descr="цезарь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0" y="2852741"/>
            <a:ext cx="1845733" cy="2554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Григориф-XI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3" y="2779713"/>
            <a:ext cx="2690284" cy="258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КАЛЕНДАРИ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 descr="Каштан"/>
          <p:cNvSpPr>
            <a:spLocks noChangeArrowheads="1"/>
          </p:cNvSpPr>
          <p:nvPr/>
        </p:nvSpPr>
        <p:spPr bwMode="auto">
          <a:xfrm>
            <a:off x="119336" y="5589240"/>
            <a:ext cx="11881320" cy="1008112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3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5445224"/>
            <a:ext cx="11449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Григорианский календарь опережает  Юлианский                        на 13 суток.</a:t>
            </a:r>
            <a:endParaRPr lang="ru-RU" sz="3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tatic7.depositphotos.com/1298242/789/i/450/depositphotos_7894697-Russia-Postage-Stamp-Man-Horse-New-Year-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4509120"/>
            <a:ext cx="3096344" cy="21386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1196752"/>
            <a:ext cx="6552728" cy="5328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 I указом 15 декабря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1699 года установил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новое начало года: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вслед за 31 декабря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7208 года «от сотворения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мира» наступило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января 1700 года.</a:t>
            </a:r>
          </a:p>
          <a:p>
            <a:pPr algn="ctr">
              <a:buNone/>
            </a:pPr>
            <a:endParaRPr lang="ru-RU" sz="2800" b="1" i="1" dirty="0" smtClean="0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ЦАРСКИЙ УКАЗ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Календарь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980728"/>
            <a:ext cx="3816424" cy="3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531" y="3068961"/>
            <a:ext cx="4674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365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ч 13 мин 52,6 с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26"/>
          <p:cNvGrpSpPr/>
          <p:nvPr/>
        </p:nvGrpSpPr>
        <p:grpSpPr>
          <a:xfrm>
            <a:off x="3071664" y="3068960"/>
            <a:ext cx="2366169" cy="1417513"/>
            <a:chOff x="2483768" y="3068960"/>
            <a:chExt cx="1774627" cy="1417513"/>
          </a:xfrm>
        </p:grpSpPr>
        <p:sp>
          <p:nvSpPr>
            <p:cNvPr id="3" name="Овал 2"/>
            <p:cNvSpPr/>
            <p:nvPr/>
          </p:nvSpPr>
          <p:spPr>
            <a:xfrm>
              <a:off x="2483768" y="3068960"/>
              <a:ext cx="576064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2771800" y="3573016"/>
              <a:ext cx="108012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923928" y="3717032"/>
              <a:ext cx="3344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/>
                <a:t>?</a:t>
              </a:r>
              <a:endParaRPr lang="ru-RU" sz="4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3393" y="4941168"/>
            <a:ext cx="1087320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ч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= 24 ч - еще один день за 4 года.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появляется 29 февраля в високосный год.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-2018646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2000</a:t>
            </a:r>
          </a:p>
          <a:p>
            <a:r>
              <a:rPr lang="ru-RU" dirty="0" smtClean="0"/>
              <a:t>2004</a:t>
            </a:r>
          </a:p>
          <a:p>
            <a:r>
              <a:rPr lang="ru-RU" dirty="0" smtClean="0"/>
              <a:t>2008</a:t>
            </a:r>
          </a:p>
          <a:p>
            <a:r>
              <a:rPr lang="ru-RU" dirty="0" smtClean="0"/>
              <a:t>2012</a:t>
            </a:r>
          </a:p>
        </p:txBody>
      </p:sp>
      <p:pic>
        <p:nvPicPr>
          <p:cNvPr id="2050" name="Picture 2" descr="http://www.patee.ru/r/x4/6d/28/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404664"/>
            <a:ext cx="4299744" cy="2459102"/>
          </a:xfrm>
          <a:prstGeom prst="rect">
            <a:avLst/>
          </a:prstGeom>
          <a:noFill/>
        </p:spPr>
      </p:pic>
      <p:grpSp>
        <p:nvGrpSpPr>
          <p:cNvPr id="8" name="Группа 27"/>
          <p:cNvGrpSpPr/>
          <p:nvPr/>
        </p:nvGrpSpPr>
        <p:grpSpPr>
          <a:xfrm>
            <a:off x="4295800" y="764704"/>
            <a:ext cx="7296811" cy="3096344"/>
            <a:chOff x="3203848" y="620688"/>
            <a:chExt cx="5472608" cy="309634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3203848" y="3645024"/>
              <a:ext cx="237626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5580112" y="2996952"/>
              <a:ext cx="1188132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193958" y="620688"/>
              <a:ext cx="4482498" cy="22467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Лишние минуты за 128 лет дают еще одни сутки, учет или не учет которых за 2000 лет дал разницу в календарях на 13 дней (старый и новый стиль) </a:t>
              </a:r>
              <a:endPara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1268760"/>
            <a:ext cx="11425269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является високосным, если он кратен 4 и при этом не кратен 100, либо кратен 400. Год не является високосным, если он не кратен 4, либо кратен 100 и не кратен 400. 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3789040"/>
            <a:ext cx="1152128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ХХ век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- 1904, 1908, 1912, 1916, 1920, 1924, 1928, 1932, 1936, 1940, 1944, 1948, 1952, 1956, 1960, 1964, 1968, 1972, 1976, 1980, 1984, 1988, 1992, 1996.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370" y="5661248"/>
            <a:ext cx="1135326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ХХ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век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- 2000, 2004, 2008, 2012, 2016, 2020...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ПРАВИЛО  ОПРЕДЕЛЕНИЯ ВИСОКОСНОГО ГОДА  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1" y="1124746"/>
          <a:ext cx="11055019" cy="5001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1" y="1124745"/>
          <a:ext cx="11055019" cy="500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60648"/>
          <a:ext cx="12192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КАЛЕНДАРИ И ИХ ОШИБКИ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335360" y="1268760"/>
          <a:ext cx="11617291" cy="50931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76464"/>
                <a:gridCol w="3567588"/>
                <a:gridCol w="3873239"/>
              </a:tblGrid>
              <a:tr h="172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алендари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Ошибки в календарях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Что предпринято для исправления ошибок?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</a:tr>
              <a:tr h="90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Древнеегипетский календарь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</a:tr>
              <a:tr h="90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Юлианский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календарь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</a:tr>
              <a:tr h="90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Григорианский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календарь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44" marR="36444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89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ДОМАШНЯЯ РАБОТА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594" y="33683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2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3.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9 – 11.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59829" y="3645025"/>
            <a:ext cx="3552395" cy="23612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Заполните таблицу: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«Календари                    и их ошибки».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11.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92278" y="3212976"/>
            <a:ext cx="3018413" cy="2792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 в одном году 29 дней и как называется этот год?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499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0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468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8" y="2060848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3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2708920"/>
            <a:ext cx="5112568" cy="2880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лат.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calendae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календы,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это название первого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дня каждого месяца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Древнем Риме.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9537" y="836712"/>
            <a:ext cx="8953563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Слово "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календарь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 имело в своей истории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разные значения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63952" y="2852980"/>
            <a:ext cx="6289584" cy="34392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Затем возникло слово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calendarium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назвали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долговую книгу,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которую кредиторы записывали проценты, вносившиеся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по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долгам в первый день каждого месяца. </a:t>
            </a:r>
          </a:p>
        </p:txBody>
      </p:sp>
      <p:pic>
        <p:nvPicPr>
          <p:cNvPr id="1026" name="Picture 2" descr="https://theryanreport.files.wordpress.com/2011/09/ancient_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5301208"/>
            <a:ext cx="4464496" cy="135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 flipH="1">
            <a:off x="3215683" y="1960468"/>
            <a:ext cx="3180636" cy="676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  <a:endCxn id="8" idx="0"/>
          </p:cNvCxnSpPr>
          <p:nvPr/>
        </p:nvCxnSpPr>
        <p:spPr>
          <a:xfrm>
            <a:off x="6396319" y="1960424"/>
            <a:ext cx="2412425" cy="892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s://im3-tub-ru.yandex.net/i?id=80bac36e3bd8d3aba5bb58bec0f40860&amp;n=33&amp;h=215&amp;w=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6509" y="2060892"/>
            <a:ext cx="1467647" cy="116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6945" y="59"/>
            <a:ext cx="12175067" cy="764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ЗНАЧЕНИЕ СЛОВА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ºÐ°Ð»ÐµÐ½Ð´Ð°ÑÑ 2020 (35 ÑÐ¾ÑÐ¾) â¢ ÐÑÐ¸ÐºÐ¾Ð»ÑÐ½ÑÐµ ÐºÐ°ÑÑÐ¸Ð½ÐºÐ¸ Ð¸ Ð¿Ð¾Ð·Ð¸ÑÐ¸Ð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12" y="1844824"/>
            <a:ext cx="8926949" cy="34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5"/>
          <p:cNvGrpSpPr/>
          <p:nvPr/>
        </p:nvGrpSpPr>
        <p:grpSpPr>
          <a:xfrm>
            <a:off x="285709" y="285749"/>
            <a:ext cx="4286280" cy="1571636"/>
            <a:chOff x="214282" y="285728"/>
            <a:chExt cx="3214710" cy="1571636"/>
          </a:xfrm>
        </p:grpSpPr>
        <p:sp>
          <p:nvSpPr>
            <p:cNvPr id="9" name="TextBox 8"/>
            <p:cNvSpPr txBox="1"/>
            <p:nvPr/>
          </p:nvSpPr>
          <p:spPr>
            <a:xfrm>
              <a:off x="214282" y="285728"/>
              <a:ext cx="2643206" cy="1532334"/>
            </a:xfrm>
            <a:prstGeom prst="flowChartAlternateProcess">
              <a:avLst/>
            </a:prstGeom>
            <a:ln w="571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Печатное издание в виде таблицы</a:t>
              </a:r>
              <a:endPara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Прямая со стрелкой 9"/>
            <p:cNvCxnSpPr>
              <a:stCxn id="9" idx="3"/>
            </p:cNvCxnSpPr>
            <p:nvPr/>
          </p:nvCxnSpPr>
          <p:spPr>
            <a:xfrm>
              <a:off x="2857488" y="1051895"/>
              <a:ext cx="571504" cy="8054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Группа 17"/>
          <p:cNvGrpSpPr/>
          <p:nvPr/>
        </p:nvGrpSpPr>
        <p:grpSpPr>
          <a:xfrm>
            <a:off x="5429245" y="285728"/>
            <a:ext cx="2571768" cy="1715306"/>
            <a:chOff x="4071934" y="285728"/>
            <a:chExt cx="1928826" cy="1715306"/>
          </a:xfrm>
        </p:grpSpPr>
        <p:sp>
          <p:nvSpPr>
            <p:cNvPr id="12" name="TextBox 11"/>
            <p:cNvSpPr txBox="1"/>
            <p:nvPr/>
          </p:nvSpPr>
          <p:spPr>
            <a:xfrm>
              <a:off x="4071934" y="285728"/>
              <a:ext cx="1928826" cy="578882"/>
            </a:xfrm>
            <a:prstGeom prst="flowChartAlternateProcess">
              <a:avLst/>
            </a:prstGeom>
            <a:ln w="571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Год</a:t>
              </a:r>
              <a:endPara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5400000">
              <a:off x="4536282" y="1464456"/>
              <a:ext cx="10715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8400257" y="260690"/>
            <a:ext cx="3524275" cy="2000263"/>
            <a:chOff x="6286512" y="357166"/>
            <a:chExt cx="2643206" cy="2000263"/>
          </a:xfrm>
        </p:grpSpPr>
        <p:sp>
          <p:nvSpPr>
            <p:cNvPr id="15" name="TextBox 14"/>
            <p:cNvSpPr txBox="1"/>
            <p:nvPr/>
          </p:nvSpPr>
          <p:spPr>
            <a:xfrm>
              <a:off x="6286512" y="357166"/>
              <a:ext cx="2643206" cy="1055608"/>
            </a:xfrm>
            <a:prstGeom prst="flowChartAlternateProcess">
              <a:avLst/>
            </a:prstGeom>
            <a:ln w="571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Перечень месяцев</a:t>
              </a:r>
              <a:endPara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Прямая со стрелкой 15"/>
            <p:cNvCxnSpPr>
              <a:stCxn id="15" idx="2"/>
            </p:cNvCxnSpPr>
            <p:nvPr/>
          </p:nvCxnSpPr>
          <p:spPr>
            <a:xfrm flipH="1">
              <a:off x="7072332" y="1412774"/>
              <a:ext cx="535783" cy="9446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Группа 19"/>
          <p:cNvGrpSpPr/>
          <p:nvPr/>
        </p:nvGrpSpPr>
        <p:grpSpPr>
          <a:xfrm>
            <a:off x="1487489" y="4437111"/>
            <a:ext cx="3524275" cy="1912864"/>
            <a:chOff x="1000100" y="3929066"/>
            <a:chExt cx="2643206" cy="1912864"/>
          </a:xfrm>
        </p:grpSpPr>
        <p:sp>
          <p:nvSpPr>
            <p:cNvPr id="21" name="TextBox 20"/>
            <p:cNvSpPr txBox="1"/>
            <p:nvPr/>
          </p:nvSpPr>
          <p:spPr>
            <a:xfrm>
              <a:off x="1000100" y="4786322"/>
              <a:ext cx="2643206" cy="1055608"/>
            </a:xfrm>
            <a:prstGeom prst="flowChartAlternateProcess">
              <a:avLst/>
            </a:prstGeom>
            <a:ln w="571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Перечень дней недели</a:t>
              </a:r>
              <a:endPara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Прямая со стрелкой 21"/>
            <p:cNvCxnSpPr>
              <a:stCxn id="21" idx="0"/>
            </p:cNvCxnSpPr>
            <p:nvPr/>
          </p:nvCxnSpPr>
          <p:spPr>
            <a:xfrm flipV="1">
              <a:off x="2321703" y="3929066"/>
              <a:ext cx="678662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Группа 20"/>
          <p:cNvGrpSpPr/>
          <p:nvPr/>
        </p:nvGrpSpPr>
        <p:grpSpPr>
          <a:xfrm>
            <a:off x="7152117" y="4797154"/>
            <a:ext cx="3524275" cy="1579012"/>
            <a:chOff x="5072066" y="3929068"/>
            <a:chExt cx="2643206" cy="1579012"/>
          </a:xfrm>
        </p:grpSpPr>
        <p:sp>
          <p:nvSpPr>
            <p:cNvPr id="27" name="TextBox 26"/>
            <p:cNvSpPr txBox="1"/>
            <p:nvPr/>
          </p:nvSpPr>
          <p:spPr>
            <a:xfrm>
              <a:off x="5072066" y="4929198"/>
              <a:ext cx="2643206" cy="578882"/>
            </a:xfrm>
            <a:prstGeom prst="flowChartAlternateProcess">
              <a:avLst/>
            </a:prstGeom>
            <a:ln w="571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Перечень чисел</a:t>
              </a:r>
              <a:endPara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Прямая со стрелкой 27"/>
            <p:cNvCxnSpPr>
              <a:stCxn id="27" idx="0"/>
            </p:cNvCxnSpPr>
            <p:nvPr/>
          </p:nvCxnSpPr>
          <p:spPr>
            <a:xfrm flipH="1" flipV="1">
              <a:off x="5643576" y="3929068"/>
              <a:ext cx="750094" cy="100013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380960" y="1428736"/>
            <a:ext cx="6795160" cy="4176236"/>
          </a:xfrm>
          <a:prstGeom prst="verticalScroll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Потребность                                    в календарях возникла в такой глубокой древности, когда человек не умел еще читать и писать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allpapers1920.ru/img/picture/Nov/17/fb46ef3a8c50dcfd43133564a5bc286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98" y="2643182"/>
            <a:ext cx="5447929" cy="3522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59"/>
            <a:ext cx="12175067" cy="764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НЕОБХОДИМОСТЬ КАЛЕНДАРЯ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2" descr="j017912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501008"/>
            <a:ext cx="6722533" cy="3241106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Rectangle 23" descr="Каштан"/>
          <p:cNvSpPr>
            <a:spLocks noChangeArrowheads="1"/>
          </p:cNvSpPr>
          <p:nvPr/>
        </p:nvSpPr>
        <p:spPr bwMode="auto">
          <a:xfrm>
            <a:off x="167243" y="863600"/>
            <a:ext cx="11857567" cy="227736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Потребность измерять время возникла очень давно. Вначале единицей времени были сутки. Но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большими отрезками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времени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измерять неудобно. Люди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обратили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внимание на меняющийся облик Луны и стали измерять время числом лунных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месяцев.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WordArt 24"/>
          <p:cNvSpPr>
            <a:spLocks noChangeArrowheads="1" noChangeShapeType="1" noTextEdit="1"/>
          </p:cNvSpPr>
          <p:nvPr/>
        </p:nvSpPr>
        <p:spPr bwMode="auto">
          <a:xfrm>
            <a:off x="7248128" y="3573464"/>
            <a:ext cx="4608512" cy="2591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лунный 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месяц =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29,5 суток (~30)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59"/>
            <a:ext cx="12175067" cy="764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КАЛЕНДАРИ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35363" y="4941186"/>
            <a:ext cx="111379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 6 тысяч лет назад люди высчитали число дней, за которое луна меняет свой облик и вновь возвращается в прежнее состояние.</a:t>
            </a:r>
          </a:p>
        </p:txBody>
      </p:sp>
      <p:pic>
        <p:nvPicPr>
          <p:cNvPr id="6147" name="Picture 2" descr="http://womanism.ru/wp-content/uploads/2011/02/fazy_lu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692696"/>
            <a:ext cx="998510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59"/>
            <a:ext cx="12175067" cy="764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КАЛЕНДАРИ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35360" y="5013176"/>
            <a:ext cx="1170964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Первобытные люди вели счет дням на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пластинках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костей животного.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Отметки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этой кости регистрируют перемещение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Луны по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небу.</a:t>
            </a:r>
          </a:p>
        </p:txBody>
      </p:sp>
      <p:pic>
        <p:nvPicPr>
          <p:cNvPr id="7171" name="Picture 3" descr="Календарь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1196752"/>
            <a:ext cx="108732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34"/>
            <a:ext cx="12175067" cy="9086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КАЛЕНДАРИ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1338</Words>
  <Application>Microsoft Office PowerPoint</Application>
  <PresentationFormat>Произвольный</PresentationFormat>
  <Paragraphs>178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 ДОМАШНЯЯ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292</cp:revision>
  <dcterms:created xsi:type="dcterms:W3CDTF">2020-04-27T09:08:17Z</dcterms:created>
  <dcterms:modified xsi:type="dcterms:W3CDTF">2020-08-28T03:22:04Z</dcterms:modified>
</cp:coreProperties>
</file>