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31" r:id="rId2"/>
    <p:sldId id="1026" r:id="rId3"/>
    <p:sldId id="1075" r:id="rId4"/>
    <p:sldId id="1032" r:id="rId5"/>
    <p:sldId id="1062" r:id="rId6"/>
    <p:sldId id="1033" r:id="rId7"/>
    <p:sldId id="1034" r:id="rId8"/>
    <p:sldId id="1035" r:id="rId9"/>
    <p:sldId id="1036" r:id="rId10"/>
    <p:sldId id="1040" r:id="rId11"/>
    <p:sldId id="1041" r:id="rId12"/>
    <p:sldId id="1046" r:id="rId13"/>
    <p:sldId id="1055" r:id="rId14"/>
    <p:sldId id="1047" r:id="rId15"/>
    <p:sldId id="1048" r:id="rId16"/>
    <p:sldId id="1063" r:id="rId17"/>
    <p:sldId id="1049" r:id="rId18"/>
    <p:sldId id="1053" r:id="rId19"/>
    <p:sldId id="1054" r:id="rId20"/>
    <p:sldId id="1068" r:id="rId21"/>
    <p:sldId id="1064" r:id="rId22"/>
    <p:sldId id="1067" r:id="rId23"/>
    <p:sldId id="1071" r:id="rId24"/>
    <p:sldId id="1057" r:id="rId25"/>
    <p:sldId id="1060" r:id="rId26"/>
    <p:sldId id="975" r:id="rId27"/>
    <p:sldId id="1009" r:id="rId28"/>
    <p:sldId id="1014" r:id="rId29"/>
    <p:sldId id="1005" r:id="rId30"/>
    <p:sldId id="1016" r:id="rId31"/>
    <p:sldId id="976" r:id="rId32"/>
    <p:sldId id="977" r:id="rId33"/>
    <p:sldId id="978" r:id="rId34"/>
    <p:sldId id="1001" r:id="rId35"/>
    <p:sldId id="1065" r:id="rId36"/>
    <p:sldId id="1024" r:id="rId37"/>
    <p:sldId id="627" r:id="rId38"/>
  </p:sldIdLst>
  <p:sldSz cx="12192000" cy="6858000"/>
  <p:notesSz cx="6858000" cy="9144000"/>
  <p:custDataLst>
    <p:tags r:id="rId4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031" autoAdjust="0"/>
    <p:restoredTop sz="86389" autoAdjust="0"/>
  </p:normalViewPr>
  <p:slideViewPr>
    <p:cSldViewPr>
      <p:cViewPr varScale="1">
        <p:scale>
          <a:sx n="57" d="100"/>
          <a:sy n="57" d="100"/>
        </p:scale>
        <p:origin x="96" y="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28CC8-E67B-4358-8C38-09E46CBFF023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06AB9-2605-454E-BFE1-C0BC3AF57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19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52B76-FA80-4FEE-B2C1-D8FC9AFA8B8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45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52B76-FA80-4FEE-B2C1-D8FC9AFA8B8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157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52B76-FA80-4FEE-B2C1-D8FC9AFA8B8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757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25CDF-653D-4B65-BE2F-EB274F883522}" type="slidenum">
              <a:rPr lang="ru-RU"/>
              <a:pPr/>
              <a:t>18</a:t>
            </a:fld>
            <a:endParaRPr lang="ru-RU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63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52B76-FA80-4FEE-B2C1-D8FC9AFA8B8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89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briola" pitchFamily="82" charset="0"/>
                <a:cs typeface="Arabic Typesetting" pitchFamily="66" charset="-78"/>
              </a:rPr>
              <a:t>Увидеть собственными глазами многовековую мумию в саркофаге – мечта многих путешественников. Древние египтяне верили в бессмертие души.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По учению египетских жрецов, душа зависела от сохранности тела даже после их разделения. Отсюда бесконечные заботы о трупе и неприкосновенность последнего. Мысли о необходимости сохранения тела для будущей жизни привели в конце концов к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возникновению 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культа умерших.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27140-3612-4A0E-8E0F-63074BB6237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9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656218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1429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15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15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45152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475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08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08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08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4267124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09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02220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235200" y="457200"/>
            <a:ext cx="93472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35200" y="1981200"/>
            <a:ext cx="4572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7010400" y="1981200"/>
            <a:ext cx="4572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235200" y="4114800"/>
            <a:ext cx="4572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010400" y="4114800"/>
            <a:ext cx="4572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8FFE2BC-0F41-48BD-841D-2B6C433AF70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51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4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809141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24066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70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70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34031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063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30959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5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01023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14034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8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BE8-17D0-4A8C-AFF1-92B5A3DA1FDA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8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8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6" r:id="rId15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C:\Users\USER\Videos\11_stroit_piramid.wmv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ds02.infourok.ru/uploads/ex/0b9b/00027c9a-46d53385/img14.jpg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hyperlink" Target="http://www.lah.ru/fotoarh/megalit/afrika/egypt/dz/nekropol/kv62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0/Egypt.KV62.01.jp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646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347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algn="l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2063552" y="2493063"/>
            <a:ext cx="9001000" cy="2064062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defTabSz="1023886">
              <a:spcBef>
                <a:spcPts val="196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 Тема урока:  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endParaRPr lang="ru-RU" sz="4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«</a:t>
            </a: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ПИРАМИДЫ И ГРОБНИЦЫ»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941984" y="482599"/>
            <a:ext cx="1276349" cy="1276351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705567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l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4400" b="1" spc="18" dirty="0" smtClean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4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9941984" y="1196752"/>
            <a:ext cx="1276349" cy="452516"/>
          </a:xfrm>
          <a:prstGeom prst="rect">
            <a:avLst/>
          </a:prstGeom>
        </p:spPr>
        <p:txBody>
          <a:bodyPr wrap="square" lIns="0" tIns="21420" rIns="0" bIns="0">
            <a:spAutoFit/>
          </a:bodyPr>
          <a:lstStyle/>
          <a:p>
            <a:pPr algn="ctr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800" b="1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40984" y="2699803"/>
            <a:ext cx="768629" cy="276161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63842" y="4221088"/>
            <a:ext cx="7278142" cy="1997414"/>
          </a:xfrm>
          <a:prstGeom prst="roundRect">
            <a:avLst/>
          </a:prstGeom>
          <a:blipFill dpi="0" rotWithShape="1">
            <a:blip r:embed="rId2" cstate="print"/>
            <a:srcRect/>
            <a:stretch>
              <a:fillRect l="-1000" t="1000" b="-3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Ольга\Мои документы\Документы сканера\пирами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12192000" cy="580526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 rot="-554964">
            <a:off x="140789" y="1347567"/>
            <a:ext cx="3835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Архитектурный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ансамбль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пирамид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Гизы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92354" y="5517246"/>
            <a:ext cx="2002471" cy="584775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h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=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147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24001" y="3861053"/>
            <a:ext cx="21162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h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= 145 м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07778" y="2636926"/>
            <a:ext cx="18886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h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= 67 м </a:t>
            </a: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имрамиды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4300" r="24300"/>
          <a:stretch>
            <a:fillRect/>
          </a:stretch>
        </p:blipFill>
        <p:spPr>
          <a:xfrm>
            <a:off x="6672067" y="1340774"/>
            <a:ext cx="5248300" cy="497083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07368" y="1052736"/>
            <a:ext cx="5904656" cy="5688632"/>
          </a:xfrm>
        </p:spPr>
        <p:txBody>
          <a:bodyPr anchor="ctr">
            <a:no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Пирамиды строили десятки лет многие тысячи людей.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Раньше ученые предполагали, что это делали рабы.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Но в Древнем Египте никогда не было такого большого числа рабов.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Строителями пирамид были в основном крестьяне.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Они работали на строительстве пирамид в свободные от полевых работ месяцы.</a:t>
            </a: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ирамиды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263352" y="1052737"/>
            <a:ext cx="5400600" cy="237626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79376" y="3645024"/>
            <a:ext cx="11161240" cy="2783802"/>
          </a:xfrm>
        </p:spPr>
        <p:txBody>
          <a:bodyPr anchor="ctr">
            <a:noAutofit/>
          </a:bodyPr>
          <a:lstStyle/>
          <a:p>
            <a:pPr algn="ctr"/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Пирамиды не могли быть построены без  мастеров - архитекторов, каменщиков, которые составляли планы работ, расчеты, руководили укладкой блоков. </a:t>
            </a:r>
          </a:p>
          <a:p>
            <a:pPr algn="ctr"/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Блоки очень плотно пригонялись друг к другу без связующего раствора.  Ребята посмотрите видеоролик о строительстве пирамиды.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79977" y="1268760"/>
            <a:ext cx="6048672" cy="223224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l="-1000" b="-16000"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11_stroit_pirami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55440" y="685800"/>
            <a:ext cx="10081120" cy="54864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367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ТЕХНИКА ПОСТРОЙКИ ПИРАМИД В РАССКАЗАХ ГЕРОДОТА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1.bp.blogspot.com/-Tto8qSoYREs/TgZDsjFyGbI/AAAAAAAAB5U/urSMS5lDUSM/s1600/kids_building_pyram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836712"/>
            <a:ext cx="366401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g.fb2gratis.com/images/89/88394/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093" y="908720"/>
            <a:ext cx="4553913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s018.radikal.ru/i509/1303/86/06b2a4148ca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18" y="836712"/>
            <a:ext cx="365673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4.bp.blogspot.com/-w84DS6mAQZ4/TgZeFaEolOI/AAAAAAAAAsI/L7nPrtw1Now/s1600/BuildingPyramids6LWW%5B1%5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80928"/>
            <a:ext cx="3664011" cy="194421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mirumir.com.ua/wp-content/uploads/2015/07/%D0%9F%D1%80%D0%B8%D0%BC%D0%B5%D0%BD%D0%B5%D0%BD%D0%B8%D0%B5-%D1%81%D1%82%D1%80%D0%BE%D0%B8%D1%82%D0%B5%D0%BB%D1%8C%D0%BD%D0%BE%D0%B9-%D0%BD%D0%B0%D1%81%D1%8B%D0%BF%D0%B8.-%D0%9E%D0%B4%D0%BD%D0%B0-%D0%B8%D0%B7-%D0%BA%D0%BB%D0%B0%D1%81%D1%81%D0%B8%D1%87%D0%B5%D1%81%D0%BA%D0%B8%D0%B9-%D1%82%D0%B5%D0%BE%D1%80%D0%B8%D0%B9-%D0%BC%D0%B5%D1%82%D0%BE%D0%B4%D0%B0-%D1%81%D1%82%D1%80%D0%BE%D0%B8%D1%82%D0%B5%D0%BB%D1%8C%D1%81%D1%82%D0%B2%D0%B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15" y="2780928"/>
            <a:ext cx="3664012" cy="196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rudocs.exdat.com/data/191/190726/190726_html_60cb78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4701596"/>
            <a:ext cx="3699425" cy="196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ok-t.ru/studopediaru/baza1/1075894226692.files/image0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15" y="4757346"/>
            <a:ext cx="3664012" cy="191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Фигура, имеющая форму буквы L 2"/>
          <p:cNvSpPr/>
          <p:nvPr/>
        </p:nvSpPr>
        <p:spPr>
          <a:xfrm rot="16200000">
            <a:off x="801438" y="23925"/>
            <a:ext cx="6017946" cy="7643520"/>
          </a:xfrm>
          <a:prstGeom prst="corner">
            <a:avLst>
              <a:gd name="adj1" fmla="val 3885"/>
              <a:gd name="adj2" fmla="val 37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3308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824192" y="1219200"/>
            <a:ext cx="4176464" cy="2497832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стенах проложены коридоры, украшенные настенными </a:t>
            </a:r>
            <a:r>
              <a:rPr lang="ru-RU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росписями.</a:t>
            </a:r>
            <a:endParaRPr lang="ru-RU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egtv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5"/>
            <a:ext cx="7070576" cy="5057775"/>
          </a:xfrm>
          <a:prstGeom prst="rect">
            <a:avLst/>
          </a:prstGeom>
          <a:noFill/>
        </p:spPr>
      </p:pic>
      <p:pic>
        <p:nvPicPr>
          <p:cNvPr id="25606" name="Picture 6" descr="egtv1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6200" y="3861048"/>
            <a:ext cx="3559200" cy="2539752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6040" y="1196752"/>
            <a:ext cx="5472608" cy="49251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Внутри пирамида представляет собой сложное сооружение.   (представлены проходы, шахты, вентиляционные сооружения).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Farrgus\Desktop\image-14-02-16-06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340768"/>
            <a:ext cx="6192688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352" y="1268760"/>
            <a:ext cx="11161240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Центром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пирамиды является погребальная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камера.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 descr="egtv17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1" y="2276872"/>
            <a:ext cx="7105651" cy="4123928"/>
          </a:xfrm>
          <a:prstGeom prst="rect">
            <a:avLst/>
          </a:prstGeom>
          <a:noFill/>
        </p:spPr>
      </p:pic>
      <p:pic>
        <p:nvPicPr>
          <p:cNvPr id="26629" name="Picture 5" descr="egtv1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6200" y="2636912"/>
            <a:ext cx="3784600" cy="3403848"/>
          </a:xfrm>
          <a:prstGeom prst="rect">
            <a:avLst/>
          </a:prstGeom>
          <a:noFill/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карта д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5169" y="1052736"/>
            <a:ext cx="6836833" cy="5805264"/>
          </a:xfrm>
          <a:prstGeom prst="rect">
            <a:avLst/>
          </a:prstGeom>
          <a:noFill/>
        </p:spPr>
      </p:pic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335360" y="1844824"/>
            <a:ext cx="4876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1922г. – открыта гробница Тутанхамона. </a:t>
            </a:r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8616280" y="4221090"/>
            <a:ext cx="1056216" cy="792163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аркофаг тутанхамона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476211" y="428604"/>
            <a:ext cx="7048500" cy="342902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810512" y="214290"/>
            <a:ext cx="4000528" cy="6286544"/>
          </a:xfrm>
        </p:spPr>
        <p:txBody>
          <a:bodyPr anchor="ctr">
            <a:normAutofit/>
          </a:bodyPr>
          <a:lstStyle/>
          <a:p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гробнице нашли множество красивых предметов - мебель, модели лодок, драгоценности, сосуды, оружие.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Огромные богатства сопровождали юного фараона в загробный мир.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Мумия фараона была заключена в четыре саркофага.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6211" y="3786190"/>
            <a:ext cx="6858048" cy="2928958"/>
          </a:xfrm>
          <a:prstGeom prst="rect">
            <a:avLst/>
          </a:prstGeom>
          <a:blipFill>
            <a:blip r:embed="rId4" cstate="print"/>
            <a:stretch>
              <a:fillRect t="-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7620011" cy="6858000"/>
          </a:xfrm>
          <a:prstGeom prst="rect">
            <a:avLst/>
          </a:prstGeom>
          <a:blipFill>
            <a:blip r:embed="rId5" cstate="print"/>
            <a:stretch>
              <a:fillRect t="-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23392" y="1484806"/>
            <a:ext cx="11137237" cy="132343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«ВСЕ БОИТСЯ ВРЕМЕНИ, А ВРЕМЯ БОИТСЯ ПИРАМИД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623407" y="3212980"/>
            <a:ext cx="11233247" cy="132343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ИЗВЕСТНЫЕ ПИРАМИДЫ И ИХ СТРОИТЕЛЬСТВО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1384" y="5013176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БАЛЬЗАМИРОВАНИЕ</a:t>
            </a:r>
            <a:endParaRPr lang="ru-RU" sz="4000" dirty="0" smtClean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376" y="1268760"/>
            <a:ext cx="109452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гробницах фараонов было несколько помещений. В главном находился саркофаг с телом умершего.            В одной из комнат были сложены вещи, принадлежавшие хозяину гробницы. В особом помещении обычно стояла статуя умершего.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В гробницах фараонов было несколько помещений. В главном находился саркофаг с">
            <a:hlinkClick r:id="rId2" tooltip="&quot;В гробницах фараонов было несколько помещений. В главном находился саркофаг с...&quot;"/>
          </p:cNvPr>
          <p:cNvPicPr/>
          <p:nvPr/>
        </p:nvPicPr>
        <p:blipFill>
          <a:blip r:embed="rId3" cstate="print"/>
          <a:srcRect l="50323" t="2586" b="43535"/>
          <a:stretch>
            <a:fillRect/>
          </a:stretch>
        </p:blipFill>
        <p:spPr bwMode="auto">
          <a:xfrm>
            <a:off x="6672064" y="4365104"/>
            <a:ext cx="39604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В гробницах фараонов было несколько помещений. В главном находился саркофаг с">
            <a:hlinkClick r:id="rId2" tooltip="&quot;В гробницах фараонов было несколько помещений. В главном находился саркофаг с...&quot;"/>
          </p:cNvPr>
          <p:cNvPicPr/>
          <p:nvPr/>
        </p:nvPicPr>
        <p:blipFill>
          <a:blip r:embed="rId3" cstate="print"/>
          <a:srcRect l="1935" t="61207" r="50645"/>
          <a:stretch>
            <a:fillRect/>
          </a:stretch>
        </p:blipFill>
        <p:spPr bwMode="auto">
          <a:xfrm>
            <a:off x="983432" y="4365104"/>
            <a:ext cx="3960440" cy="200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24744"/>
            <a:ext cx="7272808" cy="54726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52184" y="1324500"/>
            <a:ext cx="417646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Если быть более точными, то это звезды</a:t>
            </a:r>
            <a:endParaRPr lang="ru-RU" sz="3400" b="1" dirty="0" smtClean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 созвездиях Большой и Малой Медведиц. Сегодняшняя  «северная» звезда.</a:t>
            </a:r>
            <a:endParaRPr lang="ru-RU" sz="34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196752"/>
            <a:ext cx="5400600" cy="5256584"/>
          </a:xfrm>
          <a:prstGeom prst="rect">
            <a:avLst/>
          </a:prstGeom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35360" y="908720"/>
            <a:ext cx="484023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Пирамиды выравнивались на север потому, что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египтяне считали, что мертвый фараон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становится звездой на северном небе.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3392" y="1628800"/>
            <a:ext cx="570242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Солнце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Гиза,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пирамиды- Зачарованный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пейзаж,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Необъятное в пустыне -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Как оазис, как мираж…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Недопонятое ЧУДО,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Утонувшее в веках,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Чей же Бог тебя задумал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На египетских песках?..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54274" name="Picture 2" descr="https://krot.info/uploads/posts/2020-01/1580315478_8-p-foni-s-yegiptom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2" y="1628800"/>
            <a:ext cx="4824536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63352" y="1052736"/>
            <a:ext cx="56886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Охраняет пирамиды Гизы огромный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Сфинкс.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На данный момент эта скульптура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с телом льва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 головой человека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считается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самым старым монументом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человечества. Она высечена 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из известковой скалы. </a:t>
            </a:r>
          </a:p>
        </p:txBody>
      </p:sp>
      <p:sp>
        <p:nvSpPr>
          <p:cNvPr id="66566" name="AutoShape 6" descr="Картинки по запросу пирамида хефрена внутри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6567" name="AutoShape 7" descr="Картинки по запросу пирамида хефрена внутри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66570" name="Picture 10" descr="Сфинк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328" y="1196752"/>
            <a:ext cx="2880320" cy="2048227"/>
          </a:xfrm>
          <a:prstGeom prst="rect">
            <a:avLst/>
          </a:prstGeom>
          <a:noFill/>
        </p:spPr>
      </p:pic>
      <p:sp>
        <p:nvSpPr>
          <p:cNvPr id="11" name="object 2"/>
          <p:cNvSpPr>
            <a:spLocks/>
          </p:cNvSpPr>
          <p:nvPr/>
        </p:nvSpPr>
        <p:spPr bwMode="auto">
          <a:xfrm>
            <a:off x="0" y="0"/>
            <a:ext cx="12177184" cy="836712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196752"/>
            <a:ext cx="28083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агадки египетских пирамид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3717032"/>
            <a:ext cx="5544616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AutoShape 6" descr="Картинки по запросу пирамида хефрена внутри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6567" name="AutoShape 7" descr="Картинки по запросу пирамида хефрена внутри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1" name="object 2"/>
          <p:cNvSpPr>
            <a:spLocks/>
          </p:cNvSpPr>
          <p:nvPr/>
        </p:nvSpPr>
        <p:spPr bwMode="auto">
          <a:xfrm>
            <a:off x="0" y="0"/>
            <a:ext cx="12177184" cy="836712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3352" y="1196752"/>
            <a:ext cx="59766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Длина статуи – 72 м., высота - 20 м.</a:t>
            </a:r>
          </a:p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между передними лапами некогда располагалось небольшое святилище.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C:\Documents and Settings\Ольга\Мои документы\Документы сканера\сф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1268760"/>
            <a:ext cx="4968552" cy="460851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124744"/>
            <a:ext cx="11329259" cy="24768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Одним из важнейших аспектов погребального культа является  бальзамирование тела умершего.  Мумии, обработанные  специальными веществами и обернутые несколькими слоями ткани, найдены в египетских комплексах.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i2.imageban.ru/out/2013/10/02/d6e1f1d96bf34d81d1933ef80db004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7" y="3861048"/>
            <a:ext cx="6056540" cy="2769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eklekticstudio.com/wp-content/uploads/2012/09/mummy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21" y="3861048"/>
            <a:ext cx="5184576" cy="2769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0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1769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76" y="764704"/>
            <a:ext cx="10972800" cy="86409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Технология бальзамирования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9824" y="3789064"/>
            <a:ext cx="10972800" cy="262516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Родственники приносят покойника к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жрецу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Жрец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извлекает через ноздри часть мозга.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Очищает брюшную полость от внутренностей.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Обвивает тело усопшего бинтами и намазывают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камедью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556792"/>
            <a:ext cx="5400600" cy="1963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1556792"/>
            <a:ext cx="3600400" cy="1944216"/>
          </a:xfrm>
          <a:prstGeom prst="rect">
            <a:avLst/>
          </a:prstGeom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0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07368" y="836712"/>
            <a:ext cx="11305256" cy="20162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Родственники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помещают тело в деревянный саркофаг, который хранят в семейной усыпальнице. Внутренности покойника погребают в четырёх сосудах.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38932" name="Object 2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08168" y="4077096"/>
          <a:ext cx="7112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Точечный рисунок" r:id="rId3" imgW="533474" imgH="1343212" progId="PBrush">
                  <p:embed/>
                </p:oleObj>
              </mc:Choice>
              <mc:Fallback>
                <p:oleObj name="Точечный рисунок" r:id="rId3" imgW="533474" imgH="134321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168" y="4077096"/>
                        <a:ext cx="71120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8" name="Object 2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39816" y="4149104"/>
          <a:ext cx="7112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Точечный рисунок" r:id="rId5" imgW="533474" imgH="1343212" progId="PBrush">
                  <p:embed/>
                </p:oleObj>
              </mc:Choice>
              <mc:Fallback>
                <p:oleObj name="Точечный рисунок" r:id="rId5" imgW="533474" imgH="1343212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816" y="4149104"/>
                        <a:ext cx="71120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Line 8"/>
          <p:cNvSpPr>
            <a:spLocks noChangeShapeType="1"/>
          </p:cNvSpPr>
          <p:nvPr/>
        </p:nvSpPr>
        <p:spPr bwMode="auto">
          <a:xfrm flipH="1">
            <a:off x="2927648" y="2705100"/>
            <a:ext cx="2787352" cy="137197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38941" name="Object 2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0128448" y="4077096"/>
          <a:ext cx="7112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Точечный рисунок" r:id="rId6" imgW="533474" imgH="1343212" progId="PBrush">
                  <p:embed/>
                </p:oleObj>
              </mc:Choice>
              <mc:Fallback>
                <p:oleObj name="Точечный рисунок" r:id="rId6" imgW="533474" imgH="1343212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448" y="4077096"/>
                        <a:ext cx="71120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44" name="Object 32"/>
          <p:cNvGraphicFramePr>
            <a:graphicFrameLocks noChangeAspect="1"/>
          </p:cNvGraphicFramePr>
          <p:nvPr/>
        </p:nvGraphicFramePr>
        <p:xfrm>
          <a:off x="2135560" y="4365128"/>
          <a:ext cx="7112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Точечный рисунок" r:id="rId7" imgW="533474" imgH="1343212" progId="PBrush">
                  <p:embed/>
                </p:oleObj>
              </mc:Choice>
              <mc:Fallback>
                <p:oleObj name="Точечный рисунок" r:id="rId7" imgW="533474" imgH="1343212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4365128"/>
                        <a:ext cx="71120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5" name="Line 33"/>
          <p:cNvSpPr>
            <a:spLocks noChangeShapeType="1"/>
          </p:cNvSpPr>
          <p:nvPr/>
        </p:nvSpPr>
        <p:spPr bwMode="auto">
          <a:xfrm flipH="1">
            <a:off x="5231921" y="2708920"/>
            <a:ext cx="720079" cy="1224136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46" name="Line 34"/>
          <p:cNvSpPr>
            <a:spLocks noChangeShapeType="1"/>
          </p:cNvSpPr>
          <p:nvPr/>
        </p:nvSpPr>
        <p:spPr bwMode="auto">
          <a:xfrm>
            <a:off x="6240016" y="2852936"/>
            <a:ext cx="1549400" cy="95478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47" name="Line 35"/>
          <p:cNvSpPr>
            <a:spLocks noChangeShapeType="1"/>
          </p:cNvSpPr>
          <p:nvPr/>
        </p:nvSpPr>
        <p:spPr bwMode="auto">
          <a:xfrm>
            <a:off x="6384032" y="2636912"/>
            <a:ext cx="3816424" cy="1224136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839416" y="5733268"/>
            <a:ext cx="1087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Печень             Желудок                  Лёгкие             Кишки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2"/>
          <p:cNvSpPr>
            <a:spLocks/>
          </p:cNvSpPr>
          <p:nvPr/>
        </p:nvSpPr>
        <p:spPr bwMode="auto">
          <a:xfrm>
            <a:off x="0" y="0"/>
            <a:ext cx="12177184" cy="836712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20" grpId="0" animBg="1"/>
      <p:bldP spid="38945" grpId="0" animBg="1"/>
      <p:bldP spid="38946" grpId="0" animBg="1"/>
      <p:bldP spid="38947" grpId="0" animBg="1"/>
      <p:bldP spid="389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1384" y="1412788"/>
            <a:ext cx="85206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результате бальзамирования появились новые знания в области анатомии. 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Порошку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полученному при измельчении мумии, приписывались магические и лечебные свойства.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Художники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использовали этот порошок в изготовлении чёрной краски.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1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1484784"/>
            <a:ext cx="2592288" cy="1512168"/>
          </a:xfrm>
        </p:spPr>
      </p:pic>
      <p:pic>
        <p:nvPicPr>
          <p:cNvPr id="6" name="Объект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3501008"/>
            <a:ext cx="2232248" cy="2167962"/>
          </a:xfrm>
          <a:prstGeom prst="rect">
            <a:avLst/>
          </a:prstGeom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0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368" y="1484784"/>
            <a:ext cx="554461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Египтяне их сложили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так ловко смастерили,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 стоят они веками.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Догадайтесь, дети, сами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 же это за тела,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Где вершина всем видна?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Догадались? Из-за вида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Всем известна пирамида.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1772816"/>
            <a:ext cx="5019040" cy="4387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6755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836712"/>
            <a:ext cx="7968885" cy="3940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67" y="980728"/>
            <a:ext cx="8090412" cy="3960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65" y="2564929"/>
            <a:ext cx="7584843" cy="3837235"/>
          </a:xfrm>
          <a:prstGeom prst="rect">
            <a:avLst/>
          </a:prstGeom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0"/>
            <a:ext cx="12177184" cy="9087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6393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14917" y="1196975"/>
            <a:ext cx="10363200" cy="40957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b="1" smtClean="0"/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583832" y="908720"/>
            <a:ext cx="7608168" cy="6207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Погребальные обряды Египта.</a:t>
            </a:r>
          </a:p>
        </p:txBody>
      </p:sp>
      <p:pic>
        <p:nvPicPr>
          <p:cNvPr id="47112" name="Picture 8" descr="1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 bwMode="auto">
          <a:xfrm>
            <a:off x="239184" y="1052519"/>
            <a:ext cx="4538133" cy="5616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113" name="Rectangle 9" descr="Голубая тисненая бумага"/>
          <p:cNvSpPr>
            <a:spLocks noChangeArrowheads="1"/>
          </p:cNvSpPr>
          <p:nvPr/>
        </p:nvSpPr>
        <p:spPr bwMode="auto">
          <a:xfrm>
            <a:off x="4943888" y="1700808"/>
            <a:ext cx="6970849" cy="49428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Тело умершего </a:t>
            </a:r>
            <a:r>
              <a:rPr lang="ru-RU" sz="28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бальзамировали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натирали специальными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мазями.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Затем </a:t>
            </a:r>
            <a:r>
              <a:rPr lang="ru-RU" sz="28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мумию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заворачивали в несколько слоев ткани и помещали в специальные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ящики – </a:t>
            </a:r>
            <a:r>
              <a:rPr lang="ru-RU" sz="28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саркофаги.</a:t>
            </a:r>
            <a:endParaRPr lang="ru-RU" sz="2800" b="1" u="sng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 знатнее был умерший тем больше было саркофагов, вставляемых друг в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друга.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Верхним саркофагам придавались черты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умершего.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endParaRPr lang="ru-RU" b="1" dirty="0"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endParaRPr lang="ru-RU" b="1" dirty="0">
              <a:latin typeface="Times New Roman" pitchFamily="18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0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 descr="Голубая тисненая бумага"/>
          <p:cNvSpPr>
            <a:spLocks noChangeArrowheads="1"/>
          </p:cNvSpPr>
          <p:nvPr/>
        </p:nvSpPr>
        <p:spPr bwMode="auto">
          <a:xfrm>
            <a:off x="263353" y="3284984"/>
            <a:ext cx="11525331" cy="32952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Саркофаг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помещался в специальной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гробнице - пирамиде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для фараонов),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или пещере (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для вельмож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  Гробницу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начинали строить еще при жизни знатного египтянина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. Иногда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строительство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длилось десятки лет.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  Рядом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с саркофагом клали вещи необходимые для жизни в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загробном мире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  Чтобы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гробницу не обокрали - вход в нее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замуровывали, а внутри строили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ловушки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4" descr="tutcoffin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908720"/>
            <a:ext cx="4248472" cy="20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Рабочий стол\Тутанхамон\f5fd11e76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6280" y="980728"/>
            <a:ext cx="3096344" cy="208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Картинка 1 из 112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7888" y="908720"/>
            <a:ext cx="3096344" cy="201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0" y="0"/>
            <a:ext cx="12177184" cy="764704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1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 bwMode="auto">
          <a:xfrm>
            <a:off x="239201" y="980751"/>
            <a:ext cx="4887383" cy="468029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5310" name="Picture 14" descr="Файл:Egypt.KV62.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2887" y="1484784"/>
            <a:ext cx="6047316" cy="3673004"/>
          </a:xfrm>
          <a:prstGeom prst="rect">
            <a:avLst/>
          </a:prstGeom>
          <a:noFill/>
        </p:spPr>
      </p:pic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6383868" y="5300663"/>
            <a:ext cx="4320117" cy="10080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Гробница</a:t>
            </a:r>
          </a:p>
        </p:txBody>
      </p:sp>
      <p:sp>
        <p:nvSpPr>
          <p:cNvPr id="55312" name="Oval 16"/>
          <p:cNvSpPr>
            <a:spLocks noChangeArrowheads="1"/>
          </p:cNvSpPr>
          <p:nvPr/>
        </p:nvSpPr>
        <p:spPr bwMode="auto">
          <a:xfrm>
            <a:off x="624417" y="5805488"/>
            <a:ext cx="3934883" cy="8636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Саркофаг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0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://s4.hubimg.com/u/3386603_f4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5233" y="11872"/>
            <a:ext cx="4856136" cy="306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4" descr="http://www.4to40.com/images/History/Ancient_Egyptians_first_practised_embalming/embalm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1" y="357189"/>
            <a:ext cx="57404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68008" y="3068960"/>
            <a:ext cx="5524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Мумия </a:t>
            </a:r>
            <a:r>
              <a:rPr lang="ru-RU" sz="2800" b="1" dirty="0">
                <a:solidFill>
                  <a:srgbClr val="7C4B3B"/>
                </a:solidFill>
                <a:latin typeface="Arial" pitchFamily="34" charset="0"/>
                <a:cs typeface="Arial" pitchFamily="34" charset="0"/>
              </a:rPr>
              <a:t>– бальзамированное тело </a:t>
            </a:r>
            <a:r>
              <a:rPr lang="ru-RU" sz="2800" b="1" dirty="0" smtClean="0">
                <a:solidFill>
                  <a:srgbClr val="7C4B3B"/>
                </a:solidFill>
                <a:latin typeface="Arial" pitchFamily="34" charset="0"/>
                <a:cs typeface="Arial" pitchFamily="34" charset="0"/>
              </a:rPr>
              <a:t>умершего.</a:t>
            </a:r>
            <a:endParaRPr lang="ru-RU" sz="2800" b="1" dirty="0">
              <a:solidFill>
                <a:srgbClr val="7C4B3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crystalinks.com/sacrophagustut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1108" y="3967567"/>
            <a:ext cx="4683933" cy="263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history.rin.ru/images/tree/small/25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558" y="3161654"/>
            <a:ext cx="4978545" cy="29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309967" y="6273800"/>
            <a:ext cx="552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Саркофаг </a:t>
            </a:r>
            <a:r>
              <a:rPr lang="ru-RU" sz="3200" b="1" dirty="0">
                <a:solidFill>
                  <a:srgbClr val="7C4B3B"/>
                </a:solidFill>
              </a:rPr>
              <a:t>- гроб</a:t>
            </a:r>
          </a:p>
        </p:txBody>
      </p:sp>
      <p:pic>
        <p:nvPicPr>
          <p:cNvPr id="9" name="Picture 10" descr="08_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74575" y="258055"/>
            <a:ext cx="4388215" cy="2758814"/>
          </a:xfrm>
          <a:prstGeom prst="rect">
            <a:avLst/>
          </a:prstGeom>
        </p:spPr>
      </p:pic>
      <p:pic>
        <p:nvPicPr>
          <p:cNvPr id="10" name="Picture 5" descr="08_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012559" y="294469"/>
            <a:ext cx="3368300" cy="6064940"/>
          </a:xfrm>
          <a:prstGeom prst="rect">
            <a:avLst/>
          </a:prstGeom>
        </p:spPr>
      </p:pic>
      <p:pic>
        <p:nvPicPr>
          <p:cNvPr id="11" name="Picture 6" descr="08_26"/>
          <p:cNvPicPr>
            <a:picLocks noChangeAspect="1" noChangeArrowheads="1"/>
          </p:cNvPicPr>
          <p:nvPr/>
        </p:nvPicPr>
        <p:blipFill>
          <a:blip r:embed="rId8" cstate="print"/>
          <a:srcRect l="16484" r="12499"/>
          <a:stretch>
            <a:fillRect/>
          </a:stretch>
        </p:blipFill>
        <p:spPr bwMode="auto">
          <a:xfrm>
            <a:off x="6384032" y="188640"/>
            <a:ext cx="5393411" cy="649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60" y="1124744"/>
            <a:ext cx="67687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«…К легендарным семи чудесам света относится египетские пирамиды. Они таинственны и величественны. У любого гигантские пирамиды вызывают священный трепет. Они кажутся чем-то космическим, трудно поверить, что к постройке человек вообще имел отношение…»</a:t>
            </a:r>
          </a:p>
        </p:txBody>
      </p:sp>
      <p:pic>
        <p:nvPicPr>
          <p:cNvPr id="3" name="Picture 2" descr="http://flabez.ru/h/48/egipet_piramidy_svechenie_pr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124744"/>
            <a:ext cx="4592960" cy="274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0" y="0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5" name="Picture 6" descr="http://www.abou-alhool.com/ima/22251_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4005064"/>
            <a:ext cx="4576684" cy="263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695417" y="1196752"/>
            <a:ext cx="11233247" cy="120032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ПИРАМИДЫ – МЕСТО ЗАХОРОНЕНИЯ ФАРАОНОВ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623392" y="2636912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АРХИТЕКТУРНЫЙ АНСАМБЛЬ ПИРАМИД ГИЗЫ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1384" y="3717032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СФИНКС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3392" y="4797152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БАЛЬЗАМИРОВАНИЕ И МУМИИ</a:t>
            </a:r>
          </a:p>
        </p:txBody>
      </p:sp>
    </p:spTree>
    <p:extLst>
      <p:ext uri="{BB962C8B-B14F-4D97-AF65-F5344CB8AC3E}">
        <p14:creationId xmlns:p14="http://schemas.microsoft.com/office/powerpoint/2010/main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9" grpId="0" animBg="1" autoUpdateAnimBg="0"/>
      <p:bldP spid="676870" grpId="0" animBg="1" autoUpdateAnimBg="0"/>
      <p:bldP spid="8" grpId="0" animBg="1" autoUpdateAnimBg="0"/>
      <p:bldP spid="6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798" y="337142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68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§9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37 – 39.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876B8A-D6F4-45DD-A7CB-4E0ADA116FEA}"/>
              </a:ext>
            </a:extLst>
          </p:cNvPr>
          <p:cNvSpPr txBox="1"/>
          <p:nvPr/>
        </p:nvSpPr>
        <p:spPr>
          <a:xfrm>
            <a:off x="4367809" y="3429024"/>
            <a:ext cx="3552395" cy="31614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Рассмотрите золотую маску фараона Тутанхамона и попытайтесь определить какие предметы были символами Власти?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983BB7E-5EFA-4F55-818D-5990E5EC0F5E}"/>
              </a:ext>
            </a:extLst>
          </p:cNvPr>
          <p:cNvSpPr txBox="1"/>
          <p:nvPr/>
        </p:nvSpPr>
        <p:spPr>
          <a:xfrm>
            <a:off x="8472264" y="2852960"/>
            <a:ext cx="3312368" cy="20534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карте отметьте, где были построены пирамиды в Египте.</a:t>
            </a:r>
          </a:p>
        </p:txBody>
      </p:sp>
      <p:sp>
        <p:nvSpPr>
          <p:cNvPr id="13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402699" y="1264774"/>
            <a:ext cx="1084788" cy="842125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5447929" y="206084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5400" y="1412776"/>
            <a:ext cx="10369152" cy="32403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uk-UA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Арабская пословица гласит: «Мир боится времени, а время боится, пирамид».</a:t>
            </a:r>
          </a:p>
          <a:p>
            <a:pPr eaLnBrk="1" hangingPunct="1">
              <a:lnSpc>
                <a:spcPct val="80000"/>
              </a:lnSpc>
            </a:pPr>
            <a:endParaRPr lang="ru-RU" altLang="uk-UA" sz="3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uk-UA" sz="3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altLang="uk-UA" sz="3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uk-UA" sz="2400" dirty="0" smtClean="0"/>
          </a:p>
          <a:p>
            <a:pPr eaLnBrk="1" hangingPunct="1">
              <a:lnSpc>
                <a:spcPct val="80000"/>
              </a:lnSpc>
            </a:pPr>
            <a:endParaRPr lang="ru-RU" altLang="uk-UA" sz="2000" dirty="0" smtClean="0"/>
          </a:p>
        </p:txBody>
      </p:sp>
      <p:pic>
        <p:nvPicPr>
          <p:cNvPr id="3" name="Picture 5" descr="ANd9GcTmEfQcLeLefCdBoesw2UVtfoj6r8BWypAIO3PvmYMIyguNKxO8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13" y="3645024"/>
            <a:ext cx="489653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5" name="Picture 17" descr="AMENHOT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056" y="3789040"/>
            <a:ext cx="4572372" cy="26370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196752"/>
            <a:ext cx="6361385" cy="5328592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 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Слово </a:t>
            </a:r>
            <a:r>
              <a:rPr lang="ru-RU" sz="33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«пирамида»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греческое, означает многогранник. 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мнению одних 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исследователей, 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большая куча пшеницы и стала прообразом пирамиды. 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мнению других 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учёных, 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это слово произошло от названия поминального пирога пирамидальной формы. Всего в Египте было обнаружено </a:t>
            </a:r>
            <a:endParaRPr lang="ru-RU" sz="33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118 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пирамид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yana.kiev.ua/img/countriesb/1192754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571" y="3501008"/>
            <a:ext cx="5165069" cy="2977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nkhinfi.tripod.com/sitebuildercontent/sitebuilderpictures/image3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049735"/>
            <a:ext cx="3672408" cy="237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7585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400" y="4725144"/>
            <a:ext cx="10873208" cy="19050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Пирамиды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– это прежде всего гигантские гробницы египетских царей – фараонов, которые воздвигались ещё при их жизни. Возраст пирамид 4-5 тысяч лет.</a:t>
            </a:r>
          </a:p>
        </p:txBody>
      </p:sp>
      <p:pic>
        <p:nvPicPr>
          <p:cNvPr id="23557" name="Picture 5" descr="Хефр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1268760"/>
            <a:ext cx="10972800" cy="3394622"/>
          </a:xfrm>
          <a:prstGeom prst="rect">
            <a:avLst/>
          </a:prstGeom>
          <a:noFill/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Ольга\Мои документы\Документы сканера\пирамид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12192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844824"/>
            <a:ext cx="1200154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Строительство      пирамид</a:t>
            </a:r>
          </a:p>
        </p:txBody>
      </p:sp>
      <p:sp>
        <p:nvSpPr>
          <p:cNvPr id="5" name="TextBox 4"/>
          <p:cNvSpPr txBox="1"/>
          <p:nvPr/>
        </p:nvSpPr>
        <p:spPr>
          <a:xfrm rot="21043541">
            <a:off x="4743067" y="2656607"/>
            <a:ext cx="7445527" cy="646331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началось более 40 веков назад</a:t>
            </a: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124744"/>
            <a:ext cx="10972800" cy="5809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Зачем египтяне строили пирамиды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400" y="4143397"/>
            <a:ext cx="10887000" cy="198278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Пирамиды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– это огромнейшие гробницы. Египтяне древнего мира 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строили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их для того, чтобы возвеличить своих фараонов, а также обеспечить им бессмертие.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AutoShape 2" descr="Картинки по запросу поклонение фараонам картинка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поклонение фараонам картинка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поклонение фараонам картинка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Картинки по запросу поклонение фараонам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1988840"/>
            <a:ext cx="8001056" cy="2090606"/>
          </a:xfrm>
          <a:prstGeom prst="rect">
            <a:avLst/>
          </a:prstGeom>
          <a:noFill/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heops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6384035" y="1484784"/>
            <a:ext cx="5464324" cy="4586282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07368" y="1124744"/>
            <a:ext cx="5544616" cy="5305816"/>
          </a:xfrm>
        </p:spPr>
        <p:txBody>
          <a:bodyPr anchor="ctr">
            <a:no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Фараон, по убеждению древних египтян, должен был жить вечно.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Вступая на престол, он сразу же начинал заботиться о своей "жизни после смерти", приказывал соорудить для себя "дом вечности" - гробницу.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Фараоны Древнего царства строили себе гробницы в виде каменных пирамид.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ПИРАМИДЫ И ГРОБНИЦЫ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7f7210d79648ffbf918a1be967bb5bda6d0e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Words>959</Words>
  <Application>Microsoft Office PowerPoint</Application>
  <PresentationFormat>Широкоэкранный</PresentationFormat>
  <Paragraphs>138</Paragraphs>
  <Slides>37</Slides>
  <Notes>6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8" baseType="lpstr">
      <vt:lpstr>Arabic Typesetting</vt:lpstr>
      <vt:lpstr>Arial</vt:lpstr>
      <vt:lpstr>Calibri</vt:lpstr>
      <vt:lpstr>Gabriola</vt:lpstr>
      <vt:lpstr>Monotype Corsiva</vt:lpstr>
      <vt:lpstr>Monotype Sorts</vt:lpstr>
      <vt:lpstr>Open Sans Light</vt:lpstr>
      <vt:lpstr>Times New Roman</vt:lpstr>
      <vt:lpstr>Wingdings</vt:lpstr>
      <vt:lpstr>Тема Office</vt:lpstr>
      <vt:lpstr>Точечный рисунок</vt:lpstr>
      <vt:lpstr>   ИСТОРИЯ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Зачем египтяне строили пирамиды?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Центром пирамиды является погребальная камера.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Технология бальзамирования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ЗАДАНИЯ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человечеству 2</dc:title>
  <dc:creator>Acer</dc:creator>
  <cp:lastModifiedBy>ТСБ-1</cp:lastModifiedBy>
  <cp:revision>544</cp:revision>
  <dcterms:created xsi:type="dcterms:W3CDTF">2020-04-27T09:08:17Z</dcterms:created>
  <dcterms:modified xsi:type="dcterms:W3CDTF">2020-10-09T14:33:20Z</dcterms:modified>
</cp:coreProperties>
</file>