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31" r:id="rId2"/>
    <p:sldId id="925" r:id="rId3"/>
    <p:sldId id="926" r:id="rId4"/>
    <p:sldId id="927" r:id="rId5"/>
    <p:sldId id="928" r:id="rId6"/>
    <p:sldId id="929" r:id="rId7"/>
    <p:sldId id="966" r:id="rId8"/>
    <p:sldId id="930" r:id="rId9"/>
    <p:sldId id="961" r:id="rId10"/>
    <p:sldId id="963" r:id="rId11"/>
    <p:sldId id="964" r:id="rId12"/>
    <p:sldId id="931" r:id="rId13"/>
    <p:sldId id="932" r:id="rId14"/>
    <p:sldId id="933" r:id="rId15"/>
    <p:sldId id="934" r:id="rId16"/>
    <p:sldId id="935" r:id="rId17"/>
    <p:sldId id="936" r:id="rId18"/>
    <p:sldId id="938" r:id="rId19"/>
    <p:sldId id="939" r:id="rId20"/>
    <p:sldId id="940" r:id="rId21"/>
    <p:sldId id="945" r:id="rId22"/>
    <p:sldId id="947" r:id="rId23"/>
    <p:sldId id="946" r:id="rId24"/>
    <p:sldId id="948" r:id="rId25"/>
    <p:sldId id="949" r:id="rId26"/>
    <p:sldId id="955" r:id="rId27"/>
    <p:sldId id="956" r:id="rId28"/>
    <p:sldId id="957" r:id="rId29"/>
    <p:sldId id="958" r:id="rId30"/>
    <p:sldId id="959" r:id="rId31"/>
    <p:sldId id="627" r:id="rId32"/>
  </p:sldIdLst>
  <p:sldSz cx="12192000" cy="6858000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38" autoAdjust="0"/>
    <p:restoredTop sz="86389" autoAdjust="0"/>
  </p:normalViewPr>
  <p:slideViewPr>
    <p:cSldViewPr>
      <p:cViewPr>
        <p:scale>
          <a:sx n="60" d="100"/>
          <a:sy n="60" d="100"/>
        </p:scale>
        <p:origin x="-2190" y="-12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3BD79-607D-4A79-8B99-D0259E0BB5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891C8E-34FD-4180-8C91-A9E20341F14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Священные животные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520F893-58E9-47E3-BA26-A49200879DE7}" type="parTrans" cxnId="{7C38AA44-09B8-4392-8400-39ADB630DA82}">
      <dgm:prSet/>
      <dgm:spPr/>
      <dgm:t>
        <a:bodyPr/>
        <a:lstStyle/>
        <a:p>
          <a:endParaRPr lang="ru-RU"/>
        </a:p>
      </dgm:t>
    </dgm:pt>
    <dgm:pt modelId="{E252AC6F-752D-49DD-B091-78D5ECB7F257}" type="sibTrans" cxnId="{7C38AA44-09B8-4392-8400-39ADB630DA82}">
      <dgm:prSet/>
      <dgm:spPr/>
      <dgm:t>
        <a:bodyPr/>
        <a:lstStyle/>
        <a:p>
          <a:endParaRPr lang="ru-RU"/>
        </a:p>
      </dgm:t>
    </dgm:pt>
    <dgm:pt modelId="{66DD2E70-33AD-4FDB-9C84-D72FE08CFEC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Магические предметы (амулеты)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F370F3E-59AE-48D9-9FE0-5994F25DAD28}" type="parTrans" cxnId="{E59D224C-5EB4-4314-9E1F-DD3E76F84BF4}">
      <dgm:prSet/>
      <dgm:spPr/>
      <dgm:t>
        <a:bodyPr/>
        <a:lstStyle/>
        <a:p>
          <a:endParaRPr lang="ru-RU"/>
        </a:p>
      </dgm:t>
    </dgm:pt>
    <dgm:pt modelId="{2C7462D9-4D32-48F1-A40E-33D90D9231E5}" type="sibTrans" cxnId="{E59D224C-5EB4-4314-9E1F-DD3E76F84BF4}">
      <dgm:prSet/>
      <dgm:spPr/>
      <dgm:t>
        <a:bodyPr/>
        <a:lstStyle/>
        <a:p>
          <a:endParaRPr lang="ru-RU"/>
        </a:p>
      </dgm:t>
    </dgm:pt>
    <dgm:pt modelId="{E676DDDA-BD9A-45A2-9133-A9811D0B102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Духи растений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C6FF7B6-C133-4D58-B42C-94405AD3AE39}" type="parTrans" cxnId="{A887F1F9-E1F2-44D8-82F3-2F0BE4151EDD}">
      <dgm:prSet/>
      <dgm:spPr/>
      <dgm:t>
        <a:bodyPr/>
        <a:lstStyle/>
        <a:p>
          <a:endParaRPr lang="ru-RU"/>
        </a:p>
      </dgm:t>
    </dgm:pt>
    <dgm:pt modelId="{9841B497-1E8C-437E-9C66-5E9985DDAFB6}" type="sibTrans" cxnId="{A887F1F9-E1F2-44D8-82F3-2F0BE4151EDD}">
      <dgm:prSet/>
      <dgm:spPr/>
      <dgm:t>
        <a:bodyPr/>
        <a:lstStyle/>
        <a:p>
          <a:endParaRPr lang="ru-RU"/>
        </a:p>
      </dgm:t>
    </dgm:pt>
    <dgm:pt modelId="{B4B6BC2E-0CA4-4EB6-B292-A8C1ADEEB1B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Сфинксы – мифические звери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0C8D179-B3DC-4180-B237-F59ABC28DDA5}" type="parTrans" cxnId="{A122A6B7-21D7-4464-B22B-89D4AD45F58C}">
      <dgm:prSet/>
      <dgm:spPr/>
      <dgm:t>
        <a:bodyPr/>
        <a:lstStyle/>
        <a:p>
          <a:endParaRPr lang="ru-RU"/>
        </a:p>
      </dgm:t>
    </dgm:pt>
    <dgm:pt modelId="{C8ADFBC0-EF6F-4630-AF4C-ACE87738DDE5}" type="sibTrans" cxnId="{A122A6B7-21D7-4464-B22B-89D4AD45F58C}">
      <dgm:prSet/>
      <dgm:spPr/>
      <dgm:t>
        <a:bodyPr/>
        <a:lstStyle/>
        <a:p>
          <a:endParaRPr lang="ru-RU"/>
        </a:p>
      </dgm:t>
    </dgm:pt>
    <dgm:pt modelId="{EC3A7FC7-E6FE-48FB-92CA-CC1E52A25960}" type="pres">
      <dgm:prSet presAssocID="{BEF3BD79-607D-4A79-8B99-D0259E0BB5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E9FCFD-0F2F-4038-BBF7-CE760D1D7AD4}" type="pres">
      <dgm:prSet presAssocID="{54891C8E-34FD-4180-8C91-A9E20341F14C}" presName="parentText" presStyleLbl="node1" presStyleIdx="0" presStyleCnt="4" custScaleY="137257" custLinFactNeighborY="-530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277EC-9364-4D02-9D91-90E4795298D0}" type="pres">
      <dgm:prSet presAssocID="{E252AC6F-752D-49DD-B091-78D5ECB7F257}" presName="spacer" presStyleCnt="0"/>
      <dgm:spPr/>
    </dgm:pt>
    <dgm:pt modelId="{6D5A79C4-8FE2-423E-84CF-56166840B429}" type="pres">
      <dgm:prSet presAssocID="{66DD2E70-33AD-4FDB-9C84-D72FE08CFECA}" presName="parentText" presStyleLbl="node1" presStyleIdx="1" presStyleCnt="4" custScaleY="1552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4D9C8-65E7-4443-93CE-4DBC02D594D8}" type="pres">
      <dgm:prSet presAssocID="{2C7462D9-4D32-48F1-A40E-33D90D9231E5}" presName="spacer" presStyleCnt="0"/>
      <dgm:spPr/>
    </dgm:pt>
    <dgm:pt modelId="{F23A26B2-2E0A-4B69-9291-394C76D9FC1A}" type="pres">
      <dgm:prSet presAssocID="{E676DDDA-BD9A-45A2-9133-A9811D0B1021}" presName="parentText" presStyleLbl="node1" presStyleIdx="2" presStyleCnt="4" custScaleY="154445" custLinFactNeighborX="520" custLinFactNeighborY="3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62479-4189-4926-8AD0-1027CEE8A0B9}" type="pres">
      <dgm:prSet presAssocID="{9841B497-1E8C-437E-9C66-5E9985DDAFB6}" presName="spacer" presStyleCnt="0"/>
      <dgm:spPr/>
    </dgm:pt>
    <dgm:pt modelId="{0848CD05-32B9-43A6-AD8A-B560C58D3198}" type="pres">
      <dgm:prSet presAssocID="{B4B6BC2E-0CA4-4EB6-B292-A8C1ADEEB1B7}" presName="parentText" presStyleLbl="node1" presStyleIdx="3" presStyleCnt="4" custScaleY="1150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9D224C-5EB4-4314-9E1F-DD3E76F84BF4}" srcId="{BEF3BD79-607D-4A79-8B99-D0259E0BB5F2}" destId="{66DD2E70-33AD-4FDB-9C84-D72FE08CFECA}" srcOrd="1" destOrd="0" parTransId="{DF370F3E-59AE-48D9-9FE0-5994F25DAD28}" sibTransId="{2C7462D9-4D32-48F1-A40E-33D90D9231E5}"/>
    <dgm:cxn modelId="{A887F1F9-E1F2-44D8-82F3-2F0BE4151EDD}" srcId="{BEF3BD79-607D-4A79-8B99-D0259E0BB5F2}" destId="{E676DDDA-BD9A-45A2-9133-A9811D0B1021}" srcOrd="2" destOrd="0" parTransId="{2C6FF7B6-C133-4D58-B42C-94405AD3AE39}" sibTransId="{9841B497-1E8C-437E-9C66-5E9985DDAFB6}"/>
    <dgm:cxn modelId="{B4FCEA8A-D1A4-4A34-AA4E-0CE8305B69CC}" type="presOf" srcId="{B4B6BC2E-0CA4-4EB6-B292-A8C1ADEEB1B7}" destId="{0848CD05-32B9-43A6-AD8A-B560C58D3198}" srcOrd="0" destOrd="0" presId="urn:microsoft.com/office/officeart/2005/8/layout/vList2"/>
    <dgm:cxn modelId="{E144065C-A6B3-4E1D-8DCB-B906894570DF}" type="presOf" srcId="{66DD2E70-33AD-4FDB-9C84-D72FE08CFECA}" destId="{6D5A79C4-8FE2-423E-84CF-56166840B429}" srcOrd="0" destOrd="0" presId="urn:microsoft.com/office/officeart/2005/8/layout/vList2"/>
    <dgm:cxn modelId="{179712BB-07E9-41E0-89D0-8CBCA07F2C75}" type="presOf" srcId="{54891C8E-34FD-4180-8C91-A9E20341F14C}" destId="{10E9FCFD-0F2F-4038-BBF7-CE760D1D7AD4}" srcOrd="0" destOrd="0" presId="urn:microsoft.com/office/officeart/2005/8/layout/vList2"/>
    <dgm:cxn modelId="{BC16B149-7E3C-4D26-B8F3-1188A35DE1BC}" type="presOf" srcId="{BEF3BD79-607D-4A79-8B99-D0259E0BB5F2}" destId="{EC3A7FC7-E6FE-48FB-92CA-CC1E52A25960}" srcOrd="0" destOrd="0" presId="urn:microsoft.com/office/officeart/2005/8/layout/vList2"/>
    <dgm:cxn modelId="{7C38AA44-09B8-4392-8400-39ADB630DA82}" srcId="{BEF3BD79-607D-4A79-8B99-D0259E0BB5F2}" destId="{54891C8E-34FD-4180-8C91-A9E20341F14C}" srcOrd="0" destOrd="0" parTransId="{8520F893-58E9-47E3-BA26-A49200879DE7}" sibTransId="{E252AC6F-752D-49DD-B091-78D5ECB7F257}"/>
    <dgm:cxn modelId="{FDF8B630-2715-4CD5-86B1-AAE3D326CABA}" type="presOf" srcId="{E676DDDA-BD9A-45A2-9133-A9811D0B1021}" destId="{F23A26B2-2E0A-4B69-9291-394C76D9FC1A}" srcOrd="0" destOrd="0" presId="urn:microsoft.com/office/officeart/2005/8/layout/vList2"/>
    <dgm:cxn modelId="{A122A6B7-21D7-4464-B22B-89D4AD45F58C}" srcId="{BEF3BD79-607D-4A79-8B99-D0259E0BB5F2}" destId="{B4B6BC2E-0CA4-4EB6-B292-A8C1ADEEB1B7}" srcOrd="3" destOrd="0" parTransId="{00C8D179-B3DC-4180-B237-F59ABC28DDA5}" sibTransId="{C8ADFBC0-EF6F-4630-AF4C-ACE87738DDE5}"/>
    <dgm:cxn modelId="{0CA49000-3193-41A9-BD49-02C93885ECCD}" type="presParOf" srcId="{EC3A7FC7-E6FE-48FB-92CA-CC1E52A25960}" destId="{10E9FCFD-0F2F-4038-BBF7-CE760D1D7AD4}" srcOrd="0" destOrd="0" presId="urn:microsoft.com/office/officeart/2005/8/layout/vList2"/>
    <dgm:cxn modelId="{9A26E502-20F0-47B5-A196-04B120F79CD1}" type="presParOf" srcId="{EC3A7FC7-E6FE-48FB-92CA-CC1E52A25960}" destId="{2C9277EC-9364-4D02-9D91-90E4795298D0}" srcOrd="1" destOrd="0" presId="urn:microsoft.com/office/officeart/2005/8/layout/vList2"/>
    <dgm:cxn modelId="{B315C1FC-83E9-4DDE-886B-E6B945496542}" type="presParOf" srcId="{EC3A7FC7-E6FE-48FB-92CA-CC1E52A25960}" destId="{6D5A79C4-8FE2-423E-84CF-56166840B429}" srcOrd="2" destOrd="0" presId="urn:microsoft.com/office/officeart/2005/8/layout/vList2"/>
    <dgm:cxn modelId="{A77F974D-FBDA-4D5E-986B-61DA1294E9A7}" type="presParOf" srcId="{EC3A7FC7-E6FE-48FB-92CA-CC1E52A25960}" destId="{13F4D9C8-65E7-4443-93CE-4DBC02D594D8}" srcOrd="3" destOrd="0" presId="urn:microsoft.com/office/officeart/2005/8/layout/vList2"/>
    <dgm:cxn modelId="{EE652D95-76DD-49AF-A7A5-778916C6EABD}" type="presParOf" srcId="{EC3A7FC7-E6FE-48FB-92CA-CC1E52A25960}" destId="{F23A26B2-2E0A-4B69-9291-394C76D9FC1A}" srcOrd="4" destOrd="0" presId="urn:microsoft.com/office/officeart/2005/8/layout/vList2"/>
    <dgm:cxn modelId="{A1A54B5C-79F9-4A14-BFC3-3C649BB904DE}" type="presParOf" srcId="{EC3A7FC7-E6FE-48FB-92CA-CC1E52A25960}" destId="{36562479-4189-4926-8AD0-1027CEE8A0B9}" srcOrd="5" destOrd="0" presId="urn:microsoft.com/office/officeart/2005/8/layout/vList2"/>
    <dgm:cxn modelId="{FB82EFDE-D79E-41D3-92CC-80DCAED5197C}" type="presParOf" srcId="{EC3A7FC7-E6FE-48FB-92CA-CC1E52A25960}" destId="{0848CD05-32B9-43A6-AD8A-B560C58D31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E9FCFD-0F2F-4038-BBF7-CE760D1D7AD4}">
      <dsp:nvSpPr>
        <dsp:cNvPr id="0" name=""/>
        <dsp:cNvSpPr/>
      </dsp:nvSpPr>
      <dsp:spPr>
        <a:xfrm>
          <a:off x="0" y="0"/>
          <a:ext cx="11144328" cy="118194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Священные животные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11144328" cy="1181947"/>
      </dsp:txXfrm>
    </dsp:sp>
    <dsp:sp modelId="{6D5A79C4-8FE2-423E-84CF-56166840B429}">
      <dsp:nvSpPr>
        <dsp:cNvPr id="0" name=""/>
        <dsp:cNvSpPr/>
      </dsp:nvSpPr>
      <dsp:spPr>
        <a:xfrm>
          <a:off x="0" y="1348306"/>
          <a:ext cx="11144328" cy="133657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Магические предметы (амулеты)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1348306"/>
        <a:ext cx="11144328" cy="1336578"/>
      </dsp:txXfrm>
    </dsp:sp>
    <dsp:sp modelId="{F23A26B2-2E0A-4B69-9291-394C76D9FC1A}">
      <dsp:nvSpPr>
        <dsp:cNvPr id="0" name=""/>
        <dsp:cNvSpPr/>
      </dsp:nvSpPr>
      <dsp:spPr>
        <a:xfrm>
          <a:off x="0" y="2821607"/>
          <a:ext cx="11144328" cy="132995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Духи растений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2821607"/>
        <a:ext cx="11144328" cy="1329956"/>
      </dsp:txXfrm>
    </dsp:sp>
    <dsp:sp modelId="{0848CD05-32B9-43A6-AD8A-B560C58D3198}">
      <dsp:nvSpPr>
        <dsp:cNvPr id="0" name=""/>
        <dsp:cNvSpPr/>
      </dsp:nvSpPr>
      <dsp:spPr>
        <a:xfrm>
          <a:off x="0" y="4279802"/>
          <a:ext cx="11144328" cy="990399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Сфинксы – мифические звери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4279802"/>
        <a:ext cx="11144328" cy="99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8CC8-E67B-4358-8C38-09E46CBFF023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6AB9-2605-454E-BFE1-C0BC3AF57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419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8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417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02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02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02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4267124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04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02220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451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3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34031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5063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30959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5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01023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8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8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8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content.foto.mail.ru/mail/lacomka_07/_blogs/i-930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588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09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algn="l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391477" y="2493028"/>
            <a:ext cx="10177131" cy="3795305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Тема урока:  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«РЕЛИГИЯ 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ДРЕВНЕГО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ЕГИПТА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».(1-урок)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23392" y="2493270"/>
            <a:ext cx="768629" cy="323999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pic>
        <p:nvPicPr>
          <p:cNvPr id="12" name="Рисунок 11" descr="33683591_dbog5vgm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6384032" y="2492896"/>
            <a:ext cx="4968552" cy="399037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0"/>
            <a:ext cx="11055019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Великая Гелиопольская Девятка богов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3819" y="1556792"/>
            <a:ext cx="3264363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АТУМ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03445" y="2492896"/>
            <a:ext cx="2400267" cy="98640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688288" y="2420888"/>
            <a:ext cx="2664296" cy="98640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ТЕФНУТ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2159563" y="3573016"/>
            <a:ext cx="2112235" cy="1080120"/>
          </a:xfrm>
          <a:prstGeom prst="pent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НУТ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8016213" y="3573016"/>
            <a:ext cx="2112235" cy="1080120"/>
          </a:xfrm>
          <a:prstGeom prst="pent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ГЕБ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3469606">
            <a:off x="3528090" y="1273762"/>
            <a:ext cx="337639" cy="18770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17976847">
            <a:off x="8492716" y="1287713"/>
            <a:ext cx="404734" cy="1787116"/>
          </a:xfrm>
          <a:prstGeom prst="curvedLeftArrow">
            <a:avLst>
              <a:gd name="adj1" fmla="val 25000"/>
              <a:gd name="adj2" fmla="val 50000"/>
              <a:gd name="adj3" fmla="val 40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7" idx="6"/>
            <a:endCxn id="8" idx="2"/>
          </p:cNvCxnSpPr>
          <p:nvPr/>
        </p:nvCxnSpPr>
        <p:spPr>
          <a:xfrm flipV="1">
            <a:off x="3503712" y="2914092"/>
            <a:ext cx="5184576" cy="7200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999989" y="2996952"/>
            <a:ext cx="2976331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3119669" y="2996952"/>
            <a:ext cx="288032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4"/>
            <a:endCxn id="10" idx="2"/>
          </p:cNvCxnSpPr>
          <p:nvPr/>
        </p:nvCxnSpPr>
        <p:spPr>
          <a:xfrm rot="16200000" flipH="1">
            <a:off x="6144270" y="2377524"/>
            <a:ext cx="1588" cy="455121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 flipV="1">
            <a:off x="1631504" y="4653136"/>
            <a:ext cx="4272475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4463819" y="4653136"/>
            <a:ext cx="1536171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999989" y="4653136"/>
            <a:ext cx="158417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999990" y="4653136"/>
            <a:ext cx="4703845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Рисунок 82" descr="sotvoreni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51851" y="692696"/>
            <a:ext cx="2391168" cy="82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" name="TextBox 83"/>
          <p:cNvSpPr txBox="1"/>
          <p:nvPr/>
        </p:nvSpPr>
        <p:spPr>
          <a:xfrm>
            <a:off x="5423926" y="836713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НУН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335360" y="5301208"/>
            <a:ext cx="2784309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ОСИРИС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3311691" y="5301208"/>
            <a:ext cx="2496277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ИСИДА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6480043" y="5229200"/>
            <a:ext cx="2304256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СЕТ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9048329" y="5229200"/>
            <a:ext cx="2875384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НЕФТИДА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миф о создании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2999656" y="1196752"/>
            <a:ext cx="5334037" cy="128588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Бог РА</a:t>
            </a:r>
            <a:endPara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285709" y="3857628"/>
            <a:ext cx="4953035" cy="121444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Земля - Геб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477004" y="3786190"/>
            <a:ext cx="5334037" cy="121444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Нил -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Собек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3524233" y="5286388"/>
            <a:ext cx="4667283" cy="128588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Небо - Нут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524497" y="3143248"/>
            <a:ext cx="666755" cy="2143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43263">
            <a:off x="2043140" y="2489556"/>
            <a:ext cx="571504" cy="1439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318756">
            <a:off x="8690877" y="2486898"/>
            <a:ext cx="571504" cy="1428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34" y="4071975"/>
            <a:ext cx="609593" cy="76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7" y="4000537"/>
            <a:ext cx="666755" cy="7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35" y="5500702"/>
            <a:ext cx="5715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696" y="1340772"/>
            <a:ext cx="571504" cy="87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4112" y="1412776"/>
            <a:ext cx="762005" cy="81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РЕЛИГИЯ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Ра - верховное божество древних египтян.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136" y="1412806"/>
            <a:ext cx="1368152" cy="196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8" y="3573016"/>
            <a:ext cx="2883485" cy="3080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9376" y="1340768"/>
            <a:ext cx="6286544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 - главный бог города Фив, с возвышением которых стал верховным божеством, покровителем царской власти и военных походов. Он получил имя Амон-Ра. Изображался в высоком венце из двух перьев, иногда с головой барана.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Культ: Фивы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Животные: гусь, баран, змей.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6400" y="1268790"/>
            <a:ext cx="1428760" cy="2076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317" y="1196752"/>
            <a:ext cx="7694083" cy="525643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Бог солнца дарил людям свет, тепло, жизнь.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Ладья бога солнца выплывала на востоке , проплывая вдоль НУТ, и заходила на западе.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Богу солнца подчинялись все боги, как все фараону на земле.</a:t>
            </a:r>
          </a:p>
          <a:p>
            <a:endParaRPr lang="ru-RU" sz="3200" dirty="0" smtClean="0"/>
          </a:p>
        </p:txBody>
      </p:sp>
      <p:pic>
        <p:nvPicPr>
          <p:cNvPr id="41988" name="Picture 4" descr="Ра 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1" y="1124744"/>
            <a:ext cx="3437467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Амон 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4290" y="4797180"/>
            <a:ext cx="3342217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АМОН -РА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5.08671E-6 C -0.0328 0.00139 -0.04391 0.00324 -0.07152 0.00648 C -0.11666 0.02151 -0.08141 0.01041 -0.19843 0.00648 C -0.20572 0.00625 -0.20451 0.00255 -0.21128 5.08671E-6 C -0.21631 -0.00184 -0.22725 -0.00416 -0.22725 -0.00416 C -0.2401 -0.01271 -0.25277 -0.01641 -0.26666 -0.02103 C -0.27412 -0.02589 -0.28107 -0.02913 -0.28888 -0.03167 C -0.29478 -0.03653 -0.30451 -0.04207 -0.31128 -0.04439 C -0.32343 -0.05525 -0.31944 -0.04786 -0.32378 -0.06543 C -0.32621 -0.07491 -0.3394 -0.09225 -0.34444 -0.09942 C -0.34652 -0.10774 -0.35069 -0.1156 -0.35711 -0.11838 C -0.36909 -0.1341 -0.38228 -0.14681 -0.39843 -0.15213 C -0.42534 -0.15144 -0.45242 -0.15121 -0.47951 -0.15005 C -0.49079 -0.14959 -0.50503 -0.14473 -0.51596 -0.14381 C -0.53419 -0.13479 -0.5078 -0.14705 -0.55885 -0.13942 C -0.56284 -0.13872 -0.56457 -0.13155 -0.56839 -0.12901 C -0.57135 -0.12693 -0.57482 -0.12601 -0.57777 -0.12462 C -0.57933 -0.12392 -0.58263 -0.12254 -0.58263 -0.12254 C -0.59114 -0.11514 -0.5953 -0.11583 -0.60641 -0.11421 C -0.65034 -0.09248 -0.70051 -0.10427 -0.746 -0.11629 C -0.75832 -0.12416 -0.77117 -0.1297 -0.78419 -0.13525 C -0.78975 -0.1408 -0.79305 -0.14381 -0.79999 -0.14381 " pathEditMode="relative" ptsTypes="fffffffffffffffffffffA">
                                      <p:cBhvr>
                                        <p:cTn id="28" dur="5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87688" y="1124744"/>
            <a:ext cx="54864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Бог Геб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52384" y="1268786"/>
            <a:ext cx="1905013" cy="271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35361" y="4869173"/>
            <a:ext cx="11525331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Геб, брат - близнец и муж богини Нут, бог земли. Известен как Великий Гоготун, изображался в виде гуся. Якобы снес яйцо, из которого вылупилось солнце. Отец Осириса, Исиды, Сета и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Нефтиды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412776"/>
            <a:ext cx="228601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7648" y="2276872"/>
            <a:ext cx="628654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БОГИ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6" y="1916832"/>
            <a:ext cx="1428760" cy="255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916856"/>
            <a:ext cx="467360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056" y="1916832"/>
            <a:ext cx="524892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3287688" y="980728"/>
            <a:ext cx="5486400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Богиня Нут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69" y="4797152"/>
            <a:ext cx="11239579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Богиня неба, дочь бога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Шу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жена своего брата Геба, бога земли. Изображалась в виде женщины, простирающейся по всему горизонту и касающейся земли кончиками пальцев рук и ног.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БОГИ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91" y="908720"/>
            <a:ext cx="171156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 txBox="1">
            <a:spLocks/>
          </p:cNvSpPr>
          <p:nvPr/>
        </p:nvSpPr>
        <p:spPr>
          <a:xfrm>
            <a:off x="2927648" y="908720"/>
            <a:ext cx="5486400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Бог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Собек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3933056"/>
            <a:ext cx="11521280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Собек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Себек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) в египетской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мифологиии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бог воды и разлива Нила, чьим священным животным являлся крокодил. Его изображали в виде крокодила, либо в виде человека с головой крокодила. Считалось, что в озере  содержался крокодил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Петсухос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, как живое воплощение бога. Почитатели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Собека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, искавшие его защиты, пили воду из озера и кормили крокодила деликатесами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4272" y="1052737"/>
            <a:ext cx="314327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5641" y="1700808"/>
            <a:ext cx="221457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8022" y="1628800"/>
            <a:ext cx="1428753" cy="2143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БОГИ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052736"/>
            <a:ext cx="4896544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6816081" y="1268760"/>
            <a:ext cx="4381531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Бог Осирис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3992" y="1988860"/>
            <a:ext cx="5184576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Осирис - производительных сил природы, владыка загробного мира, судья в царстве мертвых. Осирис был старшим сыном бога земли Геба и богини неба Нут, братом и мужем Исиды.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БОГИ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3" y="2157032"/>
            <a:ext cx="3280468" cy="3552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07368" y="1124754"/>
            <a:ext cx="6480720" cy="51706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Он научил египтян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земледелелию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, виноградарству и виноделию, добыче и обработке медной и золотой руды, врачебному искусству, строительству городов, учредил культ богов. Обычно Осириса изображали человеком с зеленой кожей, сидящим среди деревьев, или с виноградной лозой, обвивающей его фигуру. 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7320137" y="1052736"/>
            <a:ext cx="4381531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Бог Осирис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БОГИ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124745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РЕЛИГИЯ ЕГИПТЯН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84" y="2348880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БОГИ ЕГИПТЯН 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23392" y="3645024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ГЛАВНЫЕ БОГИ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1384" y="4797152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МИФЫ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344" y="4581148"/>
            <a:ext cx="1116124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Считалось, что, подобно всему растительному миру, Осирис ежегодно умирает и возрождается к новой жизни, но оплодотворяющая жизненная сила в нем сохраняется даже в мертвом.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3935761" y="908720"/>
            <a:ext cx="4381531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Бог Осирис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БОГИ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avatars.mds.yandex.net/get-zen_doc/1906877/pub_5d85583835c8d800ad6a8fa5_5d85682792414d00c46773b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480" y="1556792"/>
            <a:ext cx="9289032" cy="2996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196752"/>
            <a:ext cx="201622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79" y="1196752"/>
            <a:ext cx="414022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07368" y="3789049"/>
            <a:ext cx="11377264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Анубис - покровитель мертвых, сын бога растительности, сестры Исиды. Анубиса считают создателем погребальных обрядов и называют богом бальзамирования. Анубис также помогал судить умерших и сопровождал праведных к трону Осириса. Анубиса изображали в виде шакала или дикой собаки Саб черного цвета (или человека с головой шакала или собаки).</a:t>
            </a: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2927648" y="980728"/>
            <a:ext cx="4572032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Бог Анубис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9749" y="1844824"/>
            <a:ext cx="264795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БОГИ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27" y="1196752"/>
            <a:ext cx="400807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15880" y="2276879"/>
            <a:ext cx="5832648" cy="39703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Исида – богиня царской власти и престола.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Дочь Нут и Геба.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Ее культ распространился                     по всему Средиземноморью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5519936" y="1052736"/>
            <a:ext cx="5143536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Богиня Исида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БОГИ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184" y="1196752"/>
            <a:ext cx="4035616" cy="5313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3353" y="1772816"/>
            <a:ext cx="7106435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Исида (Изида) в египетской мифологии богиня плодородия, воды и ветра, символ женственности  богиня мореплавания, дочь Геба и Нут, сестра и супруга Осириса. Исида  обучила женщин жать, прясть и ткать, лечить болезни и учредила институт брака. Когда Осирис отправился странствовать по свету, Исида заменила его и мудро правила страной. </a:t>
            </a: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839416" y="980728"/>
            <a:ext cx="5143536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/>
              <a:t>Богиня Исида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БОГИ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836712"/>
            <a:ext cx="2857520" cy="311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 txBox="1">
            <a:spLocks/>
          </p:cNvSpPr>
          <p:nvPr/>
        </p:nvSpPr>
        <p:spPr>
          <a:xfrm>
            <a:off x="3791744" y="980728"/>
            <a:ext cx="4476781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Бог Сет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376" y="4221100"/>
            <a:ext cx="10858576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Сет, в египетской мифологии бог пустыни,  олицетворение злого начала, брат и убийца Осириса, один из четырех детей бога земли Геба и Нут, богини неба. Египтяне представляли его себе человеком с тонким длинным туловищем и ослиной головой. 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4272" y="980728"/>
            <a:ext cx="3048021" cy="320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9745" y="2060848"/>
            <a:ext cx="4254511" cy="1860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БОГИ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0336" y="908720"/>
            <a:ext cx="254000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93" y="1700808"/>
            <a:ext cx="432486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4079776" y="980728"/>
            <a:ext cx="4476781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Бог  Гор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68" y="4005064"/>
            <a:ext cx="1137726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 - бог неба и солнца в облике сокола, человека с головой сокола или крылатого солнца, единственный сын богини плодородия Исиды и Осириса. Его символ - солнечный диск     с распростертыми крыльями. Первоначально бог - сокол почитался как хищный бог охоты, когтями впивающийся в добычу.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 l="20588" t="19183" r="20588" b="17407"/>
          <a:stretch>
            <a:fillRect/>
          </a:stretch>
        </p:blipFill>
        <p:spPr bwMode="auto">
          <a:xfrm>
            <a:off x="407368" y="836723"/>
            <a:ext cx="3302000" cy="309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БОГИ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76211" y="1196752"/>
          <a:ext cx="11144328" cy="530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8128" y="1412776"/>
            <a:ext cx="857256" cy="81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6240" y="1484784"/>
            <a:ext cx="152997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2025" y="1412776"/>
            <a:ext cx="666755" cy="79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128448" y="1484784"/>
            <a:ext cx="105410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44272" y="2780928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84433" y="2780928"/>
            <a:ext cx="12382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1521" y="5572149"/>
            <a:ext cx="1350433" cy="7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810782" y="5572149"/>
            <a:ext cx="1742495" cy="7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СВЕРХЪЕСТЕСТВЕННЫЕ СИЛЫ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196752"/>
            <a:ext cx="10972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Египтяне боялись погребения на чужбине, так как они верили в загробную жизнь, которой можно было достичь при условиях: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Сохранения тела с помощью мумии.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Пройдя суд Осириса с помощью «Книги мёртвых». Всё это могли делать только жрецы Египта.</a:t>
            </a:r>
            <a:endParaRPr lang="ru-RU" sz="3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9" y="5229206"/>
            <a:ext cx="3422651" cy="13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51" y="5229206"/>
            <a:ext cx="2381268" cy="134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9816" y="5157192"/>
            <a:ext cx="2762269" cy="136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РЕЛИГИЯ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F0D1D67-F070-46E3-A7D5-516F1644AE3D}" type="slidenum">
              <a:rPr lang="en-GB" smtClean="0"/>
              <a:pPr/>
              <a:t>28</a:t>
            </a:fld>
            <a:endParaRPr lang="en-GB" smtClean="0"/>
          </a:p>
        </p:txBody>
      </p:sp>
      <p:pic>
        <p:nvPicPr>
          <p:cNvPr id="8" name="Picture 2" descr="Картинка 45 из 3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6" y="2852936"/>
            <a:ext cx="4870449" cy="352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Прямоугольник 9"/>
          <p:cNvSpPr>
            <a:spLocks noChangeArrowheads="1"/>
          </p:cNvSpPr>
          <p:nvPr/>
        </p:nvSpPr>
        <p:spPr bwMode="auto">
          <a:xfrm>
            <a:off x="623392" y="1052736"/>
            <a:ext cx="110892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«Осирис вершит суд в царстве мертвых. А суд Осириса справедлив. Так же справедлив суд фараона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_5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014" y="2924947"/>
            <a:ext cx="5405207" cy="349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СТРАНА МЕРТВЫХ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9" descr="Изменение размера Осирис 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>
          <a:xfrm>
            <a:off x="0" y="980728"/>
            <a:ext cx="12192000" cy="5729486"/>
          </a:xfrm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РЕЛИГИЯ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a/af/BD_Hunefer_cropped_1.jp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905" y="3902327"/>
            <a:ext cx="4497320" cy="2775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49" y="1052736"/>
            <a:ext cx="6768075" cy="53285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ДРЕВНЕЕГИПЕТСКАЯ РЕЛИГИЯ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религиозные верования и ритуалы, практиковавшиеся в Древнем Египте. За свою многотысячелетнюю историю древнеегипетская религия прошла через различные этапы развития: от Древнего, Среднего и Нового царств до позднего и греко-римского периода.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File:Egypte louvre 047 ste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1" t="3192" r="2583" b="2019"/>
          <a:stretch/>
        </p:blipFill>
        <p:spPr bwMode="auto">
          <a:xfrm>
            <a:off x="7728210" y="908720"/>
            <a:ext cx="3678769" cy="287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РЕЛИГИЯ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87002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836712"/>
            <a:ext cx="109728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                                                                    </a:t>
            </a:r>
            <a:r>
              <a:rPr lang="ru-RU" sz="4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Религия                             Культ</a:t>
            </a:r>
          </a:p>
          <a:p>
            <a:pPr>
              <a:buNone/>
            </a:pPr>
            <a:endParaRPr lang="ru-RU" sz="4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Миф                                     Жрец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Мифология                           Оракул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295800" y="1700808"/>
            <a:ext cx="3600400" cy="3456384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понятия</a:t>
            </a:r>
            <a:endParaRPr lang="ru-RU" sz="3200" dirty="0"/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РЕЛИГИЯ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760" y="337084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8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34 – 35.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367809" y="3645175"/>
            <a:ext cx="3552395" cy="1314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таблицу: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«Боги древнего Египта».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472264" y="3213155"/>
            <a:ext cx="3240360" cy="24227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Нарисуйте рисунок на тему: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«Боги древнего Египта».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716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23925" y="2276872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5455366"/>
            <a:ext cx="2808312" cy="5963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Геродот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125538"/>
            <a:ext cx="5527675" cy="43291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«Египетская религия и мир египетских богов - это лабиринт загадок». 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«Египтяне самые богобоязненные из всех людей».</a:t>
            </a:r>
          </a:p>
        </p:txBody>
      </p:sp>
      <p:pic>
        <p:nvPicPr>
          <p:cNvPr id="6" name="Содержимое 5" descr="ÐÑÐ°Ð² Ð»Ð¸ Ð±ÑÐ» ÐÐµÑÐ¾Ð´Ð¾Ñ?ÐÐ¾Ð³Ð¸ Ð¸ Ð¶ÑÐµÑÑ. ÐÐ³Ð¸Ð¿ÐµÑÑÐºÐ°Ñ ÑÐµÐ»Ð¸Ð³Ð¸Ñ Ð¸ Ð¼Ð¸Ñ ÐµÐ³Ð¸Ð¿ÐµÑÑÐºÐ¸Ñ Ð±Ð¾Ð³Ð¾Ð² - ÑÑÐ¾ Ð»Ð°Ð±Ð¸ÑÐ¸Ð½Ñ Ð·Ð°Ð³Ð°Ð´Ð¾Ðº. Â«ÐÐ³Ð¸Ð¿ÑÑÐ½Ðµ ÑÐ°Ð¼ÑÐµ Ð±Ð¾Ð³Ð¾Ð±Ð¾ÑÐ·Ð½ÐµÐ½Ð½ÑÐµ Ð¸Ð· Ð²ÑÐµÑ Ð»ÑÐ´ÐµÐ¹Â» 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 t="18616" r="68467" b="8115"/>
          <a:stretch>
            <a:fillRect/>
          </a:stretch>
        </p:blipFill>
        <p:spPr bwMode="auto">
          <a:xfrm>
            <a:off x="6672064" y="1124744"/>
            <a:ext cx="29527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ÐÐ³Ð¸Ð¿ÐµÑÑÐºÐ¸Ðµ Ð±Ð¾Ð³Ð¸. ÐÐ¼Ð¾Ð½ â Ð Ð°- ÐÐ¾Ð³ ÑÐ¾Ð»Ð½ÑÐ°. ÐÐ¿Ð¾Ð¿-ÐÐ¾Ð³ ÑÑÐ¼Ñ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 l="25492" t="21516" r="40906" b="19804"/>
          <a:stretch>
            <a:fillRect/>
          </a:stretch>
        </p:blipFill>
        <p:spPr bwMode="auto">
          <a:xfrm>
            <a:off x="8904312" y="3861048"/>
            <a:ext cx="26003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Ð³Ð¸Ð¿ÐµÑÑÐºÐ¸Ðµ Ð±Ð¾Ð³Ð¸. ÐÐ¼Ð¾Ð½ â Ð Ð°- ÐÐ¾Ð³ ÑÐ¾Ð»Ð½ÑÐ°. ÐÐ¿Ð¾Ð¿-ÐÐ¾Ð³ ÑÑÐ¼Ñ"/>
          <p:cNvPicPr/>
          <p:nvPr/>
        </p:nvPicPr>
        <p:blipFill>
          <a:blip r:embed="rId3" cstate="print"/>
          <a:srcRect l="63016" t="21516" r="4391" b="19804"/>
          <a:stretch>
            <a:fillRect/>
          </a:stretch>
        </p:blipFill>
        <p:spPr bwMode="auto">
          <a:xfrm>
            <a:off x="4439817" y="4437112"/>
            <a:ext cx="3046851" cy="203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РЕЛИГИЯ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683591_dbog5vgm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0" y="908720"/>
            <a:ext cx="5978269" cy="573325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ancient_egypt_gods_39.gif"/>
          <p:cNvPicPr>
            <a:picLocks noChangeAspect="1"/>
          </p:cNvPicPr>
          <p:nvPr/>
        </p:nvPicPr>
        <p:blipFill>
          <a:blip r:embed="rId3" cstate="print"/>
          <a:srcRect l="3983" t="6346" r="5833" b="8873"/>
          <a:stretch>
            <a:fillRect/>
          </a:stretch>
        </p:blipFill>
        <p:spPr>
          <a:xfrm>
            <a:off x="9192345" y="1772816"/>
            <a:ext cx="2702603" cy="16288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ancient_egypt_gods_37.gif"/>
          <p:cNvPicPr>
            <a:picLocks noChangeAspect="1"/>
          </p:cNvPicPr>
          <p:nvPr/>
        </p:nvPicPr>
        <p:blipFill>
          <a:blip r:embed="rId4" cstate="print"/>
          <a:srcRect l="4945" t="9552" r="4195" b="6871"/>
          <a:stretch>
            <a:fillRect/>
          </a:stretch>
        </p:blipFill>
        <p:spPr>
          <a:xfrm>
            <a:off x="6096000" y="1772816"/>
            <a:ext cx="2880320" cy="16288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0" y="3749477"/>
            <a:ext cx="5832648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египтян была своеобразная форма религии. Сочетание тотемизма и поклонение животным (анимизм) одновременно.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РЕЛИГИЯ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4464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512" y="1124744"/>
            <a:ext cx="9985109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Египте не было единой религии. В каждом доме и городе был собственный особо почитаемый бог и пантеон богов: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Собек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(крокодил), Тот (ибис), Гор (сокол),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Бастет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(кошка). Поклонялись   не только богам и животным, но и растениям (священные деревья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File:Atum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412776"/>
            <a:ext cx="1651588" cy="2424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Shu with feather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9" y="3882057"/>
            <a:ext cx="1862239" cy="2992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le:P1200378 Louvre stele Ousirour detail Tefnout N2699 rw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88" y="3882094"/>
            <a:ext cx="1353409" cy="2975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ile:Standing Osiris edit1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16" y="3848176"/>
            <a:ext cx="1756733" cy="3009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ile:Isis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72" y="3882057"/>
            <a:ext cx="1744201" cy="2942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ile:Set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26" y="3848213"/>
            <a:ext cx="1914407" cy="2975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ile:Nepthys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988" y="3804093"/>
            <a:ext cx="1882629" cy="3098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РЕЛИГИЯ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62409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336" y="908720"/>
            <a:ext cx="11881320" cy="20882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Египтяне поклонялись чуть ли не всем живым существам, веря, что в их облике могут проявлять себя боги. Многие из них жили при храмах богов, которые в них «вселялись». После смерти таких животных мумифицировали и хоронили с почестями.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Сехме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76053" y="2780928"/>
            <a:ext cx="3448679" cy="372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Гор-сокол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55841" y="3573016"/>
            <a:ext cx="258028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800px-British_museum,_Egypt_mummies_of_animals_(4423733728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651965">
            <a:off x="1175752" y="3120627"/>
            <a:ext cx="3775293" cy="2168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Egipet_Skarab_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1371" y="4934164"/>
            <a:ext cx="3072341" cy="168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8645215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28188">
            <a:off x="9264352" y="3501008"/>
            <a:ext cx="2406915" cy="270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РЕЛИГИЯ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72800" cy="5809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ПАНТЕОН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narodworld.ru/wp-content/uploads/2012/07/go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852971"/>
            <a:ext cx="11622021" cy="331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5400" y="1916850"/>
            <a:ext cx="1080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Великий пантеон богов в разных формах почитали везде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РЕЛИГИЯ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27154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2011" y="1196752"/>
            <a:ext cx="5486400" cy="45693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Главная из соперничавших  систем сложилась в Гелиополе. Главой гелиопольской системы был древний солнечный бог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Атум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Атум создал сам себя, а также первую землю и остальных богов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имволика бога Атум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7382" y="1052736"/>
            <a:ext cx="5583988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864086" y="5949280"/>
            <a:ext cx="2903615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Символика бога Атума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43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РЕЛИГИЯ ДРЕВНЕГО ЕГИПТА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f7210d79648ffbf918a1be967bb5bda6d0e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946</Words>
  <Application>Microsoft Office PowerPoint</Application>
  <PresentationFormat>Произвольный</PresentationFormat>
  <Paragraphs>129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ИСТОРИЯ</vt:lpstr>
      <vt:lpstr>Слайд 2</vt:lpstr>
      <vt:lpstr>Слайд 3</vt:lpstr>
      <vt:lpstr>Геродот</vt:lpstr>
      <vt:lpstr>Слайд 5</vt:lpstr>
      <vt:lpstr>Слайд 6</vt:lpstr>
      <vt:lpstr>Слайд 7</vt:lpstr>
      <vt:lpstr>ПАНТЕОН</vt:lpstr>
      <vt:lpstr>Слайд 9</vt:lpstr>
      <vt:lpstr>Великая Гелиопольская Девятка богов</vt:lpstr>
      <vt:lpstr>Видео миф о создании мира</vt:lpstr>
      <vt:lpstr>Слайд 12</vt:lpstr>
      <vt:lpstr>Ра - верховное божество древних египтян.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463</cp:revision>
  <dcterms:created xsi:type="dcterms:W3CDTF">2020-04-27T09:08:17Z</dcterms:created>
  <dcterms:modified xsi:type="dcterms:W3CDTF">2020-09-24T10:46:10Z</dcterms:modified>
</cp:coreProperties>
</file>