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431" r:id="rId2"/>
    <p:sldId id="646" r:id="rId3"/>
    <p:sldId id="660" r:id="rId4"/>
    <p:sldId id="648" r:id="rId5"/>
    <p:sldId id="647" r:id="rId6"/>
    <p:sldId id="649" r:id="rId7"/>
    <p:sldId id="650" r:id="rId8"/>
    <p:sldId id="651" r:id="rId9"/>
    <p:sldId id="652" r:id="rId10"/>
    <p:sldId id="670" r:id="rId11"/>
    <p:sldId id="662" r:id="rId12"/>
    <p:sldId id="664" r:id="rId13"/>
    <p:sldId id="666" r:id="rId14"/>
    <p:sldId id="668" r:id="rId15"/>
    <p:sldId id="673" r:id="rId16"/>
    <p:sldId id="654" r:id="rId17"/>
    <p:sldId id="674" r:id="rId18"/>
    <p:sldId id="671" r:id="rId19"/>
    <p:sldId id="655" r:id="rId20"/>
    <p:sldId id="657" r:id="rId21"/>
    <p:sldId id="658" r:id="rId22"/>
    <p:sldId id="679" r:id="rId23"/>
    <p:sldId id="639" r:id="rId24"/>
    <p:sldId id="681" r:id="rId25"/>
    <p:sldId id="676" r:id="rId26"/>
    <p:sldId id="656" r:id="rId27"/>
    <p:sldId id="627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38" autoAdjust="0"/>
    <p:restoredTop sz="86389" autoAdjust="0"/>
  </p:normalViewPr>
  <p:slideViewPr>
    <p:cSldViewPr>
      <p:cViewPr>
        <p:scale>
          <a:sx n="89" d="100"/>
          <a:sy n="89" d="100"/>
        </p:scale>
        <p:origin x="-1110" y="-6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E389C9-280D-45CA-8157-BE96833FC9AB}" type="doc">
      <dgm:prSet loTypeId="urn:microsoft.com/office/officeart/2005/8/layout/arrow3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2AC8D21-F5EB-481A-B241-C2EB603C4783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VIII</a:t>
          </a:r>
          <a:r>
            <a: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век до н. э. – </a:t>
          </a:r>
          <a:r>
            <a:rPr lang="en-US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III</a:t>
          </a:r>
          <a:r>
            <a: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век до н. э. – эпоха раннего </a:t>
          </a:r>
          <a:r>
            <a: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железа.</a:t>
          </a:r>
          <a:endParaRPr lang="ru-RU" sz="2400" b="1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gm:t>
    </dgm:pt>
    <dgm:pt modelId="{956F7BC6-577A-4B3E-96BB-3045D69CCCB0}" type="parTrans" cxnId="{1D4D7F91-0E25-473F-A416-E316FCF92DF0}">
      <dgm:prSet/>
      <dgm:spPr/>
      <dgm:t>
        <a:bodyPr/>
        <a:lstStyle/>
        <a:p>
          <a:endParaRPr lang="ru-RU"/>
        </a:p>
      </dgm:t>
    </dgm:pt>
    <dgm:pt modelId="{E06FBA0A-FAFB-4E13-95E3-A1B11D559AC6}" type="sibTrans" cxnId="{1D4D7F91-0E25-473F-A416-E316FCF92DF0}">
      <dgm:prSet/>
      <dgm:spPr/>
      <dgm:t>
        <a:bodyPr/>
        <a:lstStyle/>
        <a:p>
          <a:endParaRPr lang="ru-RU"/>
        </a:p>
      </dgm:t>
    </dgm:pt>
    <dgm:pt modelId="{FC847B61-76D8-4467-933E-8BC8FCDA49F5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III</a:t>
          </a:r>
          <a:r>
            <a: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век до н. э. – </a:t>
          </a:r>
          <a:r>
            <a:rPr lang="en-US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V</a:t>
          </a:r>
          <a:r>
            <a: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век </a:t>
          </a:r>
          <a:r>
            <a: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н. э. – эпоха позднего железа.</a:t>
          </a:r>
        </a:p>
      </dgm:t>
    </dgm:pt>
    <dgm:pt modelId="{8C074D26-6DD3-4A29-A00F-3A7C2146B90D}" type="parTrans" cxnId="{D324921F-BCF7-4E04-8AFE-8D4F6D6F7DC7}">
      <dgm:prSet/>
      <dgm:spPr/>
      <dgm:t>
        <a:bodyPr/>
        <a:lstStyle/>
        <a:p>
          <a:endParaRPr lang="ru-RU"/>
        </a:p>
      </dgm:t>
    </dgm:pt>
    <dgm:pt modelId="{E84832F4-5E42-4EC7-9E62-DF3894805DF8}" type="sibTrans" cxnId="{D324921F-BCF7-4E04-8AFE-8D4F6D6F7DC7}">
      <dgm:prSet/>
      <dgm:spPr/>
      <dgm:t>
        <a:bodyPr/>
        <a:lstStyle/>
        <a:p>
          <a:endParaRPr lang="ru-RU"/>
        </a:p>
      </dgm:t>
    </dgm:pt>
    <dgm:pt modelId="{8355D025-4928-4605-8F0F-8C957AD31A08}">
      <dgm:prSet/>
      <dgm:spPr/>
      <dgm:t>
        <a:bodyPr/>
        <a:lstStyle/>
        <a:p>
          <a:endParaRPr lang="ru-RU"/>
        </a:p>
      </dgm:t>
    </dgm:pt>
    <dgm:pt modelId="{98131C56-8803-457D-931B-D80267AD6A3E}" type="parTrans" cxnId="{074B2905-0594-407D-96D4-A15D01D2CFEF}">
      <dgm:prSet/>
      <dgm:spPr/>
      <dgm:t>
        <a:bodyPr/>
        <a:lstStyle/>
        <a:p>
          <a:endParaRPr lang="ru-RU"/>
        </a:p>
      </dgm:t>
    </dgm:pt>
    <dgm:pt modelId="{5087EEAF-1B23-494F-B140-D67D8A31B4AC}" type="sibTrans" cxnId="{074B2905-0594-407D-96D4-A15D01D2CFEF}">
      <dgm:prSet/>
      <dgm:spPr/>
      <dgm:t>
        <a:bodyPr/>
        <a:lstStyle/>
        <a:p>
          <a:endParaRPr lang="ru-RU"/>
        </a:p>
      </dgm:t>
    </dgm:pt>
    <dgm:pt modelId="{772BB789-7163-4E60-B9D4-CB4B7276EB7A}" type="pres">
      <dgm:prSet presAssocID="{EBE389C9-280D-45CA-8157-BE96833FC9A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10158A-BA0C-4CF9-A494-5C970B773FD1}" type="pres">
      <dgm:prSet presAssocID="{EBE389C9-280D-45CA-8157-BE96833FC9AB}" presName="divider" presStyleLbl="fgShp" presStyleIdx="0" presStyleCnt="1"/>
      <dgm:spPr/>
      <dgm:t>
        <a:bodyPr/>
        <a:lstStyle/>
        <a:p>
          <a:endParaRPr lang="ru-RU"/>
        </a:p>
      </dgm:t>
    </dgm:pt>
    <dgm:pt modelId="{F722D63B-6B3F-49F7-A89D-01011DCA56A8}" type="pres">
      <dgm:prSet presAssocID="{F2AC8D21-F5EB-481A-B241-C2EB603C4783}" presName="downArrow" presStyleLbl="node1" presStyleIdx="0" presStyleCnt="2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AA2FECA1-E419-4EA3-8025-6D0CE7C02FBD}" type="pres">
      <dgm:prSet presAssocID="{F2AC8D21-F5EB-481A-B241-C2EB603C4783}" presName="downArrowText" presStyleLbl="revTx" presStyleIdx="0" presStyleCnt="2" custScaleX="137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968CE-F837-424C-8801-2443E6796A0A}" type="pres">
      <dgm:prSet presAssocID="{FC847B61-76D8-4467-933E-8BC8FCDA49F5}" presName="upArrow" presStyleLbl="node1" presStyleIdx="1" presStyleCnt="2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6AD2C512-83CF-4265-8DA5-4CF331E77DEB}" type="pres">
      <dgm:prSet presAssocID="{FC847B61-76D8-4467-933E-8BC8FCDA49F5}" presName="upArrowText" presStyleLbl="revTx" presStyleIdx="1" presStyleCnt="2" custScaleX="146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4D7F91-0E25-473F-A416-E316FCF92DF0}" srcId="{EBE389C9-280D-45CA-8157-BE96833FC9AB}" destId="{F2AC8D21-F5EB-481A-B241-C2EB603C4783}" srcOrd="0" destOrd="0" parTransId="{956F7BC6-577A-4B3E-96BB-3045D69CCCB0}" sibTransId="{E06FBA0A-FAFB-4E13-95E3-A1B11D559AC6}"/>
    <dgm:cxn modelId="{FF4FB75C-A5BB-4A96-BF97-349382307B49}" type="presOf" srcId="{EBE389C9-280D-45CA-8157-BE96833FC9AB}" destId="{772BB789-7163-4E60-B9D4-CB4B7276EB7A}" srcOrd="0" destOrd="0" presId="urn:microsoft.com/office/officeart/2005/8/layout/arrow3"/>
    <dgm:cxn modelId="{074B2905-0594-407D-96D4-A15D01D2CFEF}" srcId="{EBE389C9-280D-45CA-8157-BE96833FC9AB}" destId="{8355D025-4928-4605-8F0F-8C957AD31A08}" srcOrd="2" destOrd="0" parTransId="{98131C56-8803-457D-931B-D80267AD6A3E}" sibTransId="{5087EEAF-1B23-494F-B140-D67D8A31B4AC}"/>
    <dgm:cxn modelId="{D324921F-BCF7-4E04-8AFE-8D4F6D6F7DC7}" srcId="{EBE389C9-280D-45CA-8157-BE96833FC9AB}" destId="{FC847B61-76D8-4467-933E-8BC8FCDA49F5}" srcOrd="1" destOrd="0" parTransId="{8C074D26-6DD3-4A29-A00F-3A7C2146B90D}" sibTransId="{E84832F4-5E42-4EC7-9E62-DF3894805DF8}"/>
    <dgm:cxn modelId="{BE4C38AF-71AC-4438-9268-FBA550F194F5}" type="presOf" srcId="{FC847B61-76D8-4467-933E-8BC8FCDA49F5}" destId="{6AD2C512-83CF-4265-8DA5-4CF331E77DEB}" srcOrd="0" destOrd="0" presId="urn:microsoft.com/office/officeart/2005/8/layout/arrow3"/>
    <dgm:cxn modelId="{B7490290-91A1-4188-B1CC-6E5811CD3AC0}" type="presOf" srcId="{F2AC8D21-F5EB-481A-B241-C2EB603C4783}" destId="{AA2FECA1-E419-4EA3-8025-6D0CE7C02FBD}" srcOrd="0" destOrd="0" presId="urn:microsoft.com/office/officeart/2005/8/layout/arrow3"/>
    <dgm:cxn modelId="{C30EF038-CC08-4CA9-8509-A2CF0DA6CA8B}" type="presParOf" srcId="{772BB789-7163-4E60-B9D4-CB4B7276EB7A}" destId="{2210158A-BA0C-4CF9-A494-5C970B773FD1}" srcOrd="0" destOrd="0" presId="urn:microsoft.com/office/officeart/2005/8/layout/arrow3"/>
    <dgm:cxn modelId="{1159D45F-647B-4358-A9A3-6C4D33E1E756}" type="presParOf" srcId="{772BB789-7163-4E60-B9D4-CB4B7276EB7A}" destId="{F722D63B-6B3F-49F7-A89D-01011DCA56A8}" srcOrd="1" destOrd="0" presId="urn:microsoft.com/office/officeart/2005/8/layout/arrow3"/>
    <dgm:cxn modelId="{DB296258-AE91-4D92-9E5E-E00713241B68}" type="presParOf" srcId="{772BB789-7163-4E60-B9D4-CB4B7276EB7A}" destId="{AA2FECA1-E419-4EA3-8025-6D0CE7C02FBD}" srcOrd="2" destOrd="0" presId="urn:microsoft.com/office/officeart/2005/8/layout/arrow3"/>
    <dgm:cxn modelId="{BD0F4205-B829-4E0C-BF73-630C41580D16}" type="presParOf" srcId="{772BB789-7163-4E60-B9D4-CB4B7276EB7A}" destId="{215968CE-F837-424C-8801-2443E6796A0A}" srcOrd="3" destOrd="0" presId="urn:microsoft.com/office/officeart/2005/8/layout/arrow3"/>
    <dgm:cxn modelId="{EF682567-8FE7-47B9-B1D8-53C849FE9F35}" type="presParOf" srcId="{772BB789-7163-4E60-B9D4-CB4B7276EB7A}" destId="{6AD2C512-83CF-4265-8DA5-4CF331E77DEB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ПРОЧНЫЙ МЕТАЛЛ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СОВЕРШЕНСТВОВАНИЕ ОРУДИЙ ТРУДА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СТАЛО ЛЕГЧЕ ОБРАБАТЫВАТЬ ЗЕМЛЮ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ПОЯВЛЕНИЕ ОРУЖИЯ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РАСПРОСТРАНЕНИЕ МЕТАЛЛА ПО ВСЕМУ МИРУ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5" custScaleX="427868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5" custScaleX="416198" custLinFactNeighborX="0" custLinFactNeighborY="-66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4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2" presStyleCnt="5" custScaleX="416198" custLinFactNeighborX="0" custLinFactNeighborY="8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2" presStyleCnt="4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3" presStyleCnt="5" custScaleX="4045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B7B9A1-0F3B-4546-B949-305E9F83B395}" type="pres">
      <dgm:prSet presAssocID="{567E395E-3AEA-4979-8F8C-AC6C319140E1}" presName="sibTrans" presStyleLbl="sibTrans2D1" presStyleIdx="3" presStyleCnt="4"/>
      <dgm:spPr/>
      <dgm:t>
        <a:bodyPr/>
        <a:lstStyle/>
        <a:p>
          <a:endParaRPr lang="ru-RU"/>
        </a:p>
      </dgm:t>
    </dgm:pt>
    <dgm:pt modelId="{C95B5CE6-10AD-43B7-9EF6-BF4B6C8EE04D}" type="pres">
      <dgm:prSet presAssocID="{567E395E-3AEA-4979-8F8C-AC6C319140E1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4" presStyleCnt="5" custScaleX="404529" custScaleY="119532" custLinFactNeighborX="5834" custLinFactNeighborY="-3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DB7A2EC4-C08C-416A-910F-36DD398A01B6}" type="presOf" srcId="{2A487E08-DEF3-4D75-B1FC-3E3F4B1C4FBE}" destId="{8A97E25A-0A74-4716-A683-AF7233C1526D}" srcOrd="1" destOrd="0" presId="urn:microsoft.com/office/officeart/2005/8/layout/process2"/>
    <dgm:cxn modelId="{CE918992-C4C2-48E4-900E-89EBDE41FBA7}" type="presOf" srcId="{55CA8F6A-A719-4DC8-94AC-BDB5570A48AD}" destId="{71FD606C-BDF9-431F-B036-6ACA5D71E9FB}" srcOrd="0" destOrd="0" presId="urn:microsoft.com/office/officeart/2005/8/layout/process2"/>
    <dgm:cxn modelId="{ECF60E68-0367-419E-919D-D6FFE5A4F471}" type="presOf" srcId="{567E395E-3AEA-4979-8F8C-AC6C319140E1}" destId="{C95B5CE6-10AD-43B7-9EF6-BF4B6C8EE04D}" srcOrd="1" destOrd="0" presId="urn:microsoft.com/office/officeart/2005/8/layout/process2"/>
    <dgm:cxn modelId="{211EC52A-9BF8-467E-AE74-0AFC09C14002}" type="presOf" srcId="{7BB888F9-38AC-491F-9767-A2740C7024A5}" destId="{261EA25F-C933-4C09-B661-2E3993E0CA6F}" srcOrd="0" destOrd="0" presId="urn:microsoft.com/office/officeart/2005/8/layout/process2"/>
    <dgm:cxn modelId="{9A5552EA-EF9E-4DE6-B4F5-CCADB3DDF653}" type="presOf" srcId="{7BB888F9-38AC-491F-9767-A2740C7024A5}" destId="{DCBDC0F0-6741-4C7F-BF09-E698C478B404}" srcOrd="1" destOrd="0" presId="urn:microsoft.com/office/officeart/2005/8/layout/process2"/>
    <dgm:cxn modelId="{2FEBE147-C046-4010-952E-CD32E4E9D311}" srcId="{55CA8F6A-A719-4DC8-94AC-BDB5570A48AD}" destId="{C250B9D5-EA85-4EE2-AC01-4AB4C1983EE1}" srcOrd="4" destOrd="0" parTransId="{AADE0474-5764-459F-99B6-2BDA66DC5548}" sibTransId="{2E677265-4466-4F62-828C-C111B714D3F4}"/>
    <dgm:cxn modelId="{4A41BFD3-8C3D-41D8-94B2-A23FB5AB003C}" srcId="{55CA8F6A-A719-4DC8-94AC-BDB5570A48AD}" destId="{E0B02CF0-0E84-45E8-A08E-BB067ADA59EA}" srcOrd="2" destOrd="0" parTransId="{A1CC9781-C71E-48C6-938B-3B6525B0B9D9}" sibTransId="{50539D8D-ADD8-4A64-A233-398A574C1AE0}"/>
    <dgm:cxn modelId="{9EE92A01-112D-4469-A4CE-6E97997607FA}" type="presOf" srcId="{50539D8D-ADD8-4A64-A233-398A574C1AE0}" destId="{829751FA-5F82-4DEA-9A7C-E68800A610D4}" srcOrd="0" destOrd="0" presId="urn:microsoft.com/office/officeart/2005/8/layout/process2"/>
    <dgm:cxn modelId="{1ED975EA-6977-431D-BC66-89F82E850B06}" type="presOf" srcId="{C250B9D5-EA85-4EE2-AC01-4AB4C1983EE1}" destId="{D92AB306-7E3D-477C-9D22-FDE42D09E422}" srcOrd="0" destOrd="0" presId="urn:microsoft.com/office/officeart/2005/8/layout/process2"/>
    <dgm:cxn modelId="{6C54CBED-5033-4F59-8CF1-C41DE51E143F}" type="presOf" srcId="{567E395E-3AEA-4979-8F8C-AC6C319140E1}" destId="{FBB7B9A1-0F3B-4546-B949-305E9F83B395}" srcOrd="0" destOrd="0" presId="urn:microsoft.com/office/officeart/2005/8/layout/process2"/>
    <dgm:cxn modelId="{78B5A30C-7116-428D-8283-4CF42E8E41DE}" srcId="{55CA8F6A-A719-4DC8-94AC-BDB5570A48AD}" destId="{F2F75C3A-57CD-4AD3-B5CD-0B3B753DCE42}" srcOrd="3" destOrd="0" parTransId="{C31C8313-E993-4C52-9014-3218BDC4C81E}" sibTransId="{567E395E-3AEA-4979-8F8C-AC6C319140E1}"/>
    <dgm:cxn modelId="{E153F34B-F317-466E-B47E-D3663C3E9846}" type="presOf" srcId="{40BFF0ED-64E2-459A-A26E-8D0018A04622}" destId="{121CE2F8-E67C-4BB2-8B7A-0153E465E37B}" srcOrd="0" destOrd="0" presId="urn:microsoft.com/office/officeart/2005/8/layout/process2"/>
    <dgm:cxn modelId="{AA4695A5-0109-42CC-B4DC-47602B00FFE0}" type="presOf" srcId="{DEA89553-6180-4FAA-AAAD-9909532E10ED}" destId="{DF9D484D-30C5-431E-8A5E-D67BA2C9E47C}" srcOrd="0" destOrd="0" presId="urn:microsoft.com/office/officeart/2005/8/layout/process2"/>
    <dgm:cxn modelId="{D06726F0-F104-4C3D-A4FC-CF3B502AA2B6}" type="presOf" srcId="{50539D8D-ADD8-4A64-A233-398A574C1AE0}" destId="{DD3EA092-AFC6-4606-A102-F3B1B2C17374}" srcOrd="1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2A6341A6-31CF-40E2-A113-5BECF59CFE9E}" type="presOf" srcId="{F2F75C3A-57CD-4AD3-B5CD-0B3B753DCE42}" destId="{EE9F6481-FF01-4BA4-8B38-DDB98608C279}" srcOrd="0" destOrd="0" presId="urn:microsoft.com/office/officeart/2005/8/layout/process2"/>
    <dgm:cxn modelId="{D1FD560A-7EF3-40D3-A795-D578DA786AB7}" type="presOf" srcId="{2A487E08-DEF3-4D75-B1FC-3E3F4B1C4FBE}" destId="{8300CE63-0666-44C2-AA28-E384327E64EF}" srcOrd="0" destOrd="0" presId="urn:microsoft.com/office/officeart/2005/8/layout/process2"/>
    <dgm:cxn modelId="{72180358-41FC-49C0-A099-6A1C6499759C}" type="presOf" srcId="{E0B02CF0-0E84-45E8-A08E-BB067ADA59EA}" destId="{0BB82512-463B-4E54-8478-98C7AC28CD07}" srcOrd="0" destOrd="0" presId="urn:microsoft.com/office/officeart/2005/8/layout/process2"/>
    <dgm:cxn modelId="{05B095FD-0D08-446E-B222-87CC55BDE347}" type="presParOf" srcId="{71FD606C-BDF9-431F-B036-6ACA5D71E9FB}" destId="{121CE2F8-E67C-4BB2-8B7A-0153E465E37B}" srcOrd="0" destOrd="0" presId="urn:microsoft.com/office/officeart/2005/8/layout/process2"/>
    <dgm:cxn modelId="{6B8F17D6-37C4-4366-8945-9347022501FE}" type="presParOf" srcId="{71FD606C-BDF9-431F-B036-6ACA5D71E9FB}" destId="{261EA25F-C933-4C09-B661-2E3993E0CA6F}" srcOrd="1" destOrd="0" presId="urn:microsoft.com/office/officeart/2005/8/layout/process2"/>
    <dgm:cxn modelId="{49CCAF45-3342-486A-9BCC-47954B2ABF8C}" type="presParOf" srcId="{261EA25F-C933-4C09-B661-2E3993E0CA6F}" destId="{DCBDC0F0-6741-4C7F-BF09-E698C478B404}" srcOrd="0" destOrd="0" presId="urn:microsoft.com/office/officeart/2005/8/layout/process2"/>
    <dgm:cxn modelId="{FCC36D9F-57E5-400E-80DD-96DD941420E3}" type="presParOf" srcId="{71FD606C-BDF9-431F-B036-6ACA5D71E9FB}" destId="{DF9D484D-30C5-431E-8A5E-D67BA2C9E47C}" srcOrd="2" destOrd="0" presId="urn:microsoft.com/office/officeart/2005/8/layout/process2"/>
    <dgm:cxn modelId="{2ABB7163-35B2-44C2-95B3-1ADD1F561254}" type="presParOf" srcId="{71FD606C-BDF9-431F-B036-6ACA5D71E9FB}" destId="{8300CE63-0666-44C2-AA28-E384327E64EF}" srcOrd="3" destOrd="0" presId="urn:microsoft.com/office/officeart/2005/8/layout/process2"/>
    <dgm:cxn modelId="{4C1536F6-0647-43A9-B221-DC4FA05D5C7E}" type="presParOf" srcId="{8300CE63-0666-44C2-AA28-E384327E64EF}" destId="{8A97E25A-0A74-4716-A683-AF7233C1526D}" srcOrd="0" destOrd="0" presId="urn:microsoft.com/office/officeart/2005/8/layout/process2"/>
    <dgm:cxn modelId="{29B13B17-CA2A-4279-A18B-558C408DE1BF}" type="presParOf" srcId="{71FD606C-BDF9-431F-B036-6ACA5D71E9FB}" destId="{0BB82512-463B-4E54-8478-98C7AC28CD07}" srcOrd="4" destOrd="0" presId="urn:microsoft.com/office/officeart/2005/8/layout/process2"/>
    <dgm:cxn modelId="{0C962D2E-E02D-4AEC-8CA7-642B698B04CE}" type="presParOf" srcId="{71FD606C-BDF9-431F-B036-6ACA5D71E9FB}" destId="{829751FA-5F82-4DEA-9A7C-E68800A610D4}" srcOrd="5" destOrd="0" presId="urn:microsoft.com/office/officeart/2005/8/layout/process2"/>
    <dgm:cxn modelId="{89365083-1465-428D-985A-36F57A73ECCC}" type="presParOf" srcId="{829751FA-5F82-4DEA-9A7C-E68800A610D4}" destId="{DD3EA092-AFC6-4606-A102-F3B1B2C17374}" srcOrd="0" destOrd="0" presId="urn:microsoft.com/office/officeart/2005/8/layout/process2"/>
    <dgm:cxn modelId="{D6DF76C5-A838-4D4D-8525-980CD8540977}" type="presParOf" srcId="{71FD606C-BDF9-431F-B036-6ACA5D71E9FB}" destId="{EE9F6481-FF01-4BA4-8B38-DDB98608C279}" srcOrd="6" destOrd="0" presId="urn:microsoft.com/office/officeart/2005/8/layout/process2"/>
    <dgm:cxn modelId="{C2AF78C4-F926-4430-97A0-6C660FDB62C4}" type="presParOf" srcId="{71FD606C-BDF9-431F-B036-6ACA5D71E9FB}" destId="{FBB7B9A1-0F3B-4546-B949-305E9F83B395}" srcOrd="7" destOrd="0" presId="urn:microsoft.com/office/officeart/2005/8/layout/process2"/>
    <dgm:cxn modelId="{1B63865D-8E1C-412F-BEB9-A97E2882DCDE}" type="presParOf" srcId="{FBB7B9A1-0F3B-4546-B949-305E9F83B395}" destId="{C95B5CE6-10AD-43B7-9EF6-BF4B6C8EE04D}" srcOrd="0" destOrd="0" presId="urn:microsoft.com/office/officeart/2005/8/layout/process2"/>
    <dgm:cxn modelId="{53F919BB-3137-4DD0-9CBF-8726EEE761D5}" type="presParOf" srcId="{71FD606C-BDF9-431F-B036-6ACA5D71E9FB}" destId="{D92AB306-7E3D-477C-9D22-FDE42D09E422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10158A-BA0C-4CF9-A494-5C970B773FD1}">
      <dsp:nvSpPr>
        <dsp:cNvPr id="0" name=""/>
        <dsp:cNvSpPr/>
      </dsp:nvSpPr>
      <dsp:spPr>
        <a:xfrm rot="21300000">
          <a:off x="3051801" y="956001"/>
          <a:ext cx="5489685" cy="480285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22D63B-6B3F-49F7-A89D-01011DCA56A8}">
      <dsp:nvSpPr>
        <dsp:cNvPr id="0" name=""/>
        <dsp:cNvSpPr/>
      </dsp:nvSpPr>
      <dsp:spPr>
        <a:xfrm>
          <a:off x="1391194" y="119614"/>
          <a:ext cx="3477986" cy="956915"/>
        </a:xfrm>
        <a:prstGeom prst="downArrow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AA2FECA1-E419-4EA3-8025-6D0CE7C02FBD}">
      <dsp:nvSpPr>
        <dsp:cNvPr id="0" name=""/>
        <dsp:cNvSpPr/>
      </dsp:nvSpPr>
      <dsp:spPr>
        <a:xfrm>
          <a:off x="5452054" y="0"/>
          <a:ext cx="5094628" cy="1004760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VIII</a:t>
          </a:r>
          <a:r>
            <a:rPr lang="ru-RU" sz="24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век до н. э. – </a:t>
          </a:r>
          <a:r>
            <a:rPr lang="en-US" sz="24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III</a:t>
          </a:r>
          <a:r>
            <a:rPr lang="ru-RU" sz="24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век до н. э. – эпоха раннего </a:t>
          </a:r>
          <a:r>
            <a:rPr lang="ru-RU" sz="24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железа.</a:t>
          </a:r>
          <a:endParaRPr lang="ru-RU" sz="2400" b="1" kern="1200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sp:txBody>
      <dsp:txXfrm>
        <a:off x="5452054" y="0"/>
        <a:ext cx="5094628" cy="1004760"/>
      </dsp:txXfrm>
    </dsp:sp>
    <dsp:sp modelId="{215968CE-F837-424C-8801-2443E6796A0A}">
      <dsp:nvSpPr>
        <dsp:cNvPr id="0" name=""/>
        <dsp:cNvSpPr/>
      </dsp:nvSpPr>
      <dsp:spPr>
        <a:xfrm>
          <a:off x="6724107" y="1315758"/>
          <a:ext cx="3477986" cy="956915"/>
        </a:xfrm>
        <a:prstGeom prst="upArrow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</dsp:sp>
    <dsp:sp modelId="{6AD2C512-83CF-4265-8DA5-4CF331E77DEB}">
      <dsp:nvSpPr>
        <dsp:cNvPr id="0" name=""/>
        <dsp:cNvSpPr/>
      </dsp:nvSpPr>
      <dsp:spPr>
        <a:xfrm>
          <a:off x="885597" y="1387527"/>
          <a:ext cx="5416643" cy="1004760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III</a:t>
          </a:r>
          <a:r>
            <a:rPr lang="ru-RU" sz="24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век до н. э. – </a:t>
          </a:r>
          <a:r>
            <a:rPr lang="en-US" sz="24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V</a:t>
          </a:r>
          <a:r>
            <a:rPr lang="ru-RU" sz="24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век </a:t>
          </a:r>
          <a:r>
            <a:rPr lang="ru-RU" sz="2400" b="1" kern="1200" dirty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н. э. – эпоха позднего железа.</a:t>
          </a:r>
        </a:p>
      </dsp:txBody>
      <dsp:txXfrm>
        <a:off x="885597" y="1387527"/>
        <a:ext cx="5416643" cy="10047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-155523" y="0"/>
          <a:ext cx="11404204" cy="80304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ПРОЧНЫЙ МЕТАЛЛ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-155523" y="0"/>
        <a:ext cx="11404204" cy="803049"/>
      </dsp:txXfrm>
    </dsp:sp>
    <dsp:sp modelId="{261EA25F-C933-4C09-B661-2E3993E0CA6F}">
      <dsp:nvSpPr>
        <dsp:cNvPr id="0" name=""/>
        <dsp:cNvSpPr/>
      </dsp:nvSpPr>
      <dsp:spPr>
        <a:xfrm rot="5400000">
          <a:off x="5404413" y="811917"/>
          <a:ext cx="284330" cy="361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404413" y="811917"/>
        <a:ext cx="284330" cy="361372"/>
      </dsp:txXfrm>
    </dsp:sp>
    <dsp:sp modelId="{DF9D484D-30C5-431E-8A5E-D67BA2C9E47C}">
      <dsp:nvSpPr>
        <dsp:cNvPr id="0" name=""/>
        <dsp:cNvSpPr/>
      </dsp:nvSpPr>
      <dsp:spPr>
        <a:xfrm>
          <a:off x="0" y="1182157"/>
          <a:ext cx="11093157" cy="803049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СОВЕРШЕНСТВОВАНИЕ ОРУДИЙ ТРУДА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182157"/>
        <a:ext cx="11093157" cy="803049"/>
      </dsp:txXfrm>
    </dsp:sp>
    <dsp:sp modelId="{8300CE63-0666-44C2-AA28-E384327E64EF}">
      <dsp:nvSpPr>
        <dsp:cNvPr id="0" name=""/>
        <dsp:cNvSpPr/>
      </dsp:nvSpPr>
      <dsp:spPr>
        <a:xfrm rot="5400000">
          <a:off x="5373324" y="2035525"/>
          <a:ext cx="346507" cy="361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373324" y="2035525"/>
        <a:ext cx="346507" cy="361372"/>
      </dsp:txXfrm>
    </dsp:sp>
    <dsp:sp modelId="{0BB82512-463B-4E54-8478-98C7AC28CD07}">
      <dsp:nvSpPr>
        <dsp:cNvPr id="0" name=""/>
        <dsp:cNvSpPr/>
      </dsp:nvSpPr>
      <dsp:spPr>
        <a:xfrm>
          <a:off x="0" y="2447217"/>
          <a:ext cx="11093157" cy="803049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СТАЛО ЛЕГЧЕ ОБРАБАТЫВАТЬ ЗЕМЛЮ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2447217"/>
        <a:ext cx="11093157" cy="803049"/>
      </dsp:txXfrm>
    </dsp:sp>
    <dsp:sp modelId="{829751FA-5F82-4DEA-9A7C-E68800A610D4}">
      <dsp:nvSpPr>
        <dsp:cNvPr id="0" name=""/>
        <dsp:cNvSpPr/>
      </dsp:nvSpPr>
      <dsp:spPr>
        <a:xfrm rot="5400000">
          <a:off x="5408730" y="3253378"/>
          <a:ext cx="275696" cy="361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408730" y="3253378"/>
        <a:ext cx="275696" cy="361372"/>
      </dsp:txXfrm>
    </dsp:sp>
    <dsp:sp modelId="{EE9F6481-FF01-4BA4-8B38-DDB98608C279}">
      <dsp:nvSpPr>
        <dsp:cNvPr id="0" name=""/>
        <dsp:cNvSpPr/>
      </dsp:nvSpPr>
      <dsp:spPr>
        <a:xfrm>
          <a:off x="155510" y="3617862"/>
          <a:ext cx="10782136" cy="803049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ПОЯВЛЕНИЕ ОРУЖИЯ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55510" y="3617862"/>
        <a:ext cx="10782136" cy="803049"/>
      </dsp:txXfrm>
    </dsp:sp>
    <dsp:sp modelId="{FBB7B9A1-0F3B-4546-B949-305E9F83B395}">
      <dsp:nvSpPr>
        <dsp:cNvPr id="0" name=""/>
        <dsp:cNvSpPr/>
      </dsp:nvSpPr>
      <dsp:spPr>
        <a:xfrm rot="4980921">
          <a:off x="5473027" y="4434104"/>
          <a:ext cx="292991" cy="361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Times New Roman" pitchFamily="18" charset="0"/>
            <a:cs typeface="Times New Roman" pitchFamily="18" charset="0"/>
          </a:endParaRPr>
        </a:p>
      </dsp:txBody>
      <dsp:txXfrm rot="4980921">
        <a:off x="5473027" y="4434104"/>
        <a:ext cx="292991" cy="361372"/>
      </dsp:txXfrm>
    </dsp:sp>
    <dsp:sp modelId="{D92AB306-7E3D-477C-9D22-FDE42D09E422}">
      <dsp:nvSpPr>
        <dsp:cNvPr id="0" name=""/>
        <dsp:cNvSpPr/>
      </dsp:nvSpPr>
      <dsp:spPr>
        <a:xfrm>
          <a:off x="311007" y="4808668"/>
          <a:ext cx="10782136" cy="959901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РАСПРОСТРАНЕНИЕ МЕТАЛЛА ПО ВСЕМУ МИРУ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1007" y="4808668"/>
        <a:ext cx="10782136" cy="959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9323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6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7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87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19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80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80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80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82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есто для изображения из Интернета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6B43E4-8B38-4874-AD70-82BF157EA2C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pull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67" y="228600"/>
            <a:ext cx="11387667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02168" y="1600200"/>
            <a:ext cx="5592233" cy="449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1" y="1600200"/>
            <a:ext cx="5592233" cy="2173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1" y="3925889"/>
            <a:ext cx="5592233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74B4A-6292-4D34-ACEC-0A090410D86D}" type="datetimeFigureOut">
              <a:rPr lang="ru-RU"/>
              <a:pPr>
                <a:defRPr/>
              </a:pPr>
              <a:t>07.09.2020</a:t>
            </a:fld>
            <a:endParaRPr lang="ru-RU"/>
          </a:p>
        </p:txBody>
      </p:sp>
      <p:sp>
        <p:nvSpPr>
          <p:cNvPr id="7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783B2-CD4F-4969-B91F-646F7547A4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3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2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2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28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8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8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58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5" r:id="rId15"/>
    <p:sldLayoutId id="2147483666" r:id="rId16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6%20&#1082;&#1083;&#1072;&#1089;&#1089;%20&#1091;&#1088;&#1086;&#1082;%206\&#1080;&#1089;&#1090;&#1086;&#1088;&#1080;&#1103;%20&#1078;&#1077;&#1083;&#1077;&#1079;&#1072;%201%20&#1091;&#1088;&#1086;&#1082;.mp4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36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162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91477" y="2492982"/>
            <a:ext cx="10177131" cy="2371838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«Средняя Азия при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переходе к железному  веку». (1 – урок).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3392" y="2493089"/>
            <a:ext cx="768629" cy="24480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33" t="6250" r="3333" b="6250"/>
          <a:stretch>
            <a:fillRect/>
          </a:stretch>
        </p:blipFill>
        <p:spPr>
          <a:xfrm>
            <a:off x="2783632" y="4509120"/>
            <a:ext cx="6264696" cy="2133263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63352" y="1115453"/>
            <a:ext cx="1166529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Древние ассирийцы проживали на </a:t>
            </a: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территории восточного</a:t>
            </a:r>
            <a:r>
              <a:rPr kumimoji="0" lang="ru-RU" sz="3000" b="1" i="0" u="none" cap="none" normalizeH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Средиземноморья, в верхнем течении реки Тигр.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Ассирия горная страна, богатая</a:t>
            </a:r>
            <a:r>
              <a:rPr kumimoji="0" lang="ru-RU" sz="3000" b="1" i="0" u="none" cap="none" normalizeH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залежами железной руды.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</a:t>
            </a: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лавным занятием жителей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было скотоводство и охота.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Наличие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</a:t>
            </a: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алежей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железной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руды, способствовали тому,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что вторым занятием жителей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000" b="1" i="0" u="non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Ассирии стала торговля .</a:t>
            </a:r>
            <a:endParaRPr kumimoji="0" lang="ru-RU" sz="3000" b="1" i="0" u="non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AutoShape 2" descr="http://www.hrono.ru/proekty/ostu/assiria-13-7.gif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7" name="Picture 3" descr="C:\Users\user\Desktop\assiria-13-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3212976"/>
            <a:ext cx="5653413" cy="2995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4" y="3284984"/>
            <a:ext cx="3096344" cy="144016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освоения железа.</a:t>
            </a:r>
          </a:p>
        </p:txBody>
      </p:sp>
      <p:pic>
        <p:nvPicPr>
          <p:cNvPr id="4" name="Содержимое 3" descr="аси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9566"/>
          <a:stretch>
            <a:fillRect/>
          </a:stretch>
        </p:blipFill>
        <p:spPr>
          <a:xfrm>
            <a:off x="983432" y="1052736"/>
            <a:ext cx="6350000" cy="1981200"/>
          </a:xfrm>
        </p:spPr>
      </p:pic>
      <p:pic>
        <p:nvPicPr>
          <p:cNvPr id="5" name="Рисунок 4" descr="асар.jpg"/>
          <p:cNvPicPr>
            <a:picLocks noChangeAspect="1"/>
          </p:cNvPicPr>
          <p:nvPr/>
        </p:nvPicPr>
        <p:blipFill>
          <a:blip r:embed="rId3" cstate="print"/>
          <a:srcRect b="2480"/>
          <a:stretch>
            <a:fillRect/>
          </a:stretch>
        </p:blipFill>
        <p:spPr bwMode="auto">
          <a:xfrm>
            <a:off x="7968208" y="980728"/>
            <a:ext cx="3657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1" descr="C:\Users\Бугаева\Desktop\ассирийское государство\защитные доспехи.jpg"/>
          <p:cNvPicPr>
            <a:picLocks noChangeAspect="1" noChangeArrowheads="1"/>
          </p:cNvPicPr>
          <p:nvPr/>
        </p:nvPicPr>
        <p:blipFill>
          <a:blip r:embed="rId4" cstate="print"/>
          <a:srcRect l="3024" t="3258" r="3233" b="5520"/>
          <a:stretch>
            <a:fillRect/>
          </a:stretch>
        </p:blipFill>
        <p:spPr bwMode="auto">
          <a:xfrm>
            <a:off x="3359696" y="3068960"/>
            <a:ext cx="446449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Прямоугольник 6"/>
          <p:cNvSpPr>
            <a:spLocks noChangeArrowheads="1"/>
          </p:cNvSpPr>
          <p:nvPr/>
        </p:nvSpPr>
        <p:spPr bwMode="auto">
          <a:xfrm>
            <a:off x="263352" y="5445224"/>
            <a:ext cx="1158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Ассирийцы первыми начали обрабатывать железо.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Войско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ассирийцев было вооружено железными мечами, боевыми топориками,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копьями.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600056" y="1295400"/>
            <a:ext cx="4982344" cy="2493640"/>
          </a:xfrm>
          <a:solidFill>
            <a:srgbClr val="FFE0C1"/>
          </a:solidFill>
          <a:ln w="38100" cmpd="dbl">
            <a:solidFill>
              <a:srgbClr val="800000"/>
            </a:solidFill>
          </a:ln>
        </p:spPr>
        <p:txBody>
          <a:bodyPr lIns="92075" tIns="46038" rIns="92075" bIns="46038">
            <a:noAutofit/>
          </a:bodyPr>
          <a:lstStyle/>
          <a:p>
            <a:pPr algn="ctr" eaLnBrk="1" hangingPunct="1">
              <a:buFontTx/>
              <a:buNone/>
            </a:pPr>
            <a:r>
              <a:rPr lang="ru-RU" altLang="ru-RU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В Х веке до н.э.                              ремесленники стали широко использовать железо.</a:t>
            </a:r>
            <a:endParaRPr lang="ru-RU" altLang="ru-RU" b="1" dirty="0" smtClean="0">
              <a:solidFill>
                <a:srgbClr val="99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06400" y="990601"/>
            <a:ext cx="5791200" cy="83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Египетские инструменты  изготовлялись из меди                 </a:t>
            </a:r>
            <a:endParaRPr lang="ru-RU" alt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623392" y="4149080"/>
            <a:ext cx="106680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Ассирийские инструменты  и оружие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изготавливались </a:t>
            </a: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железа</a:t>
            </a:r>
          </a:p>
        </p:txBody>
      </p:sp>
      <p:pic>
        <p:nvPicPr>
          <p:cNvPr id="6150" name="Picture 6" descr="1"/>
          <p:cNvPicPr>
            <a:picLocks noChangeAspect="1" noChangeArrowheads="1"/>
          </p:cNvPicPr>
          <p:nvPr/>
        </p:nvPicPr>
        <p:blipFill>
          <a:blip r:embed="rId2" cstate="print">
            <a:lum bright="-30000" contrast="60000"/>
          </a:blip>
          <a:srcRect/>
          <a:stretch>
            <a:fillRect/>
          </a:stretch>
        </p:blipFill>
        <p:spPr bwMode="auto">
          <a:xfrm>
            <a:off x="3251200" y="4800600"/>
            <a:ext cx="5300133" cy="1854200"/>
          </a:xfrm>
          <a:prstGeom prst="rect">
            <a:avLst/>
          </a:prstGeom>
          <a:noFill/>
          <a:ln w="38100" cmpd="dbl">
            <a:solidFill>
              <a:srgbClr val="993300"/>
            </a:solidFill>
            <a:miter lim="800000"/>
            <a:headEnd/>
            <a:tailEnd/>
          </a:ln>
        </p:spPr>
      </p:pic>
      <p:pic>
        <p:nvPicPr>
          <p:cNvPr id="6151" name="Picture 7" descr="2"/>
          <p:cNvPicPr>
            <a:picLocks noChangeAspect="1" noChangeArrowheads="1"/>
          </p:cNvPicPr>
          <p:nvPr/>
        </p:nvPicPr>
        <p:blipFill>
          <a:blip r:embed="rId3" cstate="print">
            <a:lum bright="-42000" contrast="54000"/>
          </a:blip>
          <a:srcRect/>
          <a:stretch>
            <a:fillRect/>
          </a:stretch>
        </p:blipFill>
        <p:spPr bwMode="auto">
          <a:xfrm>
            <a:off x="711200" y="1905000"/>
            <a:ext cx="5310717" cy="1754188"/>
          </a:xfrm>
          <a:prstGeom prst="rect">
            <a:avLst/>
          </a:prstGeom>
          <a:noFill/>
          <a:ln w="38100" cmpd="dbl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447928" y="1052736"/>
            <a:ext cx="6120680" cy="39703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гробнице египетского фараона Тутанхамона, жившего примерно 3 тыс. лет назад, найдены вещи, которыми царь пользовался при жизни. Очень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много предметов из золота и всего три вещи из железа: кинжал, браслет, священный жук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</p:txBody>
      </p:sp>
      <p:pic>
        <p:nvPicPr>
          <p:cNvPr id="45058" name="Picture 2" descr="http://historic.ru/books/item/f00/s00/z0000016/pic/st80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196752"/>
            <a:ext cx="4680520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51384" y="4509120"/>
            <a:ext cx="4680520" cy="46166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Изделия из железа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3392" y="5517232"/>
            <a:ext cx="10873208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Предположите, почему железных изделий было так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мало?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(железо было редким металлом и ценилось на вес золота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1124744"/>
            <a:ext cx="110490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Обрабатывать железо люди начали около X в. до н. э.      Железо было прочнее меди и бронзы.</a:t>
            </a:r>
          </a:p>
          <a:p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Как это открытие могло повлиять на жизнь людей?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 помощью железных орудий труда можно было рубить лес, распахивать твердые почвы, копать глубокие колодцы. Со временем каждая семья могла изготовить себе топор, лопату, наконечник для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плуга. Из железа можно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было изготавливать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оружие для армии.)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4338" name="Picture 2" descr="https://forum.gdenashel.ru/uploads/monthly_07_2016/post-5184-0-11249900-14681706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7888" y="4293096"/>
            <a:ext cx="6336704" cy="209185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4345" name="Rectangle 3"/>
            <p:cNvSpPr>
              <a:spLocks noChangeArrowheads="1"/>
            </p:cNvSpPr>
            <p:nvPr/>
          </p:nvSpPr>
          <p:spPr bwMode="auto">
            <a:xfrm>
              <a:off x="158" y="119"/>
              <a:ext cx="5489" cy="4082"/>
            </a:xfrm>
            <a:prstGeom prst="rect">
              <a:avLst/>
            </a:prstGeom>
            <a:noFill/>
            <a:ln w="57150" cmpd="thickThin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4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</p:grpSp>
      <p:pic>
        <p:nvPicPr>
          <p:cNvPr id="99333" name="Picture 5" descr="Рисунок3"/>
          <p:cNvPicPr>
            <a:picLocks noChangeAspect="1" noChangeArrowheads="1"/>
          </p:cNvPicPr>
          <p:nvPr/>
        </p:nvPicPr>
        <p:blipFill>
          <a:blip r:embed="rId2" cstate="print">
            <a:lum bright="6000" contrast="48000"/>
          </a:blip>
          <a:srcRect/>
          <a:stretch>
            <a:fillRect/>
          </a:stretch>
        </p:blipFill>
        <p:spPr bwMode="auto">
          <a:xfrm>
            <a:off x="5303912" y="3429000"/>
            <a:ext cx="6554267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5" name="WordArt 7"/>
          <p:cNvSpPr>
            <a:spLocks noChangeArrowheads="1" noChangeShapeType="1" noTextEdit="1"/>
          </p:cNvSpPr>
          <p:nvPr/>
        </p:nvSpPr>
        <p:spPr bwMode="auto">
          <a:xfrm>
            <a:off x="1" y="1484313"/>
            <a:ext cx="2927351" cy="2305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3312584" y="1268760"/>
            <a:ext cx="88794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1.Когда и где люди впервые научились обрабатывать  железо?</a:t>
            </a:r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3215680" y="2348880"/>
            <a:ext cx="878416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2.Каково значение использования железа в хозяйственной деятельности?</a:t>
            </a: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335360" y="3789364"/>
            <a:ext cx="4824536" cy="256993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b="1" dirty="0">
                <a:latin typeface="Tahoma" pitchFamily="34" charset="0"/>
              </a:rPr>
              <a:t> </a:t>
            </a:r>
            <a:r>
              <a:rPr lang="ru-RU" altLang="ru-RU" sz="2000" b="1" dirty="0" smtClean="0">
                <a:latin typeface="Tahoma" pitchFamily="34" charset="0"/>
              </a:rPr>
              <a:t> </a:t>
            </a:r>
            <a:r>
              <a:rPr lang="ru-RU" alt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altLang="ru-RU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VII – VI </a:t>
            </a:r>
            <a:r>
              <a:rPr lang="ru-RU" altLang="ru-RU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вв. до н. э. в Китае научились </a:t>
            </a:r>
            <a:r>
              <a:rPr lang="ru-RU" alt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обрабатывать </a:t>
            </a:r>
            <a:r>
              <a:rPr lang="ru-RU" altLang="ru-RU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железо. Благодаря появлению железных </a:t>
            </a:r>
            <a:r>
              <a:rPr lang="ru-RU" alt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орудий </a:t>
            </a:r>
            <a:r>
              <a:rPr lang="ru-RU" altLang="ru-RU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труда люди освоили окончательно долины рек Хуанхэ </a:t>
            </a:r>
            <a:r>
              <a:rPr lang="ru-RU" alt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altLang="ru-RU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Янцзы и степи, лежавшие за пределами долин.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5" grpId="0" animBg="1"/>
      <p:bldP spid="993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1196760"/>
            <a:ext cx="11089232" cy="216023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Самые ранние железные орудия, обнаруженные,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например, в Средней Азии, датируются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IX- VIII вв. до н.э., но большинство из них относится к VII — VI вв. до н.э.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ÐÐ±ÑÐ°Ñ ÑÐ°ÑÐ°ÐºÑÐµÑÐ¸ÑÑÐ¸ÐºÐ° ÑÐ¿Ð¾ÑÐ¸ Ð¶ÐµÐ»ÐµÐ·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8288" y="3645032"/>
            <a:ext cx="2664296" cy="2647951"/>
          </a:xfrm>
          <a:prstGeom prst="rect">
            <a:avLst/>
          </a:prstGeom>
          <a:noFill/>
        </p:spPr>
      </p:pic>
      <p:pic>
        <p:nvPicPr>
          <p:cNvPr id="16388" name="Picture 4" descr="Ð¤Ð°Ð¹Ð»:ÐÑÐ·Ð½ÐµÑÐ½ÑÐµ Ð¸Ð·Ð´ÐµÐ»Ð¸Ñ.jpeg â ÐÐ¸ÐºÐ¸Ð¿ÐµÐ´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3645024"/>
            <a:ext cx="2717800" cy="2857500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33" t="6250" r="3333" b="6250"/>
          <a:stretch>
            <a:fillRect/>
          </a:stretch>
        </p:blipFill>
        <p:spPr>
          <a:xfrm>
            <a:off x="4223792" y="3789040"/>
            <a:ext cx="3744416" cy="2592288"/>
          </a:xfrm>
          <a:prstGeom prst="rect">
            <a:avLst/>
          </a:prstGeom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196752"/>
            <a:ext cx="10972800" cy="218883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Примерно в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VIII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веке до н. э. на территории Средней Азии начинается эпоха железа. Это было время, когда люди научились получать железо и изготавливать орудия труда из данного материала.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95600" y="3429000"/>
            <a:ext cx="74117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Эпоха железа делится на два этапа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35360" y="4005064"/>
          <a:ext cx="11593288" cy="23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5085184"/>
            <a:ext cx="11089232" cy="115212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Металлоплавильная печь с продувом у 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сакских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племен.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player.myshared.ru/6/729713/slides/slide_2.jpg"/>
          <p:cNvPicPr>
            <a:picLocks noChangeAspect="1" noChangeArrowheads="1"/>
          </p:cNvPicPr>
          <p:nvPr/>
        </p:nvPicPr>
        <p:blipFill>
          <a:blip r:embed="rId2" cstate="print"/>
          <a:srcRect l="4725" t="30385" r="4714" b="5468"/>
          <a:stretch>
            <a:fillRect/>
          </a:stretch>
        </p:blipFill>
        <p:spPr bwMode="auto">
          <a:xfrm>
            <a:off x="767408" y="1052736"/>
            <a:ext cx="10801200" cy="3816424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0152" y="4077078"/>
            <a:ext cx="9313333" cy="2630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3287688" y="2420888"/>
            <a:ext cx="5760640" cy="50405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широко распространено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8112226" y="3429003"/>
            <a:ext cx="3553884" cy="43338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прочное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03912" y="1124750"/>
            <a:ext cx="19177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Железо</a:t>
            </a:r>
            <a:endParaRPr lang="ru-RU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35363" y="3356998"/>
            <a:ext cx="3553884" cy="43338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дешевое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5951985" y="1844824"/>
            <a:ext cx="392915" cy="504056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8733101">
            <a:off x="9464730" y="2492486"/>
            <a:ext cx="392914" cy="93523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2640408">
            <a:off x="2477288" y="2498107"/>
            <a:ext cx="392915" cy="93523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2476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ИЗГОТОВЛЕНИЕ ОРУДИЙ ТРУДА ИЗ ЖЕЛЕЗА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398" y="2852958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ОРУДИЯ  ИЗ ЖЕЛЕЗА В МАЛОЙ АЗИИ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27384" y="4509145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ОРУДИЯ  ИЗ ЖЕЛЕЗА В СРЕДНЕЙ АЗИИ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Земледельческая община в 1500 г. до н.э. Для обработки земли у крестьян были примитивные плуги, в качестве тягловой силы использовали быков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59" y="1214424"/>
            <a:ext cx="11715832" cy="5568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7213" y="357169"/>
            <a:ext cx="1085857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ЖЕЛЕЗО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://him.1september.ru/2003/17/350x23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87547" y="142852"/>
            <a:ext cx="3134316" cy="157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http://im8-tub-ru.yandex.net/i?id=3731139-15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964370" y="-440558"/>
            <a:ext cx="1500199" cy="2667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Стрелка влево 7"/>
          <p:cNvSpPr/>
          <p:nvPr/>
        </p:nvSpPr>
        <p:spPr>
          <a:xfrm rot="19492298">
            <a:off x="1780964" y="1682452"/>
            <a:ext cx="3162813" cy="7858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 rot="13227020">
            <a:off x="7299004" y="1615489"/>
            <a:ext cx="2912205" cy="7858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71461" y="3000374"/>
            <a:ext cx="352427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Земледелие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96265" y="3000375"/>
            <a:ext cx="323852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Войско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1384" y="3717032"/>
            <a:ext cx="218297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Вырубка леса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1384" y="4077072"/>
            <a:ext cx="216024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Вспашка поля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63" y="4500570"/>
            <a:ext cx="268798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Копание колодцев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91516" y="3714752"/>
            <a:ext cx="2762269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- Оружие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91516" y="4071942"/>
            <a:ext cx="3048021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- Доспехи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91515" y="4429132"/>
            <a:ext cx="2653034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- Осадные машины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Левая фигурная скобка 19"/>
          <p:cNvSpPr/>
          <p:nvPr/>
        </p:nvSpPr>
        <p:spPr>
          <a:xfrm rot="16200000">
            <a:off x="2131191" y="3440908"/>
            <a:ext cx="500066" cy="3619525"/>
          </a:xfrm>
          <a:prstGeom prst="lef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Левая фигурная скобка 20"/>
          <p:cNvSpPr/>
          <p:nvPr/>
        </p:nvSpPr>
        <p:spPr>
          <a:xfrm rot="16200000">
            <a:off x="9465492" y="3440908"/>
            <a:ext cx="500066" cy="3619525"/>
          </a:xfrm>
          <a:prstGeom prst="lef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76212" y="5857892"/>
            <a:ext cx="3810027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Освоение новых земель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29511" y="5857892"/>
            <a:ext cx="4476781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Завоевания новых государств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Земледельческая община в 1500 г. до н.э. Для обработки земли у крестьян были примитивные плуги, в качестве тягловой силы использовали быков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1" y="836712"/>
            <a:ext cx="10858500" cy="489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4" descr="http://im8-tub-ru.yandex.net/i?id=3731139-15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4293096"/>
            <a:ext cx="273050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647728" y="4725144"/>
            <a:ext cx="7972773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Земледелие  стало  процветать не только в речных долинах с мягкими  и  плодородными  почвами</a:t>
            </a:r>
            <a:r>
              <a:rPr lang="ru-RU" b="1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19736" y="5857875"/>
            <a:ext cx="7900765" cy="64293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Железным оружием оснащаются большие армии</a:t>
            </a:r>
            <a:r>
              <a:rPr lang="ru-RU" sz="2000" b="1" dirty="0"/>
              <a:t>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35360" y="1268760"/>
            <a:ext cx="5659040" cy="532889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6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Металургия</a:t>
            </a:r>
            <a:r>
              <a:rPr lang="ru-RU" sz="26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копья, кинжалы, мечи, котлы, наконечники для стрел, доспехи, украшения, зеркала, жертвенники.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6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Гончарное дело: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чаши, сосуды, горшки, кружки и т.д.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6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Ювелирное искусство: 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украшения для одежды, сбруя коня, фигурки, пряжки. Бусы из драгоценных камней- сердолика, агата, бирюзы, халцедона и др.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Резьба по дереву, кости, обработка камня.</a:t>
            </a:r>
          </a:p>
        </p:txBody>
      </p:sp>
      <p:pic>
        <p:nvPicPr>
          <p:cNvPr id="10244" name="Picture 7" descr="26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128449" y="1124744"/>
            <a:ext cx="1508560" cy="3096518"/>
          </a:xfrm>
        </p:spPr>
      </p:pic>
      <p:pic>
        <p:nvPicPr>
          <p:cNvPr id="10245" name="Picture 8" descr="16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072034" y="4292601"/>
            <a:ext cx="3119967" cy="2232025"/>
          </a:xfrm>
        </p:spPr>
      </p:pic>
      <p:pic>
        <p:nvPicPr>
          <p:cNvPr id="10246" name="Picture 9" descr="4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268760"/>
            <a:ext cx="345651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0" descr="14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3992" y="3501008"/>
            <a:ext cx="2969684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РЕМЕСЛО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7"/>
            <a:ext cx="12192000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видео</a:t>
            </a:r>
            <a:endParaRPr lang="ru-RU"/>
          </a:p>
        </p:txBody>
      </p:sp>
      <p:pic>
        <p:nvPicPr>
          <p:cNvPr id="4" name="история железа 1 урок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79376" y="1412776"/>
            <a:ext cx="11449272" cy="4968552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980780"/>
            <a:ext cx="11233248" cy="49244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 ТЫСЯЧЕЛЕТИИ НА СМЕНУ БРОНЗЕ ПРИШЕЛ ЖЕЛЕЗНЫЙ ВЕК.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1700808"/>
            <a:ext cx="11233247" cy="49244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ПОЯВИЛИСЬ КУЗНЕЦЫ, КОТОРЫЕ МОГЛИ ОБРАБОТАТЬ ЖЕЛЕЗО.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2348880"/>
            <a:ext cx="11137237" cy="89255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ПОЯВЛЯЕТСЯ ПЛОСКОДОННАЯ ЖЕЛЕЗНАЯ ПОСУДА И ДР. ИЗДЕЛИЯ.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79376" y="3501008"/>
            <a:ext cx="11137237" cy="89255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ЛОШАДЬ, БЫК, БАРАН СТАНОВЯТСЯ ДОМАШНИМИ ЖИВОТНЫМИ.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79376" y="4653136"/>
            <a:ext cx="11137237" cy="49244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ПОЛНОСТЬЮ ИСЧЕЗАЮТ КАМЕННЫЕ ОРУДИЯ ТРУДА.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79376" y="5373216"/>
            <a:ext cx="11137237" cy="49244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НЕКОТОРЫЕ БРОНЗОВЫЕ ИЗДЕЛИЯ ЕЩЕ ОСТАЮТСЯ.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27384" y="6021341"/>
            <a:ext cx="11137237" cy="49244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ИЗМЕНЕНИЯ В СРЕДНЕЙ АЗИИ.</a:t>
            </a: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0" y="328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ЖЕЛЕЗНОГО ВЕКА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  <p:bldP spid="9" grpId="0" animBg="1" autoUpdateAnimBg="0"/>
      <p:bldP spid="10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527384" y="857232"/>
          <a:ext cx="11093157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1" y="3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B7B9A1-0F3B-4546-B949-305E9F83B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FBB7B9A1-0F3B-4546-B949-305E9F83B3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07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САМОСТОЯТЕЛЬНАЯ РАБОТА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613" y="33686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5.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25 – 26.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367809" y="3645039"/>
            <a:ext cx="3552395" cy="13148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Подумайте, что дало людям – железо?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304245" y="3213005"/>
            <a:ext cx="3552395" cy="20534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Ответьте на вопросы в учебнике стр.27.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Вопрос №1.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Вопрос № 2.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49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335360" y="1052736"/>
            <a:ext cx="11377264" cy="2374900"/>
          </a:xfrm>
          <a:prstGeom prst="flowChartAlternateProcess">
            <a:avLst/>
          </a:prstGeom>
          <a:solidFill>
            <a:srgbClr val="FFFF99">
              <a:alpha val="75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 dirty="0">
              <a:solidFill>
                <a:srgbClr val="CC0000"/>
              </a:solidFill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Железо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только основа всего мира, оно основа культуры 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промышленности, оно орудие войны и мирного труда.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трудно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найти другой такой элемент, 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который был бы так связан с прошлыми,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настоящими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будущими судьбами человечества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                        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>
                <a:solidFill>
                  <a:srgbClr val="002060"/>
                </a:solidFill>
              </a:rPr>
              <a:t>                                                                                         </a:t>
            </a:r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ЭПИГРАФ УРОКА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335360" y="3933056"/>
            <a:ext cx="11233248" cy="2448272"/>
          </a:xfrm>
          <a:prstGeom prst="roundRect">
            <a:avLst>
              <a:gd name="adj" fmla="val 16667"/>
            </a:avLst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"…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улицах ужас разрушения: ни рельсов, ни вагонов, 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 автомобилей, камни мостовой превращаются в труху,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растения начинают чахнуть. Впрочем, человек бы этого 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заметил, т.к., лишившись 3 г этого металла,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он бы моментально умер"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А.Е.Ферсман.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Объект 5"/>
          <p:cNvSpPr>
            <a:spLocks noGrp="1"/>
          </p:cNvSpPr>
          <p:nvPr>
            <p:ph sz="half" idx="2"/>
          </p:nvPr>
        </p:nvSpPr>
        <p:spPr>
          <a:xfrm>
            <a:off x="263352" y="1219200"/>
            <a:ext cx="6480720" cy="49461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Последний этап первобытного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строя связан с появлением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железа в начале 1 тыс. до н. э.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Научившись добывать более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прочный материал, люди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стали внедрять его во все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отрасли производства.</a:t>
            </a:r>
          </a:p>
          <a:p>
            <a:pPr>
              <a:buNone/>
            </a:pPr>
            <a:endParaRPr lang="ru-RU" sz="2000" dirty="0" smtClean="0">
              <a:solidFill>
                <a:srgbClr val="002060"/>
              </a:solidFill>
            </a:endParaRPr>
          </a:p>
        </p:txBody>
      </p:sp>
      <p:pic>
        <p:nvPicPr>
          <p:cNvPr id="5124" name="Объект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101" y="1340768"/>
            <a:ext cx="5076999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ПОЯВЛЕНИЕ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Picture 2" descr="ÐÐ°ÐºÐ¾Ð½Ð¾Ð¼ÐµÑÐ½Ð¾ÑÑÐ¸ Ð¸ Ð¾ÑÐ¾Ð±ÐµÐ½Ð½Ð¾ÑÑÐ¸ Ð°ÑÑÐµÐ¾Ð»Ð¾Ð³Ð¸Ð¸ ÑÐ°Ð½Ð½ÐµÐ³Ð¾ Ð¶ÐµÐ»ÐµÐ·Ð½Ð¾Ð³Ð¾ Ð²ÐµÐº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4221088"/>
            <a:ext cx="4511824" cy="18416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Объект 5"/>
          <p:cNvSpPr>
            <a:spLocks noGrp="1"/>
          </p:cNvSpPr>
          <p:nvPr>
            <p:ph sz="half" idx="2"/>
          </p:nvPr>
        </p:nvSpPr>
        <p:spPr>
          <a:xfrm>
            <a:off x="191344" y="1219200"/>
            <a:ext cx="6624736" cy="49461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Железо окончательно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вытеснило каменные и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частично бронзовые орудия.</a:t>
            </a:r>
          </a:p>
          <a:p>
            <a:pPr algn="ctr">
              <a:buNone/>
            </a:pP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Произошли значительные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перемены в производственной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деятельности и прежде всего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земледелии.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ПОЯВЛЕНИЕ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3 век нашей эры, Германия. Иллюстратор: Flemming Ba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1196752"/>
            <a:ext cx="432048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600206"/>
            <a:ext cx="5587032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/>
              <a:t>   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только в начале                     1 тысячелетия до н.э. начинают изготавливать орудия труда из железа. Этот процесс был трудоёмким, так как железо плавится при более высокой температуре (1500°С), чем медь. 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ÐÐµÑÐ°Ð»Ð»ÑÑÐ³Ð¸Ñ Ð´ÑÐµÐ²Ð½Ð¾ÑÑÐ¸. ÐÐ°Ð³Ð°Ð´ÐºÐ¸ ÑÑÑÐ¾Ð´ÑÑÐ½Ð¾Ð³Ð¾ Ð³Ð¾ÑÐ½Ð° - ÐÐ»ÑÑÐµÑÐ½Ð°ÑÐ¸Ð²Ð½Ð°Ñ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484802"/>
            <a:ext cx="5040560" cy="2200275"/>
          </a:xfrm>
          <a:prstGeom prst="rect">
            <a:avLst/>
          </a:prstGeom>
          <a:noFill/>
        </p:spPr>
      </p:pic>
      <p:pic>
        <p:nvPicPr>
          <p:cNvPr id="18436" name="Picture 4" descr="Ð£ÑÐ¾Ðº â 6. ÐÐ¾ÑÐ²Ð»ÐµÐ½Ð¸Ðµ Ð½ÐµÑÐ°Ð²ÐµÐ½ÑÑÐ²Ð° Ð¸ Ð·Ð½Ð°ÑÐ¸. - ochkasova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4149098"/>
            <a:ext cx="5088565" cy="1847851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ПОЯВЛЕНИЕ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2"/>
          <p:cNvSpPr>
            <a:spLocks noGrp="1"/>
          </p:cNvSpPr>
          <p:nvPr>
            <p:ph type="title"/>
          </p:nvPr>
        </p:nvSpPr>
        <p:spPr>
          <a:xfrm>
            <a:off x="609600" y="1196752"/>
            <a:ext cx="10972800" cy="2232248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ЖЕЛЕЗНЫЙ ВЕК – эпоха в истории человечества, которая сменила каменный век и бронзовый век.       Знаменуется широким распространением железа, железных орудий и оружия.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3392" y="1196752"/>
            <a:ext cx="11049000" cy="2500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Около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X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 до н. э.  люди начали использовать железо.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Железная руда встречается чаще, чем медная,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и потому,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железо значительно дешевле меди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и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бронзы.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ПОЯВЛЕНИЕ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3554" name="Picture 2" descr="История желез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32" y="3861048"/>
            <a:ext cx="10153128" cy="25812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zabellacherkasova.narod2.ru/olderfiles/8/topory-kob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9578997" y="1612897"/>
            <a:ext cx="1809750" cy="2298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07368" y="1268760"/>
            <a:ext cx="8572560" cy="92869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Около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века до н. э. 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научились выплавлять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железо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</a:t>
            </a:r>
          </a:p>
        </p:txBody>
      </p:sp>
      <p:pic>
        <p:nvPicPr>
          <p:cNvPr id="8" name="Picture 2" descr="&quot;Изделия из железа (наконечники копий и стрел, серп) и бронзы (топор-кельты, застежка, поясной крючок, зеркало, подвески, браслеты, бляшки, пронизки, булавка, спираль) из археологических памятников Чувашии раннего железного века. Фонды Чувашского национального музея и Археолого-этнографического музея ЧГПУ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2" y="4509120"/>
            <a:ext cx="11620581" cy="2119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35360" y="2204878"/>
            <a:ext cx="85725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Плюсы железа: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6212" y="2786058"/>
            <a:ext cx="866778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-Железо тверже бронзы и меди.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-Железная руда встречается чаще, чем медная, 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потому,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железо значительно дешевле меди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и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бронзы.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1124757"/>
            <a:ext cx="10972800" cy="2304255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Впервые железными изделиями начали пользоваться хетты в Малой Азии                                           (XIV - XIII вв. до н.э.), а затем и народы                              соседних областей -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Двуречья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Ирана, Закавказья.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ÐÐ¸Ñ-ÑÐ¸ÑÑÐµÐ¼Ð° ÐÑÐ¾Ð½Ð·Ð¾Ð²Ð¾Ð³Ð¾ Ð²ÐµÐºÐ° / ÐÐ½ÑÐµÑÐµÑÐ½Ð¾Ðµ / Ð¡ÑÐ°ÑÑÐ¸ / ÐÑÐµ / ÐÐ±Ð¾ Ð²ÑÐµÐ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3356992"/>
            <a:ext cx="4810696" cy="3047254"/>
          </a:xfrm>
          <a:prstGeom prst="rect">
            <a:avLst/>
          </a:prstGeom>
          <a:noFill/>
        </p:spPr>
      </p:pic>
      <p:pic>
        <p:nvPicPr>
          <p:cNvPr id="17412" name="Picture 4" descr="ÐÐ°ÑÐ°ÑÑÑÐ¾ÑÐ° Ð±ÑÐ¾Ð½Ð·Ð¾Ð²Ð¾Ð³Ð¾ Ð²ÐµÐºÐ° - Ð¡ÑÐ°ÑÑ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9" y="3356992"/>
            <a:ext cx="5024952" cy="3024336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ОСВОЕНИЕ ЖЕЛЕЗА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1535</TotalTime>
  <Words>1050</Words>
  <Application>Microsoft Office PowerPoint</Application>
  <PresentationFormat>Произвольный</PresentationFormat>
  <Paragraphs>162</Paragraphs>
  <Slides>27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Слайд 6</vt:lpstr>
      <vt:lpstr>ЖЕЛЕЗНЫЙ ВЕК – эпоха в истории человечества, которая сменила каменный век и бронзовый век.       Знаменуется широким распространением железа, железных орудий и оружия.</vt:lpstr>
      <vt:lpstr>Слайд 8</vt:lpstr>
      <vt:lpstr>Слайд 9</vt:lpstr>
      <vt:lpstr>Слайд 10</vt:lpstr>
      <vt:lpstr>Преимущества  освоения железа.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видео</vt:lpstr>
      <vt:lpstr>Слайд 25</vt:lpstr>
      <vt:lpstr>Слайд 26</vt:lpstr>
      <vt:lpstr>  САМОСТОЯТЕЛЬНАЯ РАБОТА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319</cp:revision>
  <dcterms:created xsi:type="dcterms:W3CDTF">2020-04-27T09:08:17Z</dcterms:created>
  <dcterms:modified xsi:type="dcterms:W3CDTF">2020-09-07T04:43:33Z</dcterms:modified>
</cp:coreProperties>
</file>